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1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2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7"/>
  </p:notesMasterIdLst>
  <p:sldIdLst>
    <p:sldId id="256" r:id="rId2"/>
    <p:sldId id="265" r:id="rId3"/>
    <p:sldId id="316" r:id="rId4"/>
    <p:sldId id="269" r:id="rId5"/>
    <p:sldId id="295" r:id="rId6"/>
    <p:sldId id="266" r:id="rId7"/>
    <p:sldId id="296" r:id="rId8"/>
    <p:sldId id="297" r:id="rId9"/>
    <p:sldId id="298" r:id="rId10"/>
    <p:sldId id="285" r:id="rId11"/>
    <p:sldId id="330" r:id="rId12"/>
    <p:sldId id="331" r:id="rId13"/>
    <p:sldId id="293" r:id="rId14"/>
    <p:sldId id="294" r:id="rId15"/>
    <p:sldId id="301" r:id="rId16"/>
    <p:sldId id="287" r:id="rId17"/>
    <p:sldId id="288" r:id="rId18"/>
    <p:sldId id="289" r:id="rId19"/>
    <p:sldId id="290" r:id="rId20"/>
    <p:sldId id="291" r:id="rId21"/>
    <p:sldId id="292" r:id="rId22"/>
    <p:sldId id="270" r:id="rId23"/>
    <p:sldId id="271" r:id="rId24"/>
    <p:sldId id="259" r:id="rId25"/>
    <p:sldId id="329" r:id="rId26"/>
    <p:sldId id="260" r:id="rId27"/>
    <p:sldId id="272" r:id="rId28"/>
    <p:sldId id="307" r:id="rId29"/>
    <p:sldId id="268" r:id="rId30"/>
    <p:sldId id="261" r:id="rId31"/>
    <p:sldId id="263" r:id="rId32"/>
    <p:sldId id="306" r:id="rId33"/>
    <p:sldId id="317" r:id="rId34"/>
    <p:sldId id="324" r:id="rId35"/>
    <p:sldId id="325" r:id="rId36"/>
    <p:sldId id="319" r:id="rId37"/>
    <p:sldId id="326" r:id="rId38"/>
    <p:sldId id="320" r:id="rId39"/>
    <p:sldId id="321" r:id="rId40"/>
    <p:sldId id="322" r:id="rId41"/>
    <p:sldId id="318" r:id="rId42"/>
    <p:sldId id="273" r:id="rId43"/>
    <p:sldId id="309" r:id="rId44"/>
    <p:sldId id="311" r:id="rId45"/>
    <p:sldId id="310" r:id="rId46"/>
    <p:sldId id="303" r:id="rId47"/>
    <p:sldId id="304" r:id="rId48"/>
    <p:sldId id="312" r:id="rId49"/>
    <p:sldId id="313" r:id="rId50"/>
    <p:sldId id="314" r:id="rId51"/>
    <p:sldId id="315" r:id="rId52"/>
    <p:sldId id="302" r:id="rId53"/>
    <p:sldId id="328" r:id="rId54"/>
    <p:sldId id="308" r:id="rId55"/>
    <p:sldId id="305" r:id="rId56"/>
    <p:sldId id="299" r:id="rId57"/>
    <p:sldId id="274" r:id="rId58"/>
    <p:sldId id="323" r:id="rId59"/>
    <p:sldId id="281" r:id="rId60"/>
    <p:sldId id="282" r:id="rId61"/>
    <p:sldId id="327" r:id="rId62"/>
    <p:sldId id="284" r:id="rId63"/>
    <p:sldId id="278" r:id="rId64"/>
    <p:sldId id="276" r:id="rId65"/>
    <p:sldId id="280" r:id="rId66"/>
  </p:sldIdLst>
  <p:sldSz cx="18000663" cy="10799763"/>
  <p:notesSz cx="6858000" cy="9144000"/>
  <p:defaultTextStyle>
    <a:defPPr>
      <a:defRPr lang="zh-TW"/>
    </a:defPPr>
    <a:lvl1pPr marL="0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1pPr>
    <a:lvl2pPr marL="691195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2pPr>
    <a:lvl3pPr marL="1382390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3pPr>
    <a:lvl4pPr marL="2073585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4pPr>
    <a:lvl5pPr marL="2764780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5pPr>
    <a:lvl6pPr marL="3455975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6pPr>
    <a:lvl7pPr marL="4147170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7pPr>
    <a:lvl8pPr marL="4838365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8pPr>
    <a:lvl9pPr marL="5529560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509" userDrawn="1">
          <p15:clr>
            <a:srgbClr val="A4A3A4"/>
          </p15:clr>
        </p15:guide>
        <p15:guide id="2" pos="580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0000"/>
    <a:srgbClr val="CF2F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38"/>
    <p:restoredTop sz="87481"/>
  </p:normalViewPr>
  <p:slideViewPr>
    <p:cSldViewPr snapToGrid="0" snapToObjects="1" showGuides="1">
      <p:cViewPr>
        <p:scale>
          <a:sx n="40" d="100"/>
          <a:sy n="40" d="100"/>
        </p:scale>
        <p:origin x="1240" y="944"/>
      </p:cViewPr>
      <p:guideLst>
        <p:guide orient="horz" pos="6509"/>
        <p:guide pos="580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資訊種類</a:t>
          </a:r>
          <a:r>
            <a:rPr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(2.3.1)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E2ED879-BB8F-8940-A1A0-BFF3344A1EF1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訊號強度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32D18EA4-64B7-AF4C-B305-F25B13E34E4A}" type="parTrans" cxnId="{77721B51-2AC2-8B46-AAA5-4B668F41F58C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0B94C5D-066A-D74C-A410-935EF107DCC7}" type="sibTrans" cxnId="{77721B51-2AC2-8B46-AAA5-4B668F41F58C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72BF0BE5-B419-EB4A-B21A-451FB4873280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時間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A4F17262-3234-C94B-A536-48A1A024D046}" type="parTrans" cxnId="{5B8B5F80-F930-994B-82AF-5099F607FE35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EC10BA83-828C-E24B-AF95-C645A20AC113}" type="sibTrans" cxnId="{5B8B5F80-F930-994B-82AF-5099F607FE35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r>
            <a:rPr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 (2.3.2)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5B48800D-35B2-5E4E-8511-170E83E33552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多點定位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E7ABFD9-801B-C048-B32E-9507600637AD}" type="parTrans" cxnId="{D39C1698-E01C-8444-9D03-A2AC43F96D80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43123282-6272-054F-BB8B-9181C1BAFDE0}" type="sibTrans" cxnId="{D39C1698-E01C-8444-9D03-A2AC43F96D80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DBE2C29-AF7D-4040-A7D7-73A11CF46384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三角測量</a:t>
          </a:r>
        </a:p>
      </dgm:t>
    </dgm:pt>
    <dgm:pt modelId="{D004218A-DBD2-2540-9B98-E276D5AA9BDA}" type="parTrans" cxnId="{C2660877-8CCA-9D41-82A3-76F5B241C08A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F70BE61-7075-E64F-9D31-693535FBEE6E}" type="sibTrans" cxnId="{C2660877-8CCA-9D41-82A3-76F5B241C08A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553B4453-9CE5-3D46-B4C3-779499ADC0A9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角度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A81F6A0C-147E-D443-980F-7141A7EABA0A}" type="parTrans" cxnId="{60214F2A-5E57-6048-A8CB-49F776AC335D}">
      <dgm:prSet/>
      <dgm:spPr/>
      <dgm:t>
        <a:bodyPr/>
        <a:lstStyle/>
        <a:p>
          <a:endParaRPr lang="zh-TW" altLang="en-US"/>
        </a:p>
      </dgm:t>
    </dgm:pt>
    <dgm:pt modelId="{134C6AEB-42DC-6C47-BF3E-7F724DA4B9B0}" type="sibTrans" cxnId="{60214F2A-5E57-6048-A8CB-49F776AC335D}">
      <dgm:prSet/>
      <dgm:spPr/>
      <dgm:t>
        <a:bodyPr/>
        <a:lstStyle/>
        <a:p>
          <a:endParaRPr lang="zh-TW" altLang="en-US"/>
        </a:p>
      </dgm:t>
    </dgm:pt>
    <dgm:pt modelId="{1244353E-56E4-F949-835A-9DD20529B304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指紋法</a:t>
          </a:r>
        </a:p>
      </dgm:t>
    </dgm:pt>
    <dgm:pt modelId="{5722B866-0D75-F94C-8D6E-9C889A61B9E7}" type="parTrans" cxnId="{9A6E957C-41F2-8946-9542-0DBF7E121897}">
      <dgm:prSet/>
      <dgm:spPr/>
      <dgm:t>
        <a:bodyPr/>
        <a:lstStyle/>
        <a:p>
          <a:endParaRPr lang="zh-TW" altLang="en-US"/>
        </a:p>
      </dgm:t>
    </dgm:pt>
    <dgm:pt modelId="{CF2F6787-14D2-D34E-9913-7F0198BC0C67}" type="sibTrans" cxnId="{9A6E957C-41F2-8946-9542-0DBF7E121897}">
      <dgm:prSet/>
      <dgm:spPr/>
      <dgm:t>
        <a:bodyPr/>
        <a:lstStyle/>
        <a:p>
          <a:endParaRPr lang="zh-TW" altLang="en-US"/>
        </a:p>
      </dgm:t>
    </dgm:pt>
    <dgm:pt modelId="{73EFC4A5-958A-B24F-B93B-83D40ABDE87A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幾何方法</a:t>
          </a:r>
        </a:p>
      </dgm:t>
    </dgm:pt>
    <dgm:pt modelId="{7298D2C6-7076-AF4A-BDFE-54CEE4B90656}" type="parTrans" cxnId="{61A94412-9DA9-D346-A19A-933509A6341A}">
      <dgm:prSet/>
      <dgm:spPr/>
      <dgm:t>
        <a:bodyPr/>
        <a:lstStyle/>
        <a:p>
          <a:endParaRPr lang="zh-TW" altLang="en-US"/>
        </a:p>
      </dgm:t>
    </dgm:pt>
    <dgm:pt modelId="{48A61E71-C76B-6E42-8292-7CD7D46C3E74}" type="sibTrans" cxnId="{61A94412-9DA9-D346-A19A-933509A6341A}">
      <dgm:prSet/>
      <dgm:spPr/>
      <dgm:t>
        <a:bodyPr/>
        <a:lstStyle/>
        <a:p>
          <a:endParaRPr lang="zh-TW" altLang="en-US"/>
        </a:p>
      </dgm:t>
    </dgm:pt>
    <dgm:pt modelId="{7AAC52F3-3F4F-F049-B80A-DD5839F915FB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影像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7ED538A-8FDE-E14A-8D35-ED338A4E4636}" type="parTrans" cxnId="{79213C60-200F-6740-BCBD-E52FEE7B3092}">
      <dgm:prSet/>
      <dgm:spPr/>
      <dgm:t>
        <a:bodyPr/>
        <a:lstStyle/>
        <a:p>
          <a:endParaRPr lang="zh-TW" altLang="en-US"/>
        </a:p>
      </dgm:t>
    </dgm:pt>
    <dgm:pt modelId="{910E1543-D08B-164C-BF62-1EEE7F839AA0}" type="sibTrans" cxnId="{79213C60-200F-6740-BCBD-E52FEE7B3092}">
      <dgm:prSet/>
      <dgm:spPr/>
      <dgm:t>
        <a:bodyPr/>
        <a:lstStyle/>
        <a:p>
          <a:endParaRPr lang="zh-TW" altLang="en-US"/>
        </a:p>
      </dgm:t>
    </dgm:pt>
    <dgm:pt modelId="{D9E0C5E5-4669-AD4A-B4DE-FCBD0C5ECF22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影像辨識</a:t>
          </a:r>
        </a:p>
      </dgm:t>
    </dgm:pt>
    <dgm:pt modelId="{580D5C9E-42BD-844A-A46D-02920FAF4DEF}" type="parTrans" cxnId="{2510F782-CDA5-CA48-A3A7-19C812AD406E}">
      <dgm:prSet/>
      <dgm:spPr/>
      <dgm:t>
        <a:bodyPr/>
        <a:lstStyle/>
        <a:p>
          <a:endParaRPr lang="zh-TW" altLang="en-US"/>
        </a:p>
      </dgm:t>
    </dgm:pt>
    <dgm:pt modelId="{9F22EF92-D211-8B4B-9D3D-95A30E63BCCC}" type="sibTrans" cxnId="{2510F782-CDA5-CA48-A3A7-19C812AD406E}">
      <dgm:prSet/>
      <dgm:spPr/>
      <dgm:t>
        <a:bodyPr/>
        <a:lstStyle/>
        <a:p>
          <a:endParaRPr lang="zh-TW" altLang="en-US"/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161814" custScaleY="184920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9B9113F1-0129-9740-A5AE-46566EACD30A}" type="pres">
      <dgm:prSet presAssocID="{32D18EA4-64B7-AF4C-B305-F25B13E34E4A}" presName="Name13" presStyleLbl="parChTrans1D2" presStyleIdx="0" presStyleCnt="9"/>
      <dgm:spPr/>
      <dgm:t>
        <a:bodyPr/>
        <a:lstStyle/>
        <a:p>
          <a:endParaRPr lang="zh-TW" altLang="en-US"/>
        </a:p>
      </dgm:t>
    </dgm:pt>
    <dgm:pt modelId="{A6470CB5-B2B0-3141-9515-881C8B9E44CF}" type="pres">
      <dgm:prSet presAssocID="{BE2ED879-BB8F-8940-A1A0-BFF3344A1EF1}" presName="childText" presStyleLbl="bgAcc1" presStyleIdx="0" presStyleCnt="9" custScaleX="193959" custScaleY="116892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8224DD9-6A5D-F14D-820A-C76A8CF5F367}" type="pres">
      <dgm:prSet presAssocID="{A4F17262-3234-C94B-A536-48A1A024D046}" presName="Name13" presStyleLbl="parChTrans1D2" presStyleIdx="1" presStyleCnt="9"/>
      <dgm:spPr/>
      <dgm:t>
        <a:bodyPr/>
        <a:lstStyle/>
        <a:p>
          <a:endParaRPr lang="zh-TW" altLang="en-US"/>
        </a:p>
      </dgm:t>
    </dgm:pt>
    <dgm:pt modelId="{E4A4DF3F-2C2E-2546-A365-1775AB54B7B2}" type="pres">
      <dgm:prSet presAssocID="{72BF0BE5-B419-EB4A-B21A-451FB4873280}" presName="childText" presStyleLbl="bgAcc1" presStyleIdx="1" presStyleCnt="9" custScaleX="193959" custScaleY="116892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A691919-B5D2-AB4B-B90B-DA7049DEA8F0}" type="pres">
      <dgm:prSet presAssocID="{A81F6A0C-147E-D443-980F-7141A7EABA0A}" presName="Name13" presStyleLbl="parChTrans1D2" presStyleIdx="2" presStyleCnt="9"/>
      <dgm:spPr/>
      <dgm:t>
        <a:bodyPr/>
        <a:lstStyle/>
        <a:p>
          <a:endParaRPr lang="zh-TW" altLang="en-US"/>
        </a:p>
      </dgm:t>
    </dgm:pt>
    <dgm:pt modelId="{F0424C4B-25FF-8C48-9EBC-5718723FDE55}" type="pres">
      <dgm:prSet presAssocID="{553B4453-9CE5-3D46-B4C3-779499ADC0A9}" presName="childText" presStyleLbl="bgAcc1" presStyleIdx="2" presStyleCnt="9" custScaleX="193959" custScaleY="116892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252FE77-2E18-3E49-8C85-BDC21098110D}" type="pres">
      <dgm:prSet presAssocID="{B7ED538A-8FDE-E14A-8D35-ED338A4E4636}" presName="Name13" presStyleLbl="parChTrans1D2" presStyleIdx="3" presStyleCnt="9"/>
      <dgm:spPr/>
      <dgm:t>
        <a:bodyPr/>
        <a:lstStyle/>
        <a:p>
          <a:endParaRPr lang="zh-TW" altLang="en-US"/>
        </a:p>
      </dgm:t>
    </dgm:pt>
    <dgm:pt modelId="{38CF58B9-7B7E-2545-9C87-CD7D1FA7F007}" type="pres">
      <dgm:prSet presAssocID="{7AAC52F3-3F4F-F049-B80A-DD5839F915FB}" presName="childText" presStyleLbl="bgAcc1" presStyleIdx="3" presStyleCnt="9" custScaleX="200065" custScaleY="116892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197299" custScaleY="184920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  <dgm:pt modelId="{AE80DAB4-3B9D-6742-9999-0EA99A1A54E3}" type="pres">
      <dgm:prSet presAssocID="{DE7ABFD9-801B-C048-B32E-9507600637AD}" presName="Name13" presStyleLbl="parChTrans1D2" presStyleIdx="4" presStyleCnt="9"/>
      <dgm:spPr/>
      <dgm:t>
        <a:bodyPr/>
        <a:lstStyle/>
        <a:p>
          <a:endParaRPr lang="zh-TW" altLang="en-US"/>
        </a:p>
      </dgm:t>
    </dgm:pt>
    <dgm:pt modelId="{C4A86ECB-1A70-7340-9C15-9FF297E16D9E}" type="pres">
      <dgm:prSet presAssocID="{5B48800D-35B2-5E4E-8511-170E83E33552}" presName="childText" presStyleLbl="bgAcc1" presStyleIdx="4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CD29A76-673D-BE44-A201-2E373F32C076}" type="pres">
      <dgm:prSet presAssocID="{D004218A-DBD2-2540-9B98-E276D5AA9BDA}" presName="Name13" presStyleLbl="parChTrans1D2" presStyleIdx="5" presStyleCnt="9"/>
      <dgm:spPr/>
      <dgm:t>
        <a:bodyPr/>
        <a:lstStyle/>
        <a:p>
          <a:endParaRPr lang="zh-TW" altLang="en-US"/>
        </a:p>
      </dgm:t>
    </dgm:pt>
    <dgm:pt modelId="{7B715A97-617B-434A-B6AC-3646BAB6183B}" type="pres">
      <dgm:prSet presAssocID="{BDBE2C29-AF7D-4040-A7D7-73A11CF46384}" presName="childText" presStyleLbl="bgAcc1" presStyleIdx="5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553C7B5-B9F5-894C-8D80-6748F92A34C9}" type="pres">
      <dgm:prSet presAssocID="{5722B866-0D75-F94C-8D6E-9C889A61B9E7}" presName="Name13" presStyleLbl="parChTrans1D2" presStyleIdx="6" presStyleCnt="9"/>
      <dgm:spPr/>
      <dgm:t>
        <a:bodyPr/>
        <a:lstStyle/>
        <a:p>
          <a:endParaRPr lang="zh-TW" altLang="en-US"/>
        </a:p>
      </dgm:t>
    </dgm:pt>
    <dgm:pt modelId="{D625BD1C-123E-0F45-8857-4F2F5FA5CF78}" type="pres">
      <dgm:prSet presAssocID="{1244353E-56E4-F949-835A-9DD20529B304}" presName="childText" presStyleLbl="bgAcc1" presStyleIdx="6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6F24990-AEC9-FF4A-B882-2BDC6E69C396}" type="pres">
      <dgm:prSet presAssocID="{580D5C9E-42BD-844A-A46D-02920FAF4DEF}" presName="Name13" presStyleLbl="parChTrans1D2" presStyleIdx="7" presStyleCnt="9"/>
      <dgm:spPr/>
      <dgm:t>
        <a:bodyPr/>
        <a:lstStyle/>
        <a:p>
          <a:endParaRPr lang="zh-TW" altLang="en-US"/>
        </a:p>
      </dgm:t>
    </dgm:pt>
    <dgm:pt modelId="{C9A44010-5902-344B-907A-C9EBE85A6615}" type="pres">
      <dgm:prSet presAssocID="{D9E0C5E5-4669-AD4A-B4DE-FCBD0C5ECF22}" presName="childText" presStyleLbl="bgAcc1" presStyleIdx="7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8B7B0A3-9287-E546-ABC1-6A94BD856C58}" type="pres">
      <dgm:prSet presAssocID="{7298D2C6-7076-AF4A-BDFE-54CEE4B90656}" presName="Name13" presStyleLbl="parChTrans1D2" presStyleIdx="8" presStyleCnt="9"/>
      <dgm:spPr/>
      <dgm:t>
        <a:bodyPr/>
        <a:lstStyle/>
        <a:p>
          <a:endParaRPr lang="zh-TW" altLang="en-US"/>
        </a:p>
      </dgm:t>
    </dgm:pt>
    <dgm:pt modelId="{8A321117-75D6-854E-BB1B-68F33A6E2348}" type="pres">
      <dgm:prSet presAssocID="{73EFC4A5-958A-B24F-B93B-83D40ABDE87A}" presName="childText" presStyleLbl="bgAcc1" presStyleIdx="8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E0BC3910-C635-694B-A769-1EC9D8DDF5C1}" type="presOf" srcId="{553B4453-9CE5-3D46-B4C3-779499ADC0A9}" destId="{F0424C4B-25FF-8C48-9EBC-5718723FDE55}" srcOrd="0" destOrd="0" presId="urn:microsoft.com/office/officeart/2005/8/layout/hierarchy3"/>
    <dgm:cxn modelId="{683CA5F8-C5AD-9B4A-ABE9-99A44BC10759}" type="presOf" srcId="{B7ED538A-8FDE-E14A-8D35-ED338A4E4636}" destId="{7252FE77-2E18-3E49-8C85-BDC21098110D}" srcOrd="0" destOrd="0" presId="urn:microsoft.com/office/officeart/2005/8/layout/hierarchy3"/>
    <dgm:cxn modelId="{6B66DF64-E0DC-A941-933E-6825AEAEB08F}" type="presOf" srcId="{B9C26572-52C5-EA4E-AF51-B86DA330E246}" destId="{439CE834-9092-AA4C-A49E-AC7BA18D4074}" srcOrd="0" destOrd="0" presId="urn:microsoft.com/office/officeart/2005/8/layout/hierarchy3"/>
    <dgm:cxn modelId="{80BB9936-4B51-9046-90B7-1F06424D0572}" type="presOf" srcId="{935CC990-1446-1D4A-B8E6-14AF4581D70F}" destId="{63A345DA-98B1-7345-9CF9-30D8D58EA6E4}" srcOrd="1" destOrd="0" presId="urn:microsoft.com/office/officeart/2005/8/layout/hierarchy3"/>
    <dgm:cxn modelId="{2510F782-CDA5-CA48-A3A7-19C812AD406E}" srcId="{B9C26572-52C5-EA4E-AF51-B86DA330E246}" destId="{D9E0C5E5-4669-AD4A-B4DE-FCBD0C5ECF22}" srcOrd="3" destOrd="0" parTransId="{580D5C9E-42BD-844A-A46D-02920FAF4DEF}" sibTransId="{9F22EF92-D211-8B4B-9D3D-95A30E63BCCC}"/>
    <dgm:cxn modelId="{B94A772C-715A-9144-AB08-9B922887F298}" type="presOf" srcId="{73EFC4A5-958A-B24F-B93B-83D40ABDE87A}" destId="{8A321117-75D6-854E-BB1B-68F33A6E2348}" srcOrd="0" destOrd="0" presId="urn:microsoft.com/office/officeart/2005/8/layout/hierarchy3"/>
    <dgm:cxn modelId="{79213C60-200F-6740-BCBD-E52FEE7B3092}" srcId="{935CC990-1446-1D4A-B8E6-14AF4581D70F}" destId="{7AAC52F3-3F4F-F049-B80A-DD5839F915FB}" srcOrd="3" destOrd="0" parTransId="{B7ED538A-8FDE-E14A-8D35-ED338A4E4636}" sibTransId="{910E1543-D08B-164C-BF62-1EEE7F839AA0}"/>
    <dgm:cxn modelId="{6F569BD3-7050-C64E-AA55-40A6155C071B}" type="presOf" srcId="{A4F17262-3234-C94B-A536-48A1A024D046}" destId="{68224DD9-6A5D-F14D-820A-C76A8CF5F367}" srcOrd="0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6D5732AB-06C9-F84D-A2B0-9BFE2F2CC0BA}" type="presOf" srcId="{935CC990-1446-1D4A-B8E6-14AF4581D70F}" destId="{B340BF9E-D58A-504D-9C73-057B042ED35B}" srcOrd="0" destOrd="0" presId="urn:microsoft.com/office/officeart/2005/8/layout/hierarchy3"/>
    <dgm:cxn modelId="{E420F7DE-F86E-2B4C-8154-969AAF01F29A}" type="presOf" srcId="{BE2ED879-BB8F-8940-A1A0-BFF3344A1EF1}" destId="{A6470CB5-B2B0-3141-9515-881C8B9E44CF}" srcOrd="0" destOrd="0" presId="urn:microsoft.com/office/officeart/2005/8/layout/hierarchy3"/>
    <dgm:cxn modelId="{F5166B65-738A-5147-AAB4-54943AE82B5C}" type="presOf" srcId="{580D5C9E-42BD-844A-A46D-02920FAF4DEF}" destId="{66F24990-AEC9-FF4A-B882-2BDC6E69C396}" srcOrd="0" destOrd="0" presId="urn:microsoft.com/office/officeart/2005/8/layout/hierarchy3"/>
    <dgm:cxn modelId="{C078A4BA-BA88-CF42-95BE-C428B0C16278}" type="presOf" srcId="{7298D2C6-7076-AF4A-BDFE-54CEE4B90656}" destId="{18B7B0A3-9287-E546-ABC1-6A94BD856C58}" srcOrd="0" destOrd="0" presId="urn:microsoft.com/office/officeart/2005/8/layout/hierarchy3"/>
    <dgm:cxn modelId="{9A6E957C-41F2-8946-9542-0DBF7E121897}" srcId="{B9C26572-52C5-EA4E-AF51-B86DA330E246}" destId="{1244353E-56E4-F949-835A-9DD20529B304}" srcOrd="2" destOrd="0" parTransId="{5722B866-0D75-F94C-8D6E-9C889A61B9E7}" sibTransId="{CF2F6787-14D2-D34E-9913-7F0198BC0C67}"/>
    <dgm:cxn modelId="{5B8B5F80-F930-994B-82AF-5099F607FE35}" srcId="{935CC990-1446-1D4A-B8E6-14AF4581D70F}" destId="{72BF0BE5-B419-EB4A-B21A-451FB4873280}" srcOrd="1" destOrd="0" parTransId="{A4F17262-3234-C94B-A536-48A1A024D046}" sibTransId="{EC10BA83-828C-E24B-AF95-C645A20AC113}"/>
    <dgm:cxn modelId="{C77B4266-C0A7-FD48-B581-70CF25B228D4}" type="presOf" srcId="{32D18EA4-64B7-AF4C-B305-F25B13E34E4A}" destId="{9B9113F1-0129-9740-A5AE-46566EACD30A}" srcOrd="0" destOrd="0" presId="urn:microsoft.com/office/officeart/2005/8/layout/hierarchy3"/>
    <dgm:cxn modelId="{BBDD3C46-6EB7-DC42-8251-355E84D0F929}" type="presOf" srcId="{DE7ABFD9-801B-C048-B32E-9507600637AD}" destId="{AE80DAB4-3B9D-6742-9999-0EA99A1A54E3}" srcOrd="0" destOrd="0" presId="urn:microsoft.com/office/officeart/2005/8/layout/hierarchy3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96C7A884-DCF7-E84A-B5F8-1BF96A9486AE}" type="presOf" srcId="{BDBE2C29-AF7D-4040-A7D7-73A11CF46384}" destId="{7B715A97-617B-434A-B6AC-3646BAB6183B}" srcOrd="0" destOrd="0" presId="urn:microsoft.com/office/officeart/2005/8/layout/hierarchy3"/>
    <dgm:cxn modelId="{93D62541-0BFC-E34A-A5DC-196B463DDDE7}" type="presOf" srcId="{1244353E-56E4-F949-835A-9DD20529B304}" destId="{D625BD1C-123E-0F45-8857-4F2F5FA5CF78}" srcOrd="0" destOrd="0" presId="urn:microsoft.com/office/officeart/2005/8/layout/hierarchy3"/>
    <dgm:cxn modelId="{E2D73D82-C645-3C40-A6DB-15BFAF9C00B6}" type="presOf" srcId="{72BF0BE5-B419-EB4A-B21A-451FB4873280}" destId="{E4A4DF3F-2C2E-2546-A365-1775AB54B7B2}" srcOrd="0" destOrd="0" presId="urn:microsoft.com/office/officeart/2005/8/layout/hierarchy3"/>
    <dgm:cxn modelId="{C2660877-8CCA-9D41-82A3-76F5B241C08A}" srcId="{B9C26572-52C5-EA4E-AF51-B86DA330E246}" destId="{BDBE2C29-AF7D-4040-A7D7-73A11CF46384}" srcOrd="1" destOrd="0" parTransId="{D004218A-DBD2-2540-9B98-E276D5AA9BDA}" sibTransId="{9F70BE61-7075-E64F-9D31-693535FBEE6E}"/>
    <dgm:cxn modelId="{D39C1698-E01C-8444-9D03-A2AC43F96D80}" srcId="{B9C26572-52C5-EA4E-AF51-B86DA330E246}" destId="{5B48800D-35B2-5E4E-8511-170E83E33552}" srcOrd="0" destOrd="0" parTransId="{DE7ABFD9-801B-C048-B32E-9507600637AD}" sibTransId="{43123282-6272-054F-BB8B-9181C1BAFDE0}"/>
    <dgm:cxn modelId="{DB5CB98B-268E-2343-B518-6CD3267C769B}" type="presOf" srcId="{5722B866-0D75-F94C-8D6E-9C889A61B9E7}" destId="{6553C7B5-B9F5-894C-8D80-6748F92A34C9}" srcOrd="0" destOrd="0" presId="urn:microsoft.com/office/officeart/2005/8/layout/hierarchy3"/>
    <dgm:cxn modelId="{77721B51-2AC2-8B46-AAA5-4B668F41F58C}" srcId="{935CC990-1446-1D4A-B8E6-14AF4581D70F}" destId="{BE2ED879-BB8F-8940-A1A0-BFF3344A1EF1}" srcOrd="0" destOrd="0" parTransId="{32D18EA4-64B7-AF4C-B305-F25B13E34E4A}" sibTransId="{90B94C5D-066A-D74C-A410-935EF107DCC7}"/>
    <dgm:cxn modelId="{5DEE3E9D-966E-CC41-94BE-C1914F8427C0}" type="presOf" srcId="{7AAC52F3-3F4F-F049-B80A-DD5839F915FB}" destId="{38CF58B9-7B7E-2545-9C87-CD7D1FA7F007}" srcOrd="0" destOrd="0" presId="urn:microsoft.com/office/officeart/2005/8/layout/hierarchy3"/>
    <dgm:cxn modelId="{15AD64BC-6813-C342-95CA-F91E7EF4EC76}" type="presOf" srcId="{B9C26572-52C5-EA4E-AF51-B86DA330E246}" destId="{50C2B2CD-64E1-A246-90CC-5BDC925BE744}" srcOrd="1" destOrd="0" presId="urn:microsoft.com/office/officeart/2005/8/layout/hierarchy3"/>
    <dgm:cxn modelId="{D48AB531-F8B3-9846-8EC2-8DAE91A262A0}" type="presOf" srcId="{A81F6A0C-147E-D443-980F-7141A7EABA0A}" destId="{BA691919-B5D2-AB4B-B90B-DA7049DEA8F0}" srcOrd="0" destOrd="0" presId="urn:microsoft.com/office/officeart/2005/8/layout/hierarchy3"/>
    <dgm:cxn modelId="{F17E095F-3392-4B4F-82AE-51EDFB446B63}" type="presOf" srcId="{D004218A-DBD2-2540-9B98-E276D5AA9BDA}" destId="{6CD29A76-673D-BE44-A201-2E373F32C076}" srcOrd="0" destOrd="0" presId="urn:microsoft.com/office/officeart/2005/8/layout/hierarchy3"/>
    <dgm:cxn modelId="{832FE733-FCF8-E646-B2F9-EC8411AEE226}" type="presOf" srcId="{5B48800D-35B2-5E4E-8511-170E83E33552}" destId="{C4A86ECB-1A70-7340-9C15-9FF297E16D9E}" srcOrd="0" destOrd="0" presId="urn:microsoft.com/office/officeart/2005/8/layout/hierarchy3"/>
    <dgm:cxn modelId="{61A94412-9DA9-D346-A19A-933509A6341A}" srcId="{B9C26572-52C5-EA4E-AF51-B86DA330E246}" destId="{73EFC4A5-958A-B24F-B93B-83D40ABDE87A}" srcOrd="4" destOrd="0" parTransId="{7298D2C6-7076-AF4A-BDFE-54CEE4B90656}" sibTransId="{48A61E71-C76B-6E42-8292-7CD7D46C3E74}"/>
    <dgm:cxn modelId="{60214F2A-5E57-6048-A8CB-49F776AC335D}" srcId="{935CC990-1446-1D4A-B8E6-14AF4581D70F}" destId="{553B4453-9CE5-3D46-B4C3-779499ADC0A9}" srcOrd="2" destOrd="0" parTransId="{A81F6A0C-147E-D443-980F-7141A7EABA0A}" sibTransId="{134C6AEB-42DC-6C47-BF3E-7F724DA4B9B0}"/>
    <dgm:cxn modelId="{F1CB4B53-5166-EC44-BEB1-2264E77C971D}" type="presOf" srcId="{D9E0C5E5-4669-AD4A-B4DE-FCBD0C5ECF22}" destId="{C9A44010-5902-344B-907A-C9EBE85A6615}" srcOrd="0" destOrd="0" presId="urn:microsoft.com/office/officeart/2005/8/layout/hierarchy3"/>
    <dgm:cxn modelId="{5D05BAF6-8A7B-ED48-9825-787556CB58F8}" type="presOf" srcId="{D6C798FE-713D-CB4D-A7CC-122CF5A17F58}" destId="{6920ABFF-1BC9-AE4F-B081-20D013FE70CB}" srcOrd="0" destOrd="0" presId="urn:microsoft.com/office/officeart/2005/8/layout/hierarchy3"/>
    <dgm:cxn modelId="{23535F24-3129-C54D-905B-75EE0536DF69}" type="presParOf" srcId="{6920ABFF-1BC9-AE4F-B081-20D013FE70CB}" destId="{E349E1F0-5477-0A47-A022-D8D8E80C5F72}" srcOrd="0" destOrd="0" presId="urn:microsoft.com/office/officeart/2005/8/layout/hierarchy3"/>
    <dgm:cxn modelId="{1BC3CA44-87C7-9549-BEDD-CC2E7E181D0A}" type="presParOf" srcId="{E349E1F0-5477-0A47-A022-D8D8E80C5F72}" destId="{B4393913-7384-284E-8E0B-7EEB8184C979}" srcOrd="0" destOrd="0" presId="urn:microsoft.com/office/officeart/2005/8/layout/hierarchy3"/>
    <dgm:cxn modelId="{77378FBB-97D4-3B48-94C2-EE8CC3389AB5}" type="presParOf" srcId="{B4393913-7384-284E-8E0B-7EEB8184C979}" destId="{B340BF9E-D58A-504D-9C73-057B042ED35B}" srcOrd="0" destOrd="0" presId="urn:microsoft.com/office/officeart/2005/8/layout/hierarchy3"/>
    <dgm:cxn modelId="{D2E73BFE-A789-5B49-9130-89A74685BB08}" type="presParOf" srcId="{B4393913-7384-284E-8E0B-7EEB8184C979}" destId="{63A345DA-98B1-7345-9CF9-30D8D58EA6E4}" srcOrd="1" destOrd="0" presId="urn:microsoft.com/office/officeart/2005/8/layout/hierarchy3"/>
    <dgm:cxn modelId="{11CD87A4-4A19-9942-8CFD-911E1F4E89F2}" type="presParOf" srcId="{E349E1F0-5477-0A47-A022-D8D8E80C5F72}" destId="{EE25E8E6-2F1F-8B46-ADDA-CA14AB7EA6D9}" srcOrd="1" destOrd="0" presId="urn:microsoft.com/office/officeart/2005/8/layout/hierarchy3"/>
    <dgm:cxn modelId="{234BD956-898E-E04C-9A57-EF914FF7CF73}" type="presParOf" srcId="{EE25E8E6-2F1F-8B46-ADDA-CA14AB7EA6D9}" destId="{9B9113F1-0129-9740-A5AE-46566EACD30A}" srcOrd="0" destOrd="0" presId="urn:microsoft.com/office/officeart/2005/8/layout/hierarchy3"/>
    <dgm:cxn modelId="{42EC9811-8236-D946-AA41-72348F8461EF}" type="presParOf" srcId="{EE25E8E6-2F1F-8B46-ADDA-CA14AB7EA6D9}" destId="{A6470CB5-B2B0-3141-9515-881C8B9E44CF}" srcOrd="1" destOrd="0" presId="urn:microsoft.com/office/officeart/2005/8/layout/hierarchy3"/>
    <dgm:cxn modelId="{951EFC0E-D06B-E248-805B-EB8025DB74CB}" type="presParOf" srcId="{EE25E8E6-2F1F-8B46-ADDA-CA14AB7EA6D9}" destId="{68224DD9-6A5D-F14D-820A-C76A8CF5F367}" srcOrd="2" destOrd="0" presId="urn:microsoft.com/office/officeart/2005/8/layout/hierarchy3"/>
    <dgm:cxn modelId="{7E7AD942-F5C5-F844-92A7-1FDA1A58ABFA}" type="presParOf" srcId="{EE25E8E6-2F1F-8B46-ADDA-CA14AB7EA6D9}" destId="{E4A4DF3F-2C2E-2546-A365-1775AB54B7B2}" srcOrd="3" destOrd="0" presId="urn:microsoft.com/office/officeart/2005/8/layout/hierarchy3"/>
    <dgm:cxn modelId="{9D57C007-08FF-084C-BFC9-FA8C22A07BA1}" type="presParOf" srcId="{EE25E8E6-2F1F-8B46-ADDA-CA14AB7EA6D9}" destId="{BA691919-B5D2-AB4B-B90B-DA7049DEA8F0}" srcOrd="4" destOrd="0" presId="urn:microsoft.com/office/officeart/2005/8/layout/hierarchy3"/>
    <dgm:cxn modelId="{F525BCF6-8A9C-0E4A-B7B4-91416EAF9DD3}" type="presParOf" srcId="{EE25E8E6-2F1F-8B46-ADDA-CA14AB7EA6D9}" destId="{F0424C4B-25FF-8C48-9EBC-5718723FDE55}" srcOrd="5" destOrd="0" presId="urn:microsoft.com/office/officeart/2005/8/layout/hierarchy3"/>
    <dgm:cxn modelId="{CA8363F1-1FC7-C848-8B44-308802661E85}" type="presParOf" srcId="{EE25E8E6-2F1F-8B46-ADDA-CA14AB7EA6D9}" destId="{7252FE77-2E18-3E49-8C85-BDC21098110D}" srcOrd="6" destOrd="0" presId="urn:microsoft.com/office/officeart/2005/8/layout/hierarchy3"/>
    <dgm:cxn modelId="{6B653AE0-DC11-FA4D-A458-51204EE97654}" type="presParOf" srcId="{EE25E8E6-2F1F-8B46-ADDA-CA14AB7EA6D9}" destId="{38CF58B9-7B7E-2545-9C87-CD7D1FA7F007}" srcOrd="7" destOrd="0" presId="urn:microsoft.com/office/officeart/2005/8/layout/hierarchy3"/>
    <dgm:cxn modelId="{BDEB52B4-ABD0-F344-B2EA-678D71B80AA1}" type="presParOf" srcId="{6920ABFF-1BC9-AE4F-B081-20D013FE70CB}" destId="{B3D0459C-0284-0549-A6B7-94D98BAA9231}" srcOrd="1" destOrd="0" presId="urn:microsoft.com/office/officeart/2005/8/layout/hierarchy3"/>
    <dgm:cxn modelId="{9020BD21-7CD8-8C4E-BAC4-0F085E75119B}" type="presParOf" srcId="{B3D0459C-0284-0549-A6B7-94D98BAA9231}" destId="{37C46DF6-7D57-094D-A530-3FF201159F34}" srcOrd="0" destOrd="0" presId="urn:microsoft.com/office/officeart/2005/8/layout/hierarchy3"/>
    <dgm:cxn modelId="{FE8D90A4-57A8-3B4E-A9E3-772C5EF1F854}" type="presParOf" srcId="{37C46DF6-7D57-094D-A530-3FF201159F34}" destId="{439CE834-9092-AA4C-A49E-AC7BA18D4074}" srcOrd="0" destOrd="0" presId="urn:microsoft.com/office/officeart/2005/8/layout/hierarchy3"/>
    <dgm:cxn modelId="{4D52ACBB-8E79-BE43-99DA-DF4A87A6CA58}" type="presParOf" srcId="{37C46DF6-7D57-094D-A530-3FF201159F34}" destId="{50C2B2CD-64E1-A246-90CC-5BDC925BE744}" srcOrd="1" destOrd="0" presId="urn:microsoft.com/office/officeart/2005/8/layout/hierarchy3"/>
    <dgm:cxn modelId="{91F80D74-6C82-D843-B99C-B50B33FC210E}" type="presParOf" srcId="{B3D0459C-0284-0549-A6B7-94D98BAA9231}" destId="{3B907752-DD55-454C-8B62-88445FF587B2}" srcOrd="1" destOrd="0" presId="urn:microsoft.com/office/officeart/2005/8/layout/hierarchy3"/>
    <dgm:cxn modelId="{85E9993E-5925-9443-ABB5-AD9359881D02}" type="presParOf" srcId="{3B907752-DD55-454C-8B62-88445FF587B2}" destId="{AE80DAB4-3B9D-6742-9999-0EA99A1A54E3}" srcOrd="0" destOrd="0" presId="urn:microsoft.com/office/officeart/2005/8/layout/hierarchy3"/>
    <dgm:cxn modelId="{2ECAFBB1-129E-1A41-A414-176C40205623}" type="presParOf" srcId="{3B907752-DD55-454C-8B62-88445FF587B2}" destId="{C4A86ECB-1A70-7340-9C15-9FF297E16D9E}" srcOrd="1" destOrd="0" presId="urn:microsoft.com/office/officeart/2005/8/layout/hierarchy3"/>
    <dgm:cxn modelId="{72D9602F-CD5D-904C-8EB7-0525557B2A9E}" type="presParOf" srcId="{3B907752-DD55-454C-8B62-88445FF587B2}" destId="{6CD29A76-673D-BE44-A201-2E373F32C076}" srcOrd="2" destOrd="0" presId="urn:microsoft.com/office/officeart/2005/8/layout/hierarchy3"/>
    <dgm:cxn modelId="{7F27BFBD-76A6-1F4C-A04C-CD2059FBCC72}" type="presParOf" srcId="{3B907752-DD55-454C-8B62-88445FF587B2}" destId="{7B715A97-617B-434A-B6AC-3646BAB6183B}" srcOrd="3" destOrd="0" presId="urn:microsoft.com/office/officeart/2005/8/layout/hierarchy3"/>
    <dgm:cxn modelId="{DE3F2CD0-A0AE-4748-A3DD-1A2E900FC453}" type="presParOf" srcId="{3B907752-DD55-454C-8B62-88445FF587B2}" destId="{6553C7B5-B9F5-894C-8D80-6748F92A34C9}" srcOrd="4" destOrd="0" presId="urn:microsoft.com/office/officeart/2005/8/layout/hierarchy3"/>
    <dgm:cxn modelId="{F8C004BA-DA35-FF41-8E3D-BA3DA0CF0DD7}" type="presParOf" srcId="{3B907752-DD55-454C-8B62-88445FF587B2}" destId="{D625BD1C-123E-0F45-8857-4F2F5FA5CF78}" srcOrd="5" destOrd="0" presId="urn:microsoft.com/office/officeart/2005/8/layout/hierarchy3"/>
    <dgm:cxn modelId="{9DE29CAA-3AED-4547-9973-E6CDAFC648BC}" type="presParOf" srcId="{3B907752-DD55-454C-8B62-88445FF587B2}" destId="{66F24990-AEC9-FF4A-B882-2BDC6E69C396}" srcOrd="6" destOrd="0" presId="urn:microsoft.com/office/officeart/2005/8/layout/hierarchy3"/>
    <dgm:cxn modelId="{F9F89B78-2FB7-B84B-878E-62CD5B201655}" type="presParOf" srcId="{3B907752-DD55-454C-8B62-88445FF587B2}" destId="{C9A44010-5902-344B-907A-C9EBE85A6615}" srcOrd="7" destOrd="0" presId="urn:microsoft.com/office/officeart/2005/8/layout/hierarchy3"/>
    <dgm:cxn modelId="{D1FEF2E3-7647-FB43-BBF1-2B732D3495CB}" type="presParOf" srcId="{3B907752-DD55-454C-8B62-88445FF587B2}" destId="{18B7B0A3-9287-E546-ABC1-6A94BD856C58}" srcOrd="8" destOrd="0" presId="urn:microsoft.com/office/officeart/2005/8/layout/hierarchy3"/>
    <dgm:cxn modelId="{B291B4F6-A4AB-9744-9A15-279657FF7A5C}" type="presParOf" srcId="{3B907752-DD55-454C-8B62-88445FF587B2}" destId="{8A321117-75D6-854E-BB1B-68F33A6E2348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59102" custScaleY="71618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62523" custScaleY="71618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</dgm:ptLst>
  <dgm:cxnLst>
    <dgm:cxn modelId="{E64A229F-6DEF-2E4B-969B-E618C427F92C}" type="presOf" srcId="{B9C26572-52C5-EA4E-AF51-B86DA330E246}" destId="{439CE834-9092-AA4C-A49E-AC7BA18D4074}" srcOrd="0" destOrd="0" presId="urn:microsoft.com/office/officeart/2005/8/layout/hierarchy3"/>
    <dgm:cxn modelId="{724417C5-6661-CF47-91E1-AA4AE803DBAB}" type="presOf" srcId="{D6C798FE-713D-CB4D-A7CC-122CF5A17F58}" destId="{6920ABFF-1BC9-AE4F-B081-20D013FE70CB}" srcOrd="0" destOrd="0" presId="urn:microsoft.com/office/officeart/2005/8/layout/hierarchy3"/>
    <dgm:cxn modelId="{3230677C-3ABE-FD46-B544-EA96E2090314}" type="presOf" srcId="{935CC990-1446-1D4A-B8E6-14AF4581D70F}" destId="{B340BF9E-D58A-504D-9C73-057B042ED35B}" srcOrd="0" destOrd="0" presId="urn:microsoft.com/office/officeart/2005/8/layout/hierarchy3"/>
    <dgm:cxn modelId="{30419CED-C0BD-C046-94C4-1DBD0117E78E}" type="presOf" srcId="{935CC990-1446-1D4A-B8E6-14AF4581D70F}" destId="{63A345DA-98B1-7345-9CF9-30D8D58EA6E4}" srcOrd="1" destOrd="0" presId="urn:microsoft.com/office/officeart/2005/8/layout/hierarchy3"/>
    <dgm:cxn modelId="{6C687ADF-ADFE-4C44-BD5F-E83671D53AC4}" type="presOf" srcId="{B9C26572-52C5-EA4E-AF51-B86DA330E246}" destId="{50C2B2CD-64E1-A246-90CC-5BDC925BE744}" srcOrd="1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FBE8D140-6096-C14F-AD1A-EDB9795679DA}" type="presParOf" srcId="{6920ABFF-1BC9-AE4F-B081-20D013FE70CB}" destId="{E349E1F0-5477-0A47-A022-D8D8E80C5F72}" srcOrd="0" destOrd="0" presId="urn:microsoft.com/office/officeart/2005/8/layout/hierarchy3"/>
    <dgm:cxn modelId="{92C881C5-E5F3-104F-A487-070AE4A8BF7B}" type="presParOf" srcId="{E349E1F0-5477-0A47-A022-D8D8E80C5F72}" destId="{B4393913-7384-284E-8E0B-7EEB8184C979}" srcOrd="0" destOrd="0" presId="urn:microsoft.com/office/officeart/2005/8/layout/hierarchy3"/>
    <dgm:cxn modelId="{722E0699-5366-2A41-9EED-256A820CC642}" type="presParOf" srcId="{B4393913-7384-284E-8E0B-7EEB8184C979}" destId="{B340BF9E-D58A-504D-9C73-057B042ED35B}" srcOrd="0" destOrd="0" presId="urn:microsoft.com/office/officeart/2005/8/layout/hierarchy3"/>
    <dgm:cxn modelId="{99446EA5-B289-E549-A002-600C5D683351}" type="presParOf" srcId="{B4393913-7384-284E-8E0B-7EEB8184C979}" destId="{63A345DA-98B1-7345-9CF9-30D8D58EA6E4}" srcOrd="1" destOrd="0" presId="urn:microsoft.com/office/officeart/2005/8/layout/hierarchy3"/>
    <dgm:cxn modelId="{1C93593C-883C-B246-823A-AF652A9ED7DB}" type="presParOf" srcId="{E349E1F0-5477-0A47-A022-D8D8E80C5F72}" destId="{EE25E8E6-2F1F-8B46-ADDA-CA14AB7EA6D9}" srcOrd="1" destOrd="0" presId="urn:microsoft.com/office/officeart/2005/8/layout/hierarchy3"/>
    <dgm:cxn modelId="{C55E7101-E6F2-9643-9045-850094D3802C}" type="presParOf" srcId="{6920ABFF-1BC9-AE4F-B081-20D013FE70CB}" destId="{B3D0459C-0284-0549-A6B7-94D98BAA9231}" srcOrd="1" destOrd="0" presId="urn:microsoft.com/office/officeart/2005/8/layout/hierarchy3"/>
    <dgm:cxn modelId="{F2D45D7A-80B7-D04B-BCE3-252BB7AE6993}" type="presParOf" srcId="{B3D0459C-0284-0549-A6B7-94D98BAA9231}" destId="{37C46DF6-7D57-094D-A530-3FF201159F34}" srcOrd="0" destOrd="0" presId="urn:microsoft.com/office/officeart/2005/8/layout/hierarchy3"/>
    <dgm:cxn modelId="{091CE6DB-95DE-2E49-971F-2FAEFCEFA43F}" type="presParOf" srcId="{37C46DF6-7D57-094D-A530-3FF201159F34}" destId="{439CE834-9092-AA4C-A49E-AC7BA18D4074}" srcOrd="0" destOrd="0" presId="urn:microsoft.com/office/officeart/2005/8/layout/hierarchy3"/>
    <dgm:cxn modelId="{5DAAB01C-1977-A644-85B4-40BE96E8C20F}" type="presParOf" srcId="{37C46DF6-7D57-094D-A530-3FF201159F34}" destId="{50C2B2CD-64E1-A246-90CC-5BDC925BE744}" srcOrd="1" destOrd="0" presId="urn:microsoft.com/office/officeart/2005/8/layout/hierarchy3"/>
    <dgm:cxn modelId="{7FE9721D-ACF9-CC46-A665-DD5FD47494E0}" type="presParOf" srcId="{B3D0459C-0284-0549-A6B7-94D98BAA9231}" destId="{3B907752-DD55-454C-8B62-88445FF587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31CDCCE-DD53-B94A-9F56-77B9113AD2D5}" type="doc">
      <dgm:prSet loTypeId="urn:microsoft.com/office/officeart/2005/8/layout/process2" loCatId="" qsTypeId="urn:microsoft.com/office/officeart/2005/8/quickstyle/simple2" qsCatId="simple" csTypeId="urn:microsoft.com/office/officeart/2005/8/colors/accent3_1" csCatId="accent3" phldr="1"/>
      <dgm:spPr/>
    </dgm:pt>
    <dgm:pt modelId="{5DAC16E2-F3DB-524D-87F4-D92410EF1E68}">
      <dgm:prSet phldrT="[文字]" custT="1"/>
      <dgm:spPr/>
      <dgm:t>
        <a:bodyPr/>
        <a:lstStyle/>
        <a:p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各</a:t>
          </a:r>
          <a:r>
            <a:rPr kumimoji="1"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LED</a:t>
          </a:r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進行編碼（</a:t>
          </a:r>
          <a:r>
            <a:rPr kumimoji="1"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Modulation</a:t>
          </a:r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）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5CB537F-B7AC-AC4D-8403-F9068B4363BC}" type="parTrans" cxnId="{F7E56021-7E92-9A43-9CE9-7B5FB88C2BDA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5DC5BD1-BB47-2B45-B60B-0278B6FE8578}" type="sibTrans" cxnId="{F7E56021-7E92-9A43-9CE9-7B5FB88C2BDA}">
      <dgm:prSet custT="1"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43E0353-9513-E04C-8A74-BD5171B969A3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光波傳遞</a:t>
          </a:r>
        </a:p>
      </dgm:t>
    </dgm:pt>
    <dgm:pt modelId="{BEDDD20A-5931-3847-B68F-22DDCE854A27}" type="parTrans" cxnId="{EFBE446F-6AF9-714A-92D1-A27789750F86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742E57B-6C69-BE45-AB89-2F591F3411A0}" type="sibTrans" cxnId="{EFBE446F-6AF9-714A-92D1-A27789750F86}">
      <dgm:prSet custT="1"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163DE3DD-F91A-954C-9F67-8C12130CBC1C}">
      <dgm:prSet phldrT="[文字]" custT="1"/>
      <dgm:spPr/>
      <dgm:t>
        <a:bodyPr/>
        <a:lstStyle/>
        <a:p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各</a:t>
          </a:r>
          <a:r>
            <a:rPr kumimoji="1"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PD</a:t>
          </a:r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進行解碼（</a:t>
          </a:r>
          <a:r>
            <a:rPr kumimoji="1"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Demodulation</a:t>
          </a:r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）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14AAD5B-2DF6-4D41-8E37-FFC5388F1D99}" type="parTrans" cxnId="{7E11F75B-30DB-664E-92E6-3DDF0C141C6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B49572-3203-314C-A745-158192D4A222}" type="sibTrans" cxnId="{7E11F75B-30DB-664E-92E6-3DDF0C141C63}">
      <dgm:prSet custT="1"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15368EB3-430A-584D-ADE4-A398CDAC6EEE}">
      <dgm:prSet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3DAB758F-80C6-0C43-8848-EB50DDC02EAC}" type="parTrans" cxnId="{248DE4F9-2823-4641-B3E6-B6712AF4F9FD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757C5E9-3D5A-334C-8F0F-FA20074C0454}" type="sibTrans" cxnId="{248DE4F9-2823-4641-B3E6-B6712AF4F9FD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FF955FB-E124-8A41-B265-6A1E336E2D85}" type="pres">
      <dgm:prSet presAssocID="{C31CDCCE-DD53-B94A-9F56-77B9113AD2D5}" presName="linearFlow" presStyleCnt="0">
        <dgm:presLayoutVars>
          <dgm:resizeHandles val="exact"/>
        </dgm:presLayoutVars>
      </dgm:prSet>
      <dgm:spPr/>
    </dgm:pt>
    <dgm:pt modelId="{809891AC-C422-3F41-ABA3-EB4F850AF1E0}" type="pres">
      <dgm:prSet presAssocID="{5DAC16E2-F3DB-524D-87F4-D92410EF1E68}" presName="node" presStyleLbl="node1" presStyleIdx="0" presStyleCnt="4" custScaleX="174655" custLinFactNeighborX="33371" custLinFactNeighborY="-1507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97BF7BE-BB62-4343-BCEC-262CBB19DC68}" type="pres">
      <dgm:prSet presAssocID="{95DC5BD1-BB47-2B45-B60B-0278B6FE8578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3CA98BEB-7348-D94C-ABC5-51C2A92FE464}" type="pres">
      <dgm:prSet presAssocID="{95DC5BD1-BB47-2B45-B60B-0278B6FE8578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A5A826BD-B044-8D4A-B2C6-BBAA1BCE975C}" type="pres">
      <dgm:prSet presAssocID="{043E0353-9513-E04C-8A74-BD5171B969A3}" presName="node" presStyleLbl="node1" presStyleIdx="1" presStyleCnt="4" custScaleX="174655" custLinFactNeighborX="-1127" custLinFactNeighborY="595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D916A22-BD18-324C-A435-7ECC77FEC453}" type="pres">
      <dgm:prSet presAssocID="{0742E57B-6C69-BE45-AB89-2F591F3411A0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F1318BDD-5AB4-8D47-AACD-2B9EE4FA0879}" type="pres">
      <dgm:prSet presAssocID="{0742E57B-6C69-BE45-AB89-2F591F3411A0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D8E67274-6C93-C946-9C02-EB60C3C3A408}" type="pres">
      <dgm:prSet presAssocID="{163DE3DD-F91A-954C-9F67-8C12130CBC1C}" presName="node" presStyleLbl="node1" presStyleIdx="2" presStyleCnt="4" custScaleX="1746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952ED3B-3DBB-2543-836F-FF4B9FB5921D}" type="pres">
      <dgm:prSet presAssocID="{D8B49572-3203-314C-A745-158192D4A222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887BBABB-F121-F549-A974-7A9733AE8753}" type="pres">
      <dgm:prSet presAssocID="{D8B49572-3203-314C-A745-158192D4A222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F934A8E9-4803-8946-97C0-FD931445E1CC}" type="pres">
      <dgm:prSet presAssocID="{15368EB3-430A-584D-ADE4-A398CDAC6EEE}" presName="node" presStyleLbl="node1" presStyleIdx="3" presStyleCnt="4" custScaleX="1746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1B9E7900-427C-5B4A-B1FF-B4F81D1AE4C9}" type="presOf" srcId="{163DE3DD-F91A-954C-9F67-8C12130CBC1C}" destId="{D8E67274-6C93-C946-9C02-EB60C3C3A408}" srcOrd="0" destOrd="0" presId="urn:microsoft.com/office/officeart/2005/8/layout/process2"/>
    <dgm:cxn modelId="{2485953C-A5D9-0F48-B951-B0DCA54245D8}" type="presOf" srcId="{043E0353-9513-E04C-8A74-BD5171B969A3}" destId="{A5A826BD-B044-8D4A-B2C6-BBAA1BCE975C}" srcOrd="0" destOrd="0" presId="urn:microsoft.com/office/officeart/2005/8/layout/process2"/>
    <dgm:cxn modelId="{87389864-76FE-9D4C-9D2D-A3008B4383BA}" type="presOf" srcId="{5DAC16E2-F3DB-524D-87F4-D92410EF1E68}" destId="{809891AC-C422-3F41-ABA3-EB4F850AF1E0}" srcOrd="0" destOrd="0" presId="urn:microsoft.com/office/officeart/2005/8/layout/process2"/>
    <dgm:cxn modelId="{A4BFB5ED-B863-9B43-83D2-261989421491}" type="presOf" srcId="{C31CDCCE-DD53-B94A-9F56-77B9113AD2D5}" destId="{9FF955FB-E124-8A41-B265-6A1E336E2D85}" srcOrd="0" destOrd="0" presId="urn:microsoft.com/office/officeart/2005/8/layout/process2"/>
    <dgm:cxn modelId="{A37AC772-E7F5-D248-9F43-B3271BE10E6A}" type="presOf" srcId="{D8B49572-3203-314C-A745-158192D4A222}" destId="{887BBABB-F121-F549-A974-7A9733AE8753}" srcOrd="1" destOrd="0" presId="urn:microsoft.com/office/officeart/2005/8/layout/process2"/>
    <dgm:cxn modelId="{7AD6F343-0EE6-494F-8F72-DE05A93BD927}" type="presOf" srcId="{0742E57B-6C69-BE45-AB89-2F591F3411A0}" destId="{F1318BDD-5AB4-8D47-AACD-2B9EE4FA0879}" srcOrd="1" destOrd="0" presId="urn:microsoft.com/office/officeart/2005/8/layout/process2"/>
    <dgm:cxn modelId="{8479DF07-4A9A-9444-83D0-1146E018958F}" type="presOf" srcId="{95DC5BD1-BB47-2B45-B60B-0278B6FE8578}" destId="{3CA98BEB-7348-D94C-ABC5-51C2A92FE464}" srcOrd="1" destOrd="0" presId="urn:microsoft.com/office/officeart/2005/8/layout/process2"/>
    <dgm:cxn modelId="{991F6B59-DE65-1E44-B26F-AF30FA48288D}" type="presOf" srcId="{15368EB3-430A-584D-ADE4-A398CDAC6EEE}" destId="{F934A8E9-4803-8946-97C0-FD931445E1CC}" srcOrd="0" destOrd="0" presId="urn:microsoft.com/office/officeart/2005/8/layout/process2"/>
    <dgm:cxn modelId="{01F529D2-FF36-B640-95B7-59A31D58A8C5}" type="presOf" srcId="{0742E57B-6C69-BE45-AB89-2F591F3411A0}" destId="{9D916A22-BD18-324C-A435-7ECC77FEC453}" srcOrd="0" destOrd="0" presId="urn:microsoft.com/office/officeart/2005/8/layout/process2"/>
    <dgm:cxn modelId="{248DE4F9-2823-4641-B3E6-B6712AF4F9FD}" srcId="{C31CDCCE-DD53-B94A-9F56-77B9113AD2D5}" destId="{15368EB3-430A-584D-ADE4-A398CDAC6EEE}" srcOrd="3" destOrd="0" parTransId="{3DAB758F-80C6-0C43-8848-EB50DDC02EAC}" sibTransId="{B757C5E9-3D5A-334C-8F0F-FA20074C0454}"/>
    <dgm:cxn modelId="{EFBE446F-6AF9-714A-92D1-A27789750F86}" srcId="{C31CDCCE-DD53-B94A-9F56-77B9113AD2D5}" destId="{043E0353-9513-E04C-8A74-BD5171B969A3}" srcOrd="1" destOrd="0" parTransId="{BEDDD20A-5931-3847-B68F-22DDCE854A27}" sibTransId="{0742E57B-6C69-BE45-AB89-2F591F3411A0}"/>
    <dgm:cxn modelId="{F7E56021-7E92-9A43-9CE9-7B5FB88C2BDA}" srcId="{C31CDCCE-DD53-B94A-9F56-77B9113AD2D5}" destId="{5DAC16E2-F3DB-524D-87F4-D92410EF1E68}" srcOrd="0" destOrd="0" parTransId="{F5CB537F-B7AC-AC4D-8403-F9068B4363BC}" sibTransId="{95DC5BD1-BB47-2B45-B60B-0278B6FE8578}"/>
    <dgm:cxn modelId="{7E11F75B-30DB-664E-92E6-3DDF0C141C63}" srcId="{C31CDCCE-DD53-B94A-9F56-77B9113AD2D5}" destId="{163DE3DD-F91A-954C-9F67-8C12130CBC1C}" srcOrd="2" destOrd="0" parTransId="{B14AAD5B-2DF6-4D41-8E37-FFC5388F1D99}" sibTransId="{D8B49572-3203-314C-A745-158192D4A222}"/>
    <dgm:cxn modelId="{B50373A0-3A39-F94D-A558-A1C666D4F6F8}" type="presOf" srcId="{95DC5BD1-BB47-2B45-B60B-0278B6FE8578}" destId="{897BF7BE-BB62-4343-BCEC-262CBB19DC68}" srcOrd="0" destOrd="0" presId="urn:microsoft.com/office/officeart/2005/8/layout/process2"/>
    <dgm:cxn modelId="{17823BFE-7136-A342-AE53-1DBBFF35D75E}" type="presOf" srcId="{D8B49572-3203-314C-A745-158192D4A222}" destId="{4952ED3B-3DBB-2543-836F-FF4B9FB5921D}" srcOrd="0" destOrd="0" presId="urn:microsoft.com/office/officeart/2005/8/layout/process2"/>
    <dgm:cxn modelId="{B9F1F670-BF5C-C840-94CC-2F545D1A67DE}" type="presParOf" srcId="{9FF955FB-E124-8A41-B265-6A1E336E2D85}" destId="{809891AC-C422-3F41-ABA3-EB4F850AF1E0}" srcOrd="0" destOrd="0" presId="urn:microsoft.com/office/officeart/2005/8/layout/process2"/>
    <dgm:cxn modelId="{2DDCD958-BBB2-6742-BE66-D513F9ADD9E4}" type="presParOf" srcId="{9FF955FB-E124-8A41-B265-6A1E336E2D85}" destId="{897BF7BE-BB62-4343-BCEC-262CBB19DC68}" srcOrd="1" destOrd="0" presId="urn:microsoft.com/office/officeart/2005/8/layout/process2"/>
    <dgm:cxn modelId="{020841FD-BE10-624D-AAEB-2AC4921E1C1A}" type="presParOf" srcId="{897BF7BE-BB62-4343-BCEC-262CBB19DC68}" destId="{3CA98BEB-7348-D94C-ABC5-51C2A92FE464}" srcOrd="0" destOrd="0" presId="urn:microsoft.com/office/officeart/2005/8/layout/process2"/>
    <dgm:cxn modelId="{11018EBB-0CFE-3441-8160-6FE0D3962617}" type="presParOf" srcId="{9FF955FB-E124-8A41-B265-6A1E336E2D85}" destId="{A5A826BD-B044-8D4A-B2C6-BBAA1BCE975C}" srcOrd="2" destOrd="0" presId="urn:microsoft.com/office/officeart/2005/8/layout/process2"/>
    <dgm:cxn modelId="{CAAD2CDB-8D63-1A4D-A805-FE69F31D8CF5}" type="presParOf" srcId="{9FF955FB-E124-8A41-B265-6A1E336E2D85}" destId="{9D916A22-BD18-324C-A435-7ECC77FEC453}" srcOrd="3" destOrd="0" presId="urn:microsoft.com/office/officeart/2005/8/layout/process2"/>
    <dgm:cxn modelId="{C876DBE0-AA28-8444-8619-EC6A546F3942}" type="presParOf" srcId="{9D916A22-BD18-324C-A435-7ECC77FEC453}" destId="{F1318BDD-5AB4-8D47-AACD-2B9EE4FA0879}" srcOrd="0" destOrd="0" presId="urn:microsoft.com/office/officeart/2005/8/layout/process2"/>
    <dgm:cxn modelId="{E500D48C-B07D-BD40-BEAD-AD6F122C70E4}" type="presParOf" srcId="{9FF955FB-E124-8A41-B265-6A1E336E2D85}" destId="{D8E67274-6C93-C946-9C02-EB60C3C3A408}" srcOrd="4" destOrd="0" presId="urn:microsoft.com/office/officeart/2005/8/layout/process2"/>
    <dgm:cxn modelId="{3E73207D-3C3B-2344-877D-5F2CA970DC8D}" type="presParOf" srcId="{9FF955FB-E124-8A41-B265-6A1E336E2D85}" destId="{4952ED3B-3DBB-2543-836F-FF4B9FB5921D}" srcOrd="5" destOrd="0" presId="urn:microsoft.com/office/officeart/2005/8/layout/process2"/>
    <dgm:cxn modelId="{B857C4FA-C9FA-9F47-A0C2-81648852FDA4}" type="presParOf" srcId="{4952ED3B-3DBB-2543-836F-FF4B9FB5921D}" destId="{887BBABB-F121-F549-A974-7A9733AE8753}" srcOrd="0" destOrd="0" presId="urn:microsoft.com/office/officeart/2005/8/layout/process2"/>
    <dgm:cxn modelId="{EF50DFF8-D446-794C-8758-4FF120540A96}" type="presParOf" srcId="{9FF955FB-E124-8A41-B265-6A1E336E2D85}" destId="{F934A8E9-4803-8946-97C0-FD931445E1CC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31CDCCE-DD53-B94A-9F56-77B9113AD2D5}" type="doc">
      <dgm:prSet loTypeId="urn:microsoft.com/office/officeart/2005/8/layout/process1" loCatId="" qsTypeId="urn:microsoft.com/office/officeart/2005/8/quickstyle/simple2" qsCatId="simple" csTypeId="urn:microsoft.com/office/officeart/2005/8/colors/accent3_1" csCatId="accent3" phldr="1"/>
      <dgm:spPr/>
    </dgm:pt>
    <dgm:pt modelId="{5DAC16E2-F3DB-524D-87F4-D92410EF1E68}">
      <dgm:prSet phldrT="[文字]" custT="1"/>
      <dgm:spPr/>
      <dgm:t>
        <a:bodyPr/>
        <a:lstStyle/>
        <a:p>
          <a:r>
            <a:rPr lang="zh-TW" altLang="en-US" sz="2800" b="0" i="0" dirty="0" smtClean="0">
              <a:latin typeface="Heiti TC Light" charset="-120"/>
              <a:ea typeface="Heiti TC Light" charset="-120"/>
              <a:cs typeface="Heiti TC Light" charset="-120"/>
            </a:rPr>
            <a:t>限制組態</a:t>
          </a:r>
          <a:endParaRPr lang="zh-TW" altLang="en-US" sz="28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5CB537F-B7AC-AC4D-8403-F9068B4363BC}" type="parTrans" cxnId="{F7E56021-7E92-9A43-9CE9-7B5FB88C2BDA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5DC5BD1-BB47-2B45-B60B-0278B6FE8578}" type="sibTrans" cxnId="{F7E56021-7E92-9A43-9CE9-7B5FB88C2BDA}">
      <dgm:prSet custT="1"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43E0353-9513-E04C-8A74-BD5171B969A3}">
      <dgm:prSet phldrT="[文字]" custT="1"/>
      <dgm:spPr/>
      <dgm:t>
        <a:bodyPr/>
        <a:lstStyle/>
        <a:p>
          <a:r>
            <a:rPr lang="zh-TW" altLang="en-US" sz="2800" b="0" i="0" dirty="0" smtClean="0">
              <a:latin typeface="Heiti TC Light" charset="-120"/>
              <a:ea typeface="Heiti TC Light" charset="-120"/>
              <a:cs typeface="Heiti TC Light" charset="-120"/>
            </a:rPr>
            <a:t>兩</a:t>
          </a:r>
          <a:r>
            <a:rPr lang="en-US" altLang="zh-TW" sz="2800" b="0" i="0" dirty="0" smtClean="0">
              <a:latin typeface="Heiti TC Light" charset="-120"/>
              <a:ea typeface="Heiti TC Light" charset="-120"/>
              <a:cs typeface="Heiti TC Light" charset="-120"/>
            </a:rPr>
            <a:t>PD</a:t>
          </a:r>
          <a:r>
            <a:rPr lang="zh-TW" altLang="en-US" sz="2800" b="0" i="0" dirty="0" smtClean="0">
              <a:latin typeface="Heiti TC Light" charset="-120"/>
              <a:ea typeface="Heiti TC Light" charset="-120"/>
              <a:cs typeface="Heiti TC Light" charset="-120"/>
            </a:rPr>
            <a:t>強度比值開朗博次方根，為入射角餘弦比值，即為一平面</a:t>
          </a:r>
        </a:p>
      </dgm:t>
    </dgm:pt>
    <dgm:pt modelId="{BEDDD20A-5931-3847-B68F-22DDCE854A27}" type="parTrans" cxnId="{EFBE446F-6AF9-714A-92D1-A27789750F86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742E57B-6C69-BE45-AB89-2F591F3411A0}" type="sibTrans" cxnId="{EFBE446F-6AF9-714A-92D1-A27789750F86}">
      <dgm:prSet custT="1"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15368EB3-430A-584D-ADE4-A398CDAC6EEE}">
      <dgm:prSet custT="1"/>
      <dgm:spPr/>
      <dgm:t>
        <a:bodyPr/>
        <a:lstStyle/>
        <a:p>
          <a:r>
            <a:rPr lang="zh-TW" altLang="en-US" sz="2800" b="0" i="0" dirty="0" smtClean="0">
              <a:latin typeface="Heiti TC Light" charset="-120"/>
              <a:ea typeface="Heiti TC Light" charset="-120"/>
              <a:cs typeface="Heiti TC Light" charset="-120"/>
            </a:rPr>
            <a:t>多個平面交得一點</a:t>
          </a:r>
          <a:endParaRPr lang="zh-TW" altLang="en-US" sz="28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3DAB758F-80C6-0C43-8848-EB50DDC02EAC}" type="parTrans" cxnId="{248DE4F9-2823-4641-B3E6-B6712AF4F9FD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757C5E9-3D5A-334C-8F0F-FA20074C0454}" type="sibTrans" cxnId="{248DE4F9-2823-4641-B3E6-B6712AF4F9FD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E9E04D0E-3CA8-8343-8F7E-5FBE4C5D04C0}" type="pres">
      <dgm:prSet presAssocID="{C31CDCCE-DD53-B94A-9F56-77B9113AD2D5}" presName="Name0" presStyleCnt="0">
        <dgm:presLayoutVars>
          <dgm:dir/>
          <dgm:resizeHandles val="exact"/>
        </dgm:presLayoutVars>
      </dgm:prSet>
      <dgm:spPr/>
    </dgm:pt>
    <dgm:pt modelId="{3688F485-2F8D-3E40-98E0-D5026C10BC97}" type="pres">
      <dgm:prSet presAssocID="{5DAC16E2-F3DB-524D-87F4-D92410EF1E6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2E2D7FE-E29C-F841-8673-0757793C17B9}" type="pres">
      <dgm:prSet presAssocID="{95DC5BD1-BB47-2B45-B60B-0278B6FE8578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C4AB6C30-3E0C-0146-A581-60D65FDE0147}" type="pres">
      <dgm:prSet presAssocID="{95DC5BD1-BB47-2B45-B60B-0278B6FE8578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1BE769DC-A834-2D4C-A43C-E3C121B25289}" type="pres">
      <dgm:prSet presAssocID="{043E0353-9513-E04C-8A74-BD5171B969A3}" presName="node" presStyleLbl="node1" presStyleIdx="1" presStyleCnt="3" custScaleX="1618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A059EC2-EF2E-694A-9424-C0848932F3A3}" type="pres">
      <dgm:prSet presAssocID="{0742E57B-6C69-BE45-AB89-2F591F3411A0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E7336BE4-0E92-4146-9985-F021274BCAA8}" type="pres">
      <dgm:prSet presAssocID="{0742E57B-6C69-BE45-AB89-2F591F3411A0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CE7E4284-EE19-FD4A-93E5-6627E599E6FE}" type="pres">
      <dgm:prSet presAssocID="{15368EB3-430A-584D-ADE4-A398CDAC6EE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616A0F1-72A0-3243-9E69-2BD5ADB32393}" type="presOf" srcId="{043E0353-9513-E04C-8A74-BD5171B969A3}" destId="{1BE769DC-A834-2D4C-A43C-E3C121B25289}" srcOrd="0" destOrd="0" presId="urn:microsoft.com/office/officeart/2005/8/layout/process1"/>
    <dgm:cxn modelId="{0A50C0C5-8752-E646-9DD9-927EF29F6341}" type="presOf" srcId="{95DC5BD1-BB47-2B45-B60B-0278B6FE8578}" destId="{C4AB6C30-3E0C-0146-A581-60D65FDE0147}" srcOrd="1" destOrd="0" presId="urn:microsoft.com/office/officeart/2005/8/layout/process1"/>
    <dgm:cxn modelId="{5DF3ADD8-E529-CC49-AEB5-268810DBDA91}" type="presOf" srcId="{C31CDCCE-DD53-B94A-9F56-77B9113AD2D5}" destId="{E9E04D0E-3CA8-8343-8F7E-5FBE4C5D04C0}" srcOrd="0" destOrd="0" presId="urn:microsoft.com/office/officeart/2005/8/layout/process1"/>
    <dgm:cxn modelId="{2C3A0B48-A823-394A-9AB2-8C3CDD8D21EE}" type="presOf" srcId="{0742E57B-6C69-BE45-AB89-2F591F3411A0}" destId="{E7336BE4-0E92-4146-9985-F021274BCAA8}" srcOrd="1" destOrd="0" presId="urn:microsoft.com/office/officeart/2005/8/layout/process1"/>
    <dgm:cxn modelId="{673E38C3-262E-0144-824E-AC5C50274D3E}" type="presOf" srcId="{95DC5BD1-BB47-2B45-B60B-0278B6FE8578}" destId="{82E2D7FE-E29C-F841-8673-0757793C17B9}" srcOrd="0" destOrd="0" presId="urn:microsoft.com/office/officeart/2005/8/layout/process1"/>
    <dgm:cxn modelId="{248DE4F9-2823-4641-B3E6-B6712AF4F9FD}" srcId="{C31CDCCE-DD53-B94A-9F56-77B9113AD2D5}" destId="{15368EB3-430A-584D-ADE4-A398CDAC6EEE}" srcOrd="2" destOrd="0" parTransId="{3DAB758F-80C6-0C43-8848-EB50DDC02EAC}" sibTransId="{B757C5E9-3D5A-334C-8F0F-FA20074C0454}"/>
    <dgm:cxn modelId="{EFBE446F-6AF9-714A-92D1-A27789750F86}" srcId="{C31CDCCE-DD53-B94A-9F56-77B9113AD2D5}" destId="{043E0353-9513-E04C-8A74-BD5171B969A3}" srcOrd="1" destOrd="0" parTransId="{BEDDD20A-5931-3847-B68F-22DDCE854A27}" sibTransId="{0742E57B-6C69-BE45-AB89-2F591F3411A0}"/>
    <dgm:cxn modelId="{F7E56021-7E92-9A43-9CE9-7B5FB88C2BDA}" srcId="{C31CDCCE-DD53-B94A-9F56-77B9113AD2D5}" destId="{5DAC16E2-F3DB-524D-87F4-D92410EF1E68}" srcOrd="0" destOrd="0" parTransId="{F5CB537F-B7AC-AC4D-8403-F9068B4363BC}" sibTransId="{95DC5BD1-BB47-2B45-B60B-0278B6FE8578}"/>
    <dgm:cxn modelId="{6149B136-6117-294E-8078-564BC97DB1DD}" type="presOf" srcId="{15368EB3-430A-584D-ADE4-A398CDAC6EEE}" destId="{CE7E4284-EE19-FD4A-93E5-6627E599E6FE}" srcOrd="0" destOrd="0" presId="urn:microsoft.com/office/officeart/2005/8/layout/process1"/>
    <dgm:cxn modelId="{42D94A67-AAB9-C74F-BE99-2EA846A2B301}" type="presOf" srcId="{0742E57B-6C69-BE45-AB89-2F591F3411A0}" destId="{DA059EC2-EF2E-694A-9424-C0848932F3A3}" srcOrd="0" destOrd="0" presId="urn:microsoft.com/office/officeart/2005/8/layout/process1"/>
    <dgm:cxn modelId="{D5B04B1B-FEC3-8244-AB12-D59D9CEAFE44}" type="presOf" srcId="{5DAC16E2-F3DB-524D-87F4-D92410EF1E68}" destId="{3688F485-2F8D-3E40-98E0-D5026C10BC97}" srcOrd="0" destOrd="0" presId="urn:microsoft.com/office/officeart/2005/8/layout/process1"/>
    <dgm:cxn modelId="{49A5AF0E-B81B-AA46-8D68-24ECF3529ECD}" type="presParOf" srcId="{E9E04D0E-3CA8-8343-8F7E-5FBE4C5D04C0}" destId="{3688F485-2F8D-3E40-98E0-D5026C10BC97}" srcOrd="0" destOrd="0" presId="urn:microsoft.com/office/officeart/2005/8/layout/process1"/>
    <dgm:cxn modelId="{2BE54BE4-1C6A-A145-9739-0185377C1CFD}" type="presParOf" srcId="{E9E04D0E-3CA8-8343-8F7E-5FBE4C5D04C0}" destId="{82E2D7FE-E29C-F841-8673-0757793C17B9}" srcOrd="1" destOrd="0" presId="urn:microsoft.com/office/officeart/2005/8/layout/process1"/>
    <dgm:cxn modelId="{635351F6-11ED-D442-8880-87AC54AD0821}" type="presParOf" srcId="{82E2D7FE-E29C-F841-8673-0757793C17B9}" destId="{C4AB6C30-3E0C-0146-A581-60D65FDE0147}" srcOrd="0" destOrd="0" presId="urn:microsoft.com/office/officeart/2005/8/layout/process1"/>
    <dgm:cxn modelId="{569510C8-6055-FC4D-BDFF-E81CBB006379}" type="presParOf" srcId="{E9E04D0E-3CA8-8343-8F7E-5FBE4C5D04C0}" destId="{1BE769DC-A834-2D4C-A43C-E3C121B25289}" srcOrd="2" destOrd="0" presId="urn:microsoft.com/office/officeart/2005/8/layout/process1"/>
    <dgm:cxn modelId="{CBF77B22-E1FC-0D4F-AA50-BA094F09F4C1}" type="presParOf" srcId="{E9E04D0E-3CA8-8343-8F7E-5FBE4C5D04C0}" destId="{DA059EC2-EF2E-694A-9424-C0848932F3A3}" srcOrd="3" destOrd="0" presId="urn:microsoft.com/office/officeart/2005/8/layout/process1"/>
    <dgm:cxn modelId="{CEB2F557-1752-0047-8319-FB55A67ABE1B}" type="presParOf" srcId="{DA059EC2-EF2E-694A-9424-C0848932F3A3}" destId="{E7336BE4-0E92-4146-9985-F021274BCAA8}" srcOrd="0" destOrd="0" presId="urn:microsoft.com/office/officeart/2005/8/layout/process1"/>
    <dgm:cxn modelId="{A6158D77-4FED-9349-9186-31979C1F6806}" type="presParOf" srcId="{E9E04D0E-3CA8-8343-8F7E-5FBE4C5D04C0}" destId="{CE7E4284-EE19-FD4A-93E5-6627E599E6F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31CDCCE-DD53-B94A-9F56-77B9113AD2D5}" type="doc">
      <dgm:prSet loTypeId="urn:microsoft.com/office/officeart/2005/8/layout/process1" loCatId="" qsTypeId="urn:microsoft.com/office/officeart/2005/8/quickstyle/simple2" qsCatId="simple" csTypeId="urn:microsoft.com/office/officeart/2005/8/colors/accent3_1" csCatId="accent3" phldr="1"/>
      <dgm:spPr/>
    </dgm:pt>
    <dgm:pt modelId="{5DAC16E2-F3DB-524D-87F4-D92410EF1E68}">
      <dgm:prSet phldrT="[文字]" custT="1"/>
      <dgm:spPr/>
      <dgm:t>
        <a:bodyPr/>
        <a:lstStyle/>
        <a:p>
          <a:r>
            <a:rPr lang="zh-TW" altLang="en-US" sz="2800" b="0" i="0" smtClean="0">
              <a:latin typeface="Heiti TC Light" charset="-120"/>
              <a:ea typeface="Heiti TC Light" charset="-120"/>
              <a:cs typeface="Heiti TC Light" charset="-120"/>
            </a:rPr>
            <a:t>限制組態</a:t>
          </a:r>
          <a:endParaRPr lang="zh-TW" altLang="en-US" sz="28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5CB537F-B7AC-AC4D-8403-F9068B4363BC}" type="parTrans" cxnId="{F7E56021-7E92-9A43-9CE9-7B5FB88C2BDA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5DC5BD1-BB47-2B45-B60B-0278B6FE8578}" type="sibTrans" cxnId="{F7E56021-7E92-9A43-9CE9-7B5FB88C2BDA}">
      <dgm:prSet custT="1"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43E0353-9513-E04C-8A74-BD5171B969A3}">
      <dgm:prSet phldrT="[文字]" custT="1"/>
      <dgm:spPr/>
      <dgm:t>
        <a:bodyPr/>
        <a:lstStyle/>
        <a:p>
          <a:r>
            <a:rPr lang="zh-TW" altLang="en-US" sz="2800" b="0" i="0" dirty="0" smtClean="0">
              <a:latin typeface="Heiti TC Light" charset="-120"/>
              <a:ea typeface="Heiti TC Light" charset="-120"/>
              <a:cs typeface="Heiti TC Light" charset="-120"/>
            </a:rPr>
            <a:t>兩</a:t>
          </a:r>
          <a:r>
            <a:rPr lang="en-US" altLang="zh-TW" sz="2800" b="0" i="0" dirty="0" smtClean="0">
              <a:latin typeface="Heiti TC Light" charset="-120"/>
              <a:ea typeface="Heiti TC Light" charset="-120"/>
              <a:cs typeface="Heiti TC Light" charset="-120"/>
            </a:rPr>
            <a:t>PD</a:t>
          </a:r>
          <a:r>
            <a:rPr lang="zh-TW" altLang="en-US" sz="2800" b="0" i="0" dirty="0" smtClean="0">
              <a:latin typeface="Heiti TC Light" charset="-120"/>
              <a:ea typeface="Heiti TC Light" charset="-120"/>
              <a:cs typeface="Heiti TC Light" charset="-120"/>
            </a:rPr>
            <a:t>強度比值開朗博次方根，為入射角餘弦比值，即為一平面</a:t>
          </a:r>
        </a:p>
      </dgm:t>
    </dgm:pt>
    <dgm:pt modelId="{BEDDD20A-5931-3847-B68F-22DDCE854A27}" type="parTrans" cxnId="{EFBE446F-6AF9-714A-92D1-A27789750F86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742E57B-6C69-BE45-AB89-2F591F3411A0}" type="sibTrans" cxnId="{EFBE446F-6AF9-714A-92D1-A27789750F86}">
      <dgm:prSet custT="1"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15368EB3-430A-584D-ADE4-A398CDAC6EEE}">
      <dgm:prSet custT="1"/>
      <dgm:spPr/>
      <dgm:t>
        <a:bodyPr/>
        <a:lstStyle/>
        <a:p>
          <a:r>
            <a:rPr lang="zh-TW" altLang="en-US" sz="2800" b="0" i="0" dirty="0" smtClean="0">
              <a:latin typeface="Heiti TC Light" charset="-120"/>
              <a:ea typeface="Heiti TC Light" charset="-120"/>
              <a:cs typeface="Heiti TC Light" charset="-120"/>
            </a:rPr>
            <a:t>多個平面交得一點</a:t>
          </a:r>
          <a:endParaRPr lang="zh-TW" altLang="en-US" sz="28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3DAB758F-80C6-0C43-8848-EB50DDC02EAC}" type="parTrans" cxnId="{248DE4F9-2823-4641-B3E6-B6712AF4F9FD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757C5E9-3D5A-334C-8F0F-FA20074C0454}" type="sibTrans" cxnId="{248DE4F9-2823-4641-B3E6-B6712AF4F9FD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E9E04D0E-3CA8-8343-8F7E-5FBE4C5D04C0}" type="pres">
      <dgm:prSet presAssocID="{C31CDCCE-DD53-B94A-9F56-77B9113AD2D5}" presName="Name0" presStyleCnt="0">
        <dgm:presLayoutVars>
          <dgm:dir/>
          <dgm:resizeHandles val="exact"/>
        </dgm:presLayoutVars>
      </dgm:prSet>
      <dgm:spPr/>
    </dgm:pt>
    <dgm:pt modelId="{3688F485-2F8D-3E40-98E0-D5026C10BC97}" type="pres">
      <dgm:prSet presAssocID="{5DAC16E2-F3DB-524D-87F4-D92410EF1E6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2E2D7FE-E29C-F841-8673-0757793C17B9}" type="pres">
      <dgm:prSet presAssocID="{95DC5BD1-BB47-2B45-B60B-0278B6FE8578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C4AB6C30-3E0C-0146-A581-60D65FDE0147}" type="pres">
      <dgm:prSet presAssocID="{95DC5BD1-BB47-2B45-B60B-0278B6FE8578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1BE769DC-A834-2D4C-A43C-E3C121B25289}" type="pres">
      <dgm:prSet presAssocID="{043E0353-9513-E04C-8A74-BD5171B969A3}" presName="node" presStyleLbl="node1" presStyleIdx="1" presStyleCnt="3" custScaleX="1618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A059EC2-EF2E-694A-9424-C0848932F3A3}" type="pres">
      <dgm:prSet presAssocID="{0742E57B-6C69-BE45-AB89-2F591F3411A0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E7336BE4-0E92-4146-9985-F021274BCAA8}" type="pres">
      <dgm:prSet presAssocID="{0742E57B-6C69-BE45-AB89-2F591F3411A0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CE7E4284-EE19-FD4A-93E5-6627E599E6FE}" type="pres">
      <dgm:prSet presAssocID="{15368EB3-430A-584D-ADE4-A398CDAC6EE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75F9BE0-DEFD-3F49-A678-789C5B7F4C30}" type="presOf" srcId="{0742E57B-6C69-BE45-AB89-2F591F3411A0}" destId="{DA059EC2-EF2E-694A-9424-C0848932F3A3}" srcOrd="0" destOrd="0" presId="urn:microsoft.com/office/officeart/2005/8/layout/process1"/>
    <dgm:cxn modelId="{8721066D-C47A-3A47-A491-E6389FAC4594}" type="presOf" srcId="{5DAC16E2-F3DB-524D-87F4-D92410EF1E68}" destId="{3688F485-2F8D-3E40-98E0-D5026C10BC97}" srcOrd="0" destOrd="0" presId="urn:microsoft.com/office/officeart/2005/8/layout/process1"/>
    <dgm:cxn modelId="{F7E56021-7E92-9A43-9CE9-7B5FB88C2BDA}" srcId="{C31CDCCE-DD53-B94A-9F56-77B9113AD2D5}" destId="{5DAC16E2-F3DB-524D-87F4-D92410EF1E68}" srcOrd="0" destOrd="0" parTransId="{F5CB537F-B7AC-AC4D-8403-F9068B4363BC}" sibTransId="{95DC5BD1-BB47-2B45-B60B-0278B6FE8578}"/>
    <dgm:cxn modelId="{E6B38DFF-7F8A-8841-A1C9-F27C60A91EDC}" type="presOf" srcId="{043E0353-9513-E04C-8A74-BD5171B969A3}" destId="{1BE769DC-A834-2D4C-A43C-E3C121B25289}" srcOrd="0" destOrd="0" presId="urn:microsoft.com/office/officeart/2005/8/layout/process1"/>
    <dgm:cxn modelId="{CDC711A0-7DE5-E546-9A3C-C10571E83542}" type="presOf" srcId="{95DC5BD1-BB47-2B45-B60B-0278B6FE8578}" destId="{C4AB6C30-3E0C-0146-A581-60D65FDE0147}" srcOrd="1" destOrd="0" presId="urn:microsoft.com/office/officeart/2005/8/layout/process1"/>
    <dgm:cxn modelId="{248DE4F9-2823-4641-B3E6-B6712AF4F9FD}" srcId="{C31CDCCE-DD53-B94A-9F56-77B9113AD2D5}" destId="{15368EB3-430A-584D-ADE4-A398CDAC6EEE}" srcOrd="2" destOrd="0" parTransId="{3DAB758F-80C6-0C43-8848-EB50DDC02EAC}" sibTransId="{B757C5E9-3D5A-334C-8F0F-FA20074C0454}"/>
    <dgm:cxn modelId="{EFBE446F-6AF9-714A-92D1-A27789750F86}" srcId="{C31CDCCE-DD53-B94A-9F56-77B9113AD2D5}" destId="{043E0353-9513-E04C-8A74-BD5171B969A3}" srcOrd="1" destOrd="0" parTransId="{BEDDD20A-5931-3847-B68F-22DDCE854A27}" sibTransId="{0742E57B-6C69-BE45-AB89-2F591F3411A0}"/>
    <dgm:cxn modelId="{872A3154-931B-E14B-B9EA-B7BB0A35D670}" type="presOf" srcId="{C31CDCCE-DD53-B94A-9F56-77B9113AD2D5}" destId="{E9E04D0E-3CA8-8343-8F7E-5FBE4C5D04C0}" srcOrd="0" destOrd="0" presId="urn:microsoft.com/office/officeart/2005/8/layout/process1"/>
    <dgm:cxn modelId="{AB0D1D6C-BCE4-504C-B5E3-0B7131792992}" type="presOf" srcId="{15368EB3-430A-584D-ADE4-A398CDAC6EEE}" destId="{CE7E4284-EE19-FD4A-93E5-6627E599E6FE}" srcOrd="0" destOrd="0" presId="urn:microsoft.com/office/officeart/2005/8/layout/process1"/>
    <dgm:cxn modelId="{3791A5F5-A18B-574E-B17B-10882E77AFAA}" type="presOf" srcId="{95DC5BD1-BB47-2B45-B60B-0278B6FE8578}" destId="{82E2D7FE-E29C-F841-8673-0757793C17B9}" srcOrd="0" destOrd="0" presId="urn:microsoft.com/office/officeart/2005/8/layout/process1"/>
    <dgm:cxn modelId="{00AE216A-36F2-894E-9D5A-61C39796F460}" type="presOf" srcId="{0742E57B-6C69-BE45-AB89-2F591F3411A0}" destId="{E7336BE4-0E92-4146-9985-F021274BCAA8}" srcOrd="1" destOrd="0" presId="urn:microsoft.com/office/officeart/2005/8/layout/process1"/>
    <dgm:cxn modelId="{17A9EAB7-C7C5-2441-B4C1-13AC06D58E69}" type="presParOf" srcId="{E9E04D0E-3CA8-8343-8F7E-5FBE4C5D04C0}" destId="{3688F485-2F8D-3E40-98E0-D5026C10BC97}" srcOrd="0" destOrd="0" presId="urn:microsoft.com/office/officeart/2005/8/layout/process1"/>
    <dgm:cxn modelId="{2B9E9050-067B-544C-AB30-E7CCE9C63003}" type="presParOf" srcId="{E9E04D0E-3CA8-8343-8F7E-5FBE4C5D04C0}" destId="{82E2D7FE-E29C-F841-8673-0757793C17B9}" srcOrd="1" destOrd="0" presId="urn:microsoft.com/office/officeart/2005/8/layout/process1"/>
    <dgm:cxn modelId="{99065AA9-5735-F140-A8E5-32BB32749E23}" type="presParOf" srcId="{82E2D7FE-E29C-F841-8673-0757793C17B9}" destId="{C4AB6C30-3E0C-0146-A581-60D65FDE0147}" srcOrd="0" destOrd="0" presId="urn:microsoft.com/office/officeart/2005/8/layout/process1"/>
    <dgm:cxn modelId="{F8BCF1B5-109A-9B43-9916-8D6F406D5F69}" type="presParOf" srcId="{E9E04D0E-3CA8-8343-8F7E-5FBE4C5D04C0}" destId="{1BE769DC-A834-2D4C-A43C-E3C121B25289}" srcOrd="2" destOrd="0" presId="urn:microsoft.com/office/officeart/2005/8/layout/process1"/>
    <dgm:cxn modelId="{FE0EF734-71FA-604C-B9B4-570256884781}" type="presParOf" srcId="{E9E04D0E-3CA8-8343-8F7E-5FBE4C5D04C0}" destId="{DA059EC2-EF2E-694A-9424-C0848932F3A3}" srcOrd="3" destOrd="0" presId="urn:microsoft.com/office/officeart/2005/8/layout/process1"/>
    <dgm:cxn modelId="{D837A7C5-3707-F446-A9EC-772EE079D959}" type="presParOf" srcId="{DA059EC2-EF2E-694A-9424-C0848932F3A3}" destId="{E7336BE4-0E92-4146-9985-F021274BCAA8}" srcOrd="0" destOrd="0" presId="urn:microsoft.com/office/officeart/2005/8/layout/process1"/>
    <dgm:cxn modelId="{EA1975A4-7630-5646-9057-AE77E32ECF2F}" type="presParOf" srcId="{E9E04D0E-3CA8-8343-8F7E-5FBE4C5D04C0}" destId="{CE7E4284-EE19-FD4A-93E5-6627E599E6F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31CDCCE-DD53-B94A-9F56-77B9113AD2D5}" type="doc">
      <dgm:prSet loTypeId="urn:microsoft.com/office/officeart/2005/8/layout/process2" loCatId="" qsTypeId="urn:microsoft.com/office/officeart/2005/8/quickstyle/simple2" qsCatId="simple" csTypeId="urn:microsoft.com/office/officeart/2005/8/colors/accent3_1" csCatId="accent3" phldr="1"/>
      <dgm:spPr/>
    </dgm:pt>
    <dgm:pt modelId="{5DAC16E2-F3DB-524D-87F4-D92410EF1E68}">
      <dgm:prSet phldrT="[文字]" custT="1"/>
      <dgm:spPr/>
      <dgm:t>
        <a:bodyPr/>
        <a:lstStyle/>
        <a:p>
          <a:r>
            <a:rPr kumimoji="1" lang="zh-TW" altLang="en-US" sz="3600" b="0" i="0" dirty="0" smtClean="0">
              <a:latin typeface="Heiti TC Light" charset="-120"/>
              <a:ea typeface="Heiti TC Light" charset="-120"/>
              <a:cs typeface="Heiti TC Light" charset="-120"/>
            </a:rPr>
            <a:t>在</a:t>
          </a:r>
          <a:r>
            <a:rPr kumimoji="1" lang="en-US" altLang="zh-TW" sz="3600" b="0" i="0" dirty="0" smtClean="0">
              <a:latin typeface="Heiti TC Light" charset="-120"/>
              <a:ea typeface="Heiti TC Light" charset="-120"/>
              <a:cs typeface="Heiti TC Light" charset="-120"/>
            </a:rPr>
            <a:t>ROI</a:t>
          </a:r>
          <a:r>
            <a:rPr kumimoji="1" lang="zh-TW" altLang="en-US" sz="3600" b="0" i="0" dirty="0" smtClean="0">
              <a:latin typeface="Heiti TC Light" charset="-120"/>
              <a:ea typeface="Heiti TC Light" charset="-120"/>
              <a:cs typeface="Heiti TC Light" charset="-120"/>
            </a:rPr>
            <a:t>中選則</a:t>
          </a:r>
          <a:r>
            <a:rPr kumimoji="1" lang="en-US" altLang="zh-TW" sz="3600" b="0" i="0" dirty="0" smtClean="0">
              <a:latin typeface="Heiti TC Light" charset="-120"/>
              <a:ea typeface="Heiti TC Light" charset="-120"/>
              <a:cs typeface="Heiti TC Light" charset="-120"/>
            </a:rPr>
            <a:t>K</a:t>
          </a:r>
          <a:r>
            <a:rPr kumimoji="1" lang="zh-TW" altLang="en-US" sz="3600" b="0" i="0" dirty="0" smtClean="0">
              <a:latin typeface="Heiti TC Light" charset="-120"/>
              <a:ea typeface="Heiti TC Light" charset="-120"/>
              <a:cs typeface="Heiti TC Light" charset="-120"/>
            </a:rPr>
            <a:t>個樣本點</a:t>
          </a:r>
          <a:endParaRPr lang="zh-TW" altLang="en-US" sz="36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5CB537F-B7AC-AC4D-8403-F9068B4363BC}" type="parTrans" cxnId="{F7E56021-7E92-9A43-9CE9-7B5FB88C2BDA}">
      <dgm:prSet/>
      <dgm:spPr/>
      <dgm:t>
        <a:bodyPr/>
        <a:lstStyle/>
        <a:p>
          <a:endParaRPr lang="zh-TW" altLang="en-US" sz="36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5DC5BD1-BB47-2B45-B60B-0278B6FE8578}" type="sibTrans" cxnId="{F7E56021-7E92-9A43-9CE9-7B5FB88C2BDA}">
      <dgm:prSet custT="1"/>
      <dgm:spPr/>
      <dgm:t>
        <a:bodyPr/>
        <a:lstStyle/>
        <a:p>
          <a:endParaRPr lang="zh-TW" altLang="en-US" sz="36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43E0353-9513-E04C-8A74-BD5171B969A3}">
      <dgm:prSet phldrT="[文字]" custT="1"/>
      <dgm:spPr/>
      <dgm:t>
        <a:bodyPr/>
        <a:lstStyle/>
        <a:p>
          <a:r>
            <a:rPr lang="zh-TW" altLang="en-US" sz="3600" b="0" i="0" dirty="0" smtClean="0">
              <a:latin typeface="Heiti TC Light" charset="-120"/>
              <a:ea typeface="Heiti TC Light" charset="-120"/>
              <a:cs typeface="Heiti TC Light" charset="-120"/>
            </a:rPr>
            <a:t>各樣本點利用定位演算法求相對位置</a:t>
          </a:r>
        </a:p>
      </dgm:t>
    </dgm:pt>
    <dgm:pt modelId="{BEDDD20A-5931-3847-B68F-22DDCE854A27}" type="parTrans" cxnId="{EFBE446F-6AF9-714A-92D1-A27789750F86}">
      <dgm:prSet/>
      <dgm:spPr/>
      <dgm:t>
        <a:bodyPr/>
        <a:lstStyle/>
        <a:p>
          <a:endParaRPr lang="zh-TW" altLang="en-US" sz="36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742E57B-6C69-BE45-AB89-2F591F3411A0}" type="sibTrans" cxnId="{EFBE446F-6AF9-714A-92D1-A27789750F86}">
      <dgm:prSet custT="1"/>
      <dgm:spPr/>
      <dgm:t>
        <a:bodyPr/>
        <a:lstStyle/>
        <a:p>
          <a:endParaRPr lang="zh-TW" altLang="en-US" sz="36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15368EB3-430A-584D-ADE4-A398CDAC6EEE}">
      <dgm:prSet custT="1"/>
      <dgm:spPr/>
      <dgm:t>
        <a:bodyPr/>
        <a:lstStyle/>
        <a:p>
          <a:r>
            <a:rPr lang="zh-TW" altLang="en-US" sz="3600" b="0" i="0" dirty="0" smtClean="0">
              <a:latin typeface="Heiti TC Light" charset="-120"/>
              <a:ea typeface="Heiti TC Light" charset="-120"/>
              <a:cs typeface="Heiti TC Light" charset="-120"/>
            </a:rPr>
            <a:t>系算容許誤差內的樣本點數量</a:t>
          </a:r>
          <a:endParaRPr lang="zh-TW" altLang="en-US" sz="36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3DAB758F-80C6-0C43-8848-EB50DDC02EAC}" type="parTrans" cxnId="{248DE4F9-2823-4641-B3E6-B6712AF4F9FD}">
      <dgm:prSet/>
      <dgm:spPr/>
      <dgm:t>
        <a:bodyPr/>
        <a:lstStyle/>
        <a:p>
          <a:endParaRPr lang="zh-TW" altLang="en-US" sz="36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757C5E9-3D5A-334C-8F0F-FA20074C0454}" type="sibTrans" cxnId="{248DE4F9-2823-4641-B3E6-B6712AF4F9FD}">
      <dgm:prSet/>
      <dgm:spPr/>
      <dgm:t>
        <a:bodyPr/>
        <a:lstStyle/>
        <a:p>
          <a:endParaRPr lang="zh-TW" altLang="en-US" sz="36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FF955FB-E124-8A41-B265-6A1E336E2D85}" type="pres">
      <dgm:prSet presAssocID="{C31CDCCE-DD53-B94A-9F56-77B9113AD2D5}" presName="linearFlow" presStyleCnt="0">
        <dgm:presLayoutVars>
          <dgm:resizeHandles val="exact"/>
        </dgm:presLayoutVars>
      </dgm:prSet>
      <dgm:spPr/>
    </dgm:pt>
    <dgm:pt modelId="{809891AC-C422-3F41-ABA3-EB4F850AF1E0}" type="pres">
      <dgm:prSet presAssocID="{5DAC16E2-F3DB-524D-87F4-D92410EF1E68}" presName="node" presStyleLbl="node1" presStyleIdx="0" presStyleCnt="3" custScaleX="174655" custLinFactNeighborX="33371" custLinFactNeighborY="-1507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97BF7BE-BB62-4343-BCEC-262CBB19DC68}" type="pres">
      <dgm:prSet presAssocID="{95DC5BD1-BB47-2B45-B60B-0278B6FE8578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3CA98BEB-7348-D94C-ABC5-51C2A92FE464}" type="pres">
      <dgm:prSet presAssocID="{95DC5BD1-BB47-2B45-B60B-0278B6FE8578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A5A826BD-B044-8D4A-B2C6-BBAA1BCE975C}" type="pres">
      <dgm:prSet presAssocID="{043E0353-9513-E04C-8A74-BD5171B969A3}" presName="node" presStyleLbl="node1" presStyleIdx="1" presStyleCnt="3" custScaleX="1746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D916A22-BD18-324C-A435-7ECC77FEC453}" type="pres">
      <dgm:prSet presAssocID="{0742E57B-6C69-BE45-AB89-2F591F3411A0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F1318BDD-5AB4-8D47-AACD-2B9EE4FA0879}" type="pres">
      <dgm:prSet presAssocID="{0742E57B-6C69-BE45-AB89-2F591F3411A0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F934A8E9-4803-8946-97C0-FD931445E1CC}" type="pres">
      <dgm:prSet presAssocID="{15368EB3-430A-584D-ADE4-A398CDAC6EEE}" presName="node" presStyleLbl="node1" presStyleIdx="2" presStyleCnt="3" custScaleX="1746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7E56021-7E92-9A43-9CE9-7B5FB88C2BDA}" srcId="{C31CDCCE-DD53-B94A-9F56-77B9113AD2D5}" destId="{5DAC16E2-F3DB-524D-87F4-D92410EF1E68}" srcOrd="0" destOrd="0" parTransId="{F5CB537F-B7AC-AC4D-8403-F9068B4363BC}" sibTransId="{95DC5BD1-BB47-2B45-B60B-0278B6FE8578}"/>
    <dgm:cxn modelId="{EF19755E-6B76-CA43-A78B-F17E10610D55}" type="presOf" srcId="{0742E57B-6C69-BE45-AB89-2F591F3411A0}" destId="{F1318BDD-5AB4-8D47-AACD-2B9EE4FA0879}" srcOrd="1" destOrd="0" presId="urn:microsoft.com/office/officeart/2005/8/layout/process2"/>
    <dgm:cxn modelId="{AC3C7D50-C0BC-484F-BADB-4CA6F4330E23}" type="presOf" srcId="{95DC5BD1-BB47-2B45-B60B-0278B6FE8578}" destId="{897BF7BE-BB62-4343-BCEC-262CBB19DC68}" srcOrd="0" destOrd="0" presId="urn:microsoft.com/office/officeart/2005/8/layout/process2"/>
    <dgm:cxn modelId="{5DCAE177-3FF8-AB41-9C17-C2C62D989BF4}" type="presOf" srcId="{0742E57B-6C69-BE45-AB89-2F591F3411A0}" destId="{9D916A22-BD18-324C-A435-7ECC77FEC453}" srcOrd="0" destOrd="0" presId="urn:microsoft.com/office/officeart/2005/8/layout/process2"/>
    <dgm:cxn modelId="{248DE4F9-2823-4641-B3E6-B6712AF4F9FD}" srcId="{C31CDCCE-DD53-B94A-9F56-77B9113AD2D5}" destId="{15368EB3-430A-584D-ADE4-A398CDAC6EEE}" srcOrd="2" destOrd="0" parTransId="{3DAB758F-80C6-0C43-8848-EB50DDC02EAC}" sibTransId="{B757C5E9-3D5A-334C-8F0F-FA20074C0454}"/>
    <dgm:cxn modelId="{2E9EC2EE-9DD1-E541-9F0B-FD19FBEB84B2}" type="presOf" srcId="{C31CDCCE-DD53-B94A-9F56-77B9113AD2D5}" destId="{9FF955FB-E124-8A41-B265-6A1E336E2D85}" srcOrd="0" destOrd="0" presId="urn:microsoft.com/office/officeart/2005/8/layout/process2"/>
    <dgm:cxn modelId="{EFBE446F-6AF9-714A-92D1-A27789750F86}" srcId="{C31CDCCE-DD53-B94A-9F56-77B9113AD2D5}" destId="{043E0353-9513-E04C-8A74-BD5171B969A3}" srcOrd="1" destOrd="0" parTransId="{BEDDD20A-5931-3847-B68F-22DDCE854A27}" sibTransId="{0742E57B-6C69-BE45-AB89-2F591F3411A0}"/>
    <dgm:cxn modelId="{707BA5C9-7D7E-674F-8179-7487BBDB0120}" type="presOf" srcId="{043E0353-9513-E04C-8A74-BD5171B969A3}" destId="{A5A826BD-B044-8D4A-B2C6-BBAA1BCE975C}" srcOrd="0" destOrd="0" presId="urn:microsoft.com/office/officeart/2005/8/layout/process2"/>
    <dgm:cxn modelId="{E13BCE44-2394-A743-989F-FE0A72164ECE}" type="presOf" srcId="{15368EB3-430A-584D-ADE4-A398CDAC6EEE}" destId="{F934A8E9-4803-8946-97C0-FD931445E1CC}" srcOrd="0" destOrd="0" presId="urn:microsoft.com/office/officeart/2005/8/layout/process2"/>
    <dgm:cxn modelId="{2FB346B5-38E5-844B-8840-D44149B6E518}" type="presOf" srcId="{5DAC16E2-F3DB-524D-87F4-D92410EF1E68}" destId="{809891AC-C422-3F41-ABA3-EB4F850AF1E0}" srcOrd="0" destOrd="0" presId="urn:microsoft.com/office/officeart/2005/8/layout/process2"/>
    <dgm:cxn modelId="{ECC5F64F-8673-CF41-ADA7-3F179E8CCD00}" type="presOf" srcId="{95DC5BD1-BB47-2B45-B60B-0278B6FE8578}" destId="{3CA98BEB-7348-D94C-ABC5-51C2A92FE464}" srcOrd="1" destOrd="0" presId="urn:microsoft.com/office/officeart/2005/8/layout/process2"/>
    <dgm:cxn modelId="{5B85865E-D261-5A44-AD5A-55D5891F7553}" type="presParOf" srcId="{9FF955FB-E124-8A41-B265-6A1E336E2D85}" destId="{809891AC-C422-3F41-ABA3-EB4F850AF1E0}" srcOrd="0" destOrd="0" presId="urn:microsoft.com/office/officeart/2005/8/layout/process2"/>
    <dgm:cxn modelId="{E338669A-9E78-7C4F-BC58-AB14B15FC015}" type="presParOf" srcId="{9FF955FB-E124-8A41-B265-6A1E336E2D85}" destId="{897BF7BE-BB62-4343-BCEC-262CBB19DC68}" srcOrd="1" destOrd="0" presId="urn:microsoft.com/office/officeart/2005/8/layout/process2"/>
    <dgm:cxn modelId="{82FF7E46-C714-2E42-892F-ED7666C5D7DD}" type="presParOf" srcId="{897BF7BE-BB62-4343-BCEC-262CBB19DC68}" destId="{3CA98BEB-7348-D94C-ABC5-51C2A92FE464}" srcOrd="0" destOrd="0" presId="urn:microsoft.com/office/officeart/2005/8/layout/process2"/>
    <dgm:cxn modelId="{958018CF-5359-8B4D-9D1E-05448D5EBAA6}" type="presParOf" srcId="{9FF955FB-E124-8A41-B265-6A1E336E2D85}" destId="{A5A826BD-B044-8D4A-B2C6-BBAA1BCE975C}" srcOrd="2" destOrd="0" presId="urn:microsoft.com/office/officeart/2005/8/layout/process2"/>
    <dgm:cxn modelId="{21E30BFB-F119-714A-B497-A0E54AE1CFE2}" type="presParOf" srcId="{9FF955FB-E124-8A41-B265-6A1E336E2D85}" destId="{9D916A22-BD18-324C-A435-7ECC77FEC453}" srcOrd="3" destOrd="0" presId="urn:microsoft.com/office/officeart/2005/8/layout/process2"/>
    <dgm:cxn modelId="{C7F9D207-B211-854C-9BFB-56098DE8BF4A}" type="presParOf" srcId="{9D916A22-BD18-324C-A435-7ECC77FEC453}" destId="{F1318BDD-5AB4-8D47-AACD-2B9EE4FA0879}" srcOrd="0" destOrd="0" presId="urn:microsoft.com/office/officeart/2005/8/layout/process2"/>
    <dgm:cxn modelId="{7452B35E-CDE5-A343-AE9C-4B403BE74C9D}" type="presParOf" srcId="{9FF955FB-E124-8A41-B265-6A1E336E2D85}" destId="{F934A8E9-4803-8946-97C0-FD931445E1CC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59102" custScaleY="71618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62523" custScaleY="71618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</dgm:ptLst>
  <dgm:cxnLst>
    <dgm:cxn modelId="{F3F55F70-7086-2247-9062-1189DCA16E2D}" type="presOf" srcId="{B9C26572-52C5-EA4E-AF51-B86DA330E246}" destId="{439CE834-9092-AA4C-A49E-AC7BA18D4074}" srcOrd="0" destOrd="0" presId="urn:microsoft.com/office/officeart/2005/8/layout/hierarchy3"/>
    <dgm:cxn modelId="{0A4E6155-CDCC-4A41-A3D2-33EF8A40FC5E}" type="presOf" srcId="{935CC990-1446-1D4A-B8E6-14AF4581D70F}" destId="{B340BF9E-D58A-504D-9C73-057B042ED35B}" srcOrd="0" destOrd="0" presId="urn:microsoft.com/office/officeart/2005/8/layout/hierarchy3"/>
    <dgm:cxn modelId="{2B6052D6-1ECE-2446-9052-0B9BD011A220}" type="presOf" srcId="{935CC990-1446-1D4A-B8E6-14AF4581D70F}" destId="{63A345DA-98B1-7345-9CF9-30D8D58EA6E4}" srcOrd="1" destOrd="0" presId="urn:microsoft.com/office/officeart/2005/8/layout/hierarchy3"/>
    <dgm:cxn modelId="{B4F40287-DA8D-DB41-BE36-2E0E35020731}" type="presOf" srcId="{D6C798FE-713D-CB4D-A7CC-122CF5A17F58}" destId="{6920ABFF-1BC9-AE4F-B081-20D013FE70CB}" srcOrd="0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E126D204-1B61-7145-96DB-82C9F97DBB82}" type="presOf" srcId="{B9C26572-52C5-EA4E-AF51-B86DA330E246}" destId="{50C2B2CD-64E1-A246-90CC-5BDC925BE744}" srcOrd="1" destOrd="0" presId="urn:microsoft.com/office/officeart/2005/8/layout/hierarchy3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6504DFBA-5164-B84C-A1C1-3B836C5FFBD2}" type="presParOf" srcId="{6920ABFF-1BC9-AE4F-B081-20D013FE70CB}" destId="{E349E1F0-5477-0A47-A022-D8D8E80C5F72}" srcOrd="0" destOrd="0" presId="urn:microsoft.com/office/officeart/2005/8/layout/hierarchy3"/>
    <dgm:cxn modelId="{D88A5628-254E-1B4F-BACD-0A27E811C236}" type="presParOf" srcId="{E349E1F0-5477-0A47-A022-D8D8E80C5F72}" destId="{B4393913-7384-284E-8E0B-7EEB8184C979}" srcOrd="0" destOrd="0" presId="urn:microsoft.com/office/officeart/2005/8/layout/hierarchy3"/>
    <dgm:cxn modelId="{B692359A-3F0D-3A4A-A601-2CCF3C6DDCAF}" type="presParOf" srcId="{B4393913-7384-284E-8E0B-7EEB8184C979}" destId="{B340BF9E-D58A-504D-9C73-057B042ED35B}" srcOrd="0" destOrd="0" presId="urn:microsoft.com/office/officeart/2005/8/layout/hierarchy3"/>
    <dgm:cxn modelId="{A5959DB8-D637-3942-BBC3-7D307C1B66FF}" type="presParOf" srcId="{B4393913-7384-284E-8E0B-7EEB8184C979}" destId="{63A345DA-98B1-7345-9CF9-30D8D58EA6E4}" srcOrd="1" destOrd="0" presId="urn:microsoft.com/office/officeart/2005/8/layout/hierarchy3"/>
    <dgm:cxn modelId="{D5599697-D32C-454C-ADCD-F523C6720105}" type="presParOf" srcId="{E349E1F0-5477-0A47-A022-D8D8E80C5F72}" destId="{EE25E8E6-2F1F-8B46-ADDA-CA14AB7EA6D9}" srcOrd="1" destOrd="0" presId="urn:microsoft.com/office/officeart/2005/8/layout/hierarchy3"/>
    <dgm:cxn modelId="{1B72347E-8817-3A46-9758-D6AA9CC02467}" type="presParOf" srcId="{6920ABFF-1BC9-AE4F-B081-20D013FE70CB}" destId="{B3D0459C-0284-0549-A6B7-94D98BAA9231}" srcOrd="1" destOrd="0" presId="urn:microsoft.com/office/officeart/2005/8/layout/hierarchy3"/>
    <dgm:cxn modelId="{6B731739-F145-5F40-82C0-5BCC6F6B04B2}" type="presParOf" srcId="{B3D0459C-0284-0549-A6B7-94D98BAA9231}" destId="{37C46DF6-7D57-094D-A530-3FF201159F34}" srcOrd="0" destOrd="0" presId="urn:microsoft.com/office/officeart/2005/8/layout/hierarchy3"/>
    <dgm:cxn modelId="{40F680A1-F98C-9B43-81CF-D76432CFF95C}" type="presParOf" srcId="{37C46DF6-7D57-094D-A530-3FF201159F34}" destId="{439CE834-9092-AA4C-A49E-AC7BA18D4074}" srcOrd="0" destOrd="0" presId="urn:microsoft.com/office/officeart/2005/8/layout/hierarchy3"/>
    <dgm:cxn modelId="{17967F3C-3B35-EF40-96EE-5E05BB9AB1AF}" type="presParOf" srcId="{37C46DF6-7D57-094D-A530-3FF201159F34}" destId="{50C2B2CD-64E1-A246-90CC-5BDC925BE744}" srcOrd="1" destOrd="0" presId="urn:microsoft.com/office/officeart/2005/8/layout/hierarchy3"/>
    <dgm:cxn modelId="{88DA9E2F-C4F8-814D-933F-FEA1252EB80B}" type="presParOf" srcId="{B3D0459C-0284-0549-A6B7-94D98BAA9231}" destId="{3B907752-DD55-454C-8B62-88445FF587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資訊種類</a:t>
          </a:r>
          <a:r>
            <a:rPr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(2.3.1)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E2ED879-BB8F-8940-A1A0-BFF3344A1EF1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訊號強度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32D18EA4-64B7-AF4C-B305-F25B13E34E4A}" type="parTrans" cxnId="{77721B51-2AC2-8B46-AAA5-4B668F41F58C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0B94C5D-066A-D74C-A410-935EF107DCC7}" type="sibTrans" cxnId="{77721B51-2AC2-8B46-AAA5-4B668F41F58C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72BF0BE5-B419-EB4A-B21A-451FB4873280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時間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A4F17262-3234-C94B-A536-48A1A024D046}" type="parTrans" cxnId="{5B8B5F80-F930-994B-82AF-5099F607FE35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EC10BA83-828C-E24B-AF95-C645A20AC113}" type="sibTrans" cxnId="{5B8B5F80-F930-994B-82AF-5099F607FE35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r>
            <a:rPr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 (2.3.2)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5B48800D-35B2-5E4E-8511-170E83E33552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多點定位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E7ABFD9-801B-C048-B32E-9507600637AD}" type="parTrans" cxnId="{D39C1698-E01C-8444-9D03-A2AC43F96D80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43123282-6272-054F-BB8B-9181C1BAFDE0}" type="sibTrans" cxnId="{D39C1698-E01C-8444-9D03-A2AC43F96D80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DBE2C29-AF7D-4040-A7D7-73A11CF46384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三角測量</a:t>
          </a:r>
        </a:p>
      </dgm:t>
    </dgm:pt>
    <dgm:pt modelId="{D004218A-DBD2-2540-9B98-E276D5AA9BDA}" type="parTrans" cxnId="{C2660877-8CCA-9D41-82A3-76F5B241C08A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F70BE61-7075-E64F-9D31-693535FBEE6E}" type="sibTrans" cxnId="{C2660877-8CCA-9D41-82A3-76F5B241C08A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553B4453-9CE5-3D46-B4C3-779499ADC0A9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角度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A81F6A0C-147E-D443-980F-7141A7EABA0A}" type="parTrans" cxnId="{60214F2A-5E57-6048-A8CB-49F776AC335D}">
      <dgm:prSet/>
      <dgm:spPr/>
      <dgm:t>
        <a:bodyPr/>
        <a:lstStyle/>
        <a:p>
          <a:endParaRPr lang="zh-TW" altLang="en-US"/>
        </a:p>
      </dgm:t>
    </dgm:pt>
    <dgm:pt modelId="{134C6AEB-42DC-6C47-BF3E-7F724DA4B9B0}" type="sibTrans" cxnId="{60214F2A-5E57-6048-A8CB-49F776AC335D}">
      <dgm:prSet/>
      <dgm:spPr/>
      <dgm:t>
        <a:bodyPr/>
        <a:lstStyle/>
        <a:p>
          <a:endParaRPr lang="zh-TW" altLang="en-US"/>
        </a:p>
      </dgm:t>
    </dgm:pt>
    <dgm:pt modelId="{1244353E-56E4-F949-835A-9DD20529B304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指紋法</a:t>
          </a:r>
        </a:p>
      </dgm:t>
    </dgm:pt>
    <dgm:pt modelId="{5722B866-0D75-F94C-8D6E-9C889A61B9E7}" type="parTrans" cxnId="{9A6E957C-41F2-8946-9542-0DBF7E121897}">
      <dgm:prSet/>
      <dgm:spPr/>
      <dgm:t>
        <a:bodyPr/>
        <a:lstStyle/>
        <a:p>
          <a:endParaRPr lang="zh-TW" altLang="en-US"/>
        </a:p>
      </dgm:t>
    </dgm:pt>
    <dgm:pt modelId="{CF2F6787-14D2-D34E-9913-7F0198BC0C67}" type="sibTrans" cxnId="{9A6E957C-41F2-8946-9542-0DBF7E121897}">
      <dgm:prSet/>
      <dgm:spPr/>
      <dgm:t>
        <a:bodyPr/>
        <a:lstStyle/>
        <a:p>
          <a:endParaRPr lang="zh-TW" altLang="en-US"/>
        </a:p>
      </dgm:t>
    </dgm:pt>
    <dgm:pt modelId="{73EFC4A5-958A-B24F-B93B-83D40ABDE87A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幾何方法</a:t>
          </a:r>
        </a:p>
      </dgm:t>
    </dgm:pt>
    <dgm:pt modelId="{7298D2C6-7076-AF4A-BDFE-54CEE4B90656}" type="parTrans" cxnId="{61A94412-9DA9-D346-A19A-933509A6341A}">
      <dgm:prSet/>
      <dgm:spPr/>
      <dgm:t>
        <a:bodyPr/>
        <a:lstStyle/>
        <a:p>
          <a:endParaRPr lang="zh-TW" altLang="en-US"/>
        </a:p>
      </dgm:t>
    </dgm:pt>
    <dgm:pt modelId="{48A61E71-C76B-6E42-8292-7CD7D46C3E74}" type="sibTrans" cxnId="{61A94412-9DA9-D346-A19A-933509A6341A}">
      <dgm:prSet/>
      <dgm:spPr/>
      <dgm:t>
        <a:bodyPr/>
        <a:lstStyle/>
        <a:p>
          <a:endParaRPr lang="zh-TW" altLang="en-US"/>
        </a:p>
      </dgm:t>
    </dgm:pt>
    <dgm:pt modelId="{7AAC52F3-3F4F-F049-B80A-DD5839F915FB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影像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7ED538A-8FDE-E14A-8D35-ED338A4E4636}" type="parTrans" cxnId="{79213C60-200F-6740-BCBD-E52FEE7B3092}">
      <dgm:prSet/>
      <dgm:spPr/>
      <dgm:t>
        <a:bodyPr/>
        <a:lstStyle/>
        <a:p>
          <a:endParaRPr lang="zh-TW" altLang="en-US"/>
        </a:p>
      </dgm:t>
    </dgm:pt>
    <dgm:pt modelId="{910E1543-D08B-164C-BF62-1EEE7F839AA0}" type="sibTrans" cxnId="{79213C60-200F-6740-BCBD-E52FEE7B3092}">
      <dgm:prSet/>
      <dgm:spPr/>
      <dgm:t>
        <a:bodyPr/>
        <a:lstStyle/>
        <a:p>
          <a:endParaRPr lang="zh-TW" altLang="en-US"/>
        </a:p>
      </dgm:t>
    </dgm:pt>
    <dgm:pt modelId="{D9E0C5E5-4669-AD4A-B4DE-FCBD0C5ECF22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影像辨識</a:t>
          </a:r>
        </a:p>
      </dgm:t>
    </dgm:pt>
    <dgm:pt modelId="{580D5C9E-42BD-844A-A46D-02920FAF4DEF}" type="parTrans" cxnId="{2510F782-CDA5-CA48-A3A7-19C812AD406E}">
      <dgm:prSet/>
      <dgm:spPr/>
      <dgm:t>
        <a:bodyPr/>
        <a:lstStyle/>
        <a:p>
          <a:endParaRPr lang="zh-TW" altLang="en-US"/>
        </a:p>
      </dgm:t>
    </dgm:pt>
    <dgm:pt modelId="{9F22EF92-D211-8B4B-9D3D-95A30E63BCCC}" type="sibTrans" cxnId="{2510F782-CDA5-CA48-A3A7-19C812AD406E}">
      <dgm:prSet/>
      <dgm:spPr/>
      <dgm:t>
        <a:bodyPr/>
        <a:lstStyle/>
        <a:p>
          <a:endParaRPr lang="zh-TW" altLang="en-US"/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161814" custScaleY="184920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9B9113F1-0129-9740-A5AE-46566EACD30A}" type="pres">
      <dgm:prSet presAssocID="{32D18EA4-64B7-AF4C-B305-F25B13E34E4A}" presName="Name13" presStyleLbl="parChTrans1D2" presStyleIdx="0" presStyleCnt="9"/>
      <dgm:spPr/>
      <dgm:t>
        <a:bodyPr/>
        <a:lstStyle/>
        <a:p>
          <a:endParaRPr lang="zh-TW" altLang="en-US"/>
        </a:p>
      </dgm:t>
    </dgm:pt>
    <dgm:pt modelId="{A6470CB5-B2B0-3141-9515-881C8B9E44CF}" type="pres">
      <dgm:prSet presAssocID="{BE2ED879-BB8F-8940-A1A0-BFF3344A1EF1}" presName="childText" presStyleLbl="bgAcc1" presStyleIdx="0" presStyleCnt="9" custScaleX="218458" custScaleY="116892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8224DD9-6A5D-F14D-820A-C76A8CF5F367}" type="pres">
      <dgm:prSet presAssocID="{A4F17262-3234-C94B-A536-48A1A024D046}" presName="Name13" presStyleLbl="parChTrans1D2" presStyleIdx="1" presStyleCnt="9"/>
      <dgm:spPr/>
      <dgm:t>
        <a:bodyPr/>
        <a:lstStyle/>
        <a:p>
          <a:endParaRPr lang="zh-TW" altLang="en-US"/>
        </a:p>
      </dgm:t>
    </dgm:pt>
    <dgm:pt modelId="{E4A4DF3F-2C2E-2546-A365-1775AB54B7B2}" type="pres">
      <dgm:prSet presAssocID="{72BF0BE5-B419-EB4A-B21A-451FB4873280}" presName="childText" presStyleLbl="bgAcc1" presStyleIdx="1" presStyleCnt="9" custScaleX="208732" custScaleY="119909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A691919-B5D2-AB4B-B90B-DA7049DEA8F0}" type="pres">
      <dgm:prSet presAssocID="{A81F6A0C-147E-D443-980F-7141A7EABA0A}" presName="Name13" presStyleLbl="parChTrans1D2" presStyleIdx="2" presStyleCnt="9"/>
      <dgm:spPr/>
      <dgm:t>
        <a:bodyPr/>
        <a:lstStyle/>
        <a:p>
          <a:endParaRPr lang="zh-TW" altLang="en-US"/>
        </a:p>
      </dgm:t>
    </dgm:pt>
    <dgm:pt modelId="{F0424C4B-25FF-8C48-9EBC-5718723FDE55}" type="pres">
      <dgm:prSet presAssocID="{553B4453-9CE5-3D46-B4C3-779499ADC0A9}" presName="childText" presStyleLbl="bgAcc1" presStyleIdx="2" presStyleCnt="9" custScaleX="208732" custScaleY="119909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252FE77-2E18-3E49-8C85-BDC21098110D}" type="pres">
      <dgm:prSet presAssocID="{B7ED538A-8FDE-E14A-8D35-ED338A4E4636}" presName="Name13" presStyleLbl="parChTrans1D2" presStyleIdx="3" presStyleCnt="9"/>
      <dgm:spPr/>
      <dgm:t>
        <a:bodyPr/>
        <a:lstStyle/>
        <a:p>
          <a:endParaRPr lang="zh-TW" altLang="en-US"/>
        </a:p>
      </dgm:t>
    </dgm:pt>
    <dgm:pt modelId="{38CF58B9-7B7E-2545-9C87-CD7D1FA7F007}" type="pres">
      <dgm:prSet presAssocID="{7AAC52F3-3F4F-F049-B80A-DD5839F915FB}" presName="childText" presStyleLbl="bgAcc1" presStyleIdx="3" presStyleCnt="9" custScaleX="215303" custScaleY="119909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197299" custScaleY="184920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  <dgm:pt modelId="{AE80DAB4-3B9D-6742-9999-0EA99A1A54E3}" type="pres">
      <dgm:prSet presAssocID="{DE7ABFD9-801B-C048-B32E-9507600637AD}" presName="Name13" presStyleLbl="parChTrans1D2" presStyleIdx="4" presStyleCnt="9"/>
      <dgm:spPr/>
      <dgm:t>
        <a:bodyPr/>
        <a:lstStyle/>
        <a:p>
          <a:endParaRPr lang="zh-TW" altLang="en-US"/>
        </a:p>
      </dgm:t>
    </dgm:pt>
    <dgm:pt modelId="{C4A86ECB-1A70-7340-9C15-9FF297E16D9E}" type="pres">
      <dgm:prSet presAssocID="{5B48800D-35B2-5E4E-8511-170E83E33552}" presName="childText" presStyleLbl="bgAcc1" presStyleIdx="4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CD29A76-673D-BE44-A201-2E373F32C076}" type="pres">
      <dgm:prSet presAssocID="{D004218A-DBD2-2540-9B98-E276D5AA9BDA}" presName="Name13" presStyleLbl="parChTrans1D2" presStyleIdx="5" presStyleCnt="9"/>
      <dgm:spPr/>
      <dgm:t>
        <a:bodyPr/>
        <a:lstStyle/>
        <a:p>
          <a:endParaRPr lang="zh-TW" altLang="en-US"/>
        </a:p>
      </dgm:t>
    </dgm:pt>
    <dgm:pt modelId="{7B715A97-617B-434A-B6AC-3646BAB6183B}" type="pres">
      <dgm:prSet presAssocID="{BDBE2C29-AF7D-4040-A7D7-73A11CF46384}" presName="childText" presStyleLbl="bgAcc1" presStyleIdx="5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553C7B5-B9F5-894C-8D80-6748F92A34C9}" type="pres">
      <dgm:prSet presAssocID="{5722B866-0D75-F94C-8D6E-9C889A61B9E7}" presName="Name13" presStyleLbl="parChTrans1D2" presStyleIdx="6" presStyleCnt="9"/>
      <dgm:spPr/>
      <dgm:t>
        <a:bodyPr/>
        <a:lstStyle/>
        <a:p>
          <a:endParaRPr lang="zh-TW" altLang="en-US"/>
        </a:p>
      </dgm:t>
    </dgm:pt>
    <dgm:pt modelId="{D625BD1C-123E-0F45-8857-4F2F5FA5CF78}" type="pres">
      <dgm:prSet presAssocID="{1244353E-56E4-F949-835A-9DD20529B304}" presName="childText" presStyleLbl="bgAcc1" presStyleIdx="6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6F24990-AEC9-FF4A-B882-2BDC6E69C396}" type="pres">
      <dgm:prSet presAssocID="{580D5C9E-42BD-844A-A46D-02920FAF4DEF}" presName="Name13" presStyleLbl="parChTrans1D2" presStyleIdx="7" presStyleCnt="9"/>
      <dgm:spPr/>
      <dgm:t>
        <a:bodyPr/>
        <a:lstStyle/>
        <a:p>
          <a:endParaRPr lang="zh-TW" altLang="en-US"/>
        </a:p>
      </dgm:t>
    </dgm:pt>
    <dgm:pt modelId="{C9A44010-5902-344B-907A-C9EBE85A6615}" type="pres">
      <dgm:prSet presAssocID="{D9E0C5E5-4669-AD4A-B4DE-FCBD0C5ECF22}" presName="childText" presStyleLbl="bgAcc1" presStyleIdx="7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8B7B0A3-9287-E546-ABC1-6A94BD856C58}" type="pres">
      <dgm:prSet presAssocID="{7298D2C6-7076-AF4A-BDFE-54CEE4B90656}" presName="Name13" presStyleLbl="parChTrans1D2" presStyleIdx="8" presStyleCnt="9"/>
      <dgm:spPr/>
      <dgm:t>
        <a:bodyPr/>
        <a:lstStyle/>
        <a:p>
          <a:endParaRPr lang="zh-TW" altLang="en-US"/>
        </a:p>
      </dgm:t>
    </dgm:pt>
    <dgm:pt modelId="{8A321117-75D6-854E-BB1B-68F33A6E2348}" type="pres">
      <dgm:prSet presAssocID="{73EFC4A5-958A-B24F-B93B-83D40ABDE87A}" presName="childText" presStyleLbl="bgAcc1" presStyleIdx="8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9213C60-200F-6740-BCBD-E52FEE7B3092}" srcId="{935CC990-1446-1D4A-B8E6-14AF4581D70F}" destId="{7AAC52F3-3F4F-F049-B80A-DD5839F915FB}" srcOrd="3" destOrd="0" parTransId="{B7ED538A-8FDE-E14A-8D35-ED338A4E4636}" sibTransId="{910E1543-D08B-164C-BF62-1EEE7F839AA0}"/>
    <dgm:cxn modelId="{C3969565-4643-864C-930A-41718055A705}" type="presOf" srcId="{72BF0BE5-B419-EB4A-B21A-451FB4873280}" destId="{E4A4DF3F-2C2E-2546-A365-1775AB54B7B2}" srcOrd="0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F50C244D-90A1-E542-8332-2F838DE93264}" type="presOf" srcId="{553B4453-9CE5-3D46-B4C3-779499ADC0A9}" destId="{F0424C4B-25FF-8C48-9EBC-5718723FDE55}" srcOrd="0" destOrd="0" presId="urn:microsoft.com/office/officeart/2005/8/layout/hierarchy3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241EB003-5686-AD48-AA37-A3F005062B9F}" type="presOf" srcId="{BDBE2C29-AF7D-4040-A7D7-73A11CF46384}" destId="{7B715A97-617B-434A-B6AC-3646BAB6183B}" srcOrd="0" destOrd="0" presId="urn:microsoft.com/office/officeart/2005/8/layout/hierarchy3"/>
    <dgm:cxn modelId="{23776917-9AE5-D64F-BA79-C15B428C4BA7}" type="presOf" srcId="{D9E0C5E5-4669-AD4A-B4DE-FCBD0C5ECF22}" destId="{C9A44010-5902-344B-907A-C9EBE85A6615}" srcOrd="0" destOrd="0" presId="urn:microsoft.com/office/officeart/2005/8/layout/hierarchy3"/>
    <dgm:cxn modelId="{C2660877-8CCA-9D41-82A3-76F5B241C08A}" srcId="{B9C26572-52C5-EA4E-AF51-B86DA330E246}" destId="{BDBE2C29-AF7D-4040-A7D7-73A11CF46384}" srcOrd="1" destOrd="0" parTransId="{D004218A-DBD2-2540-9B98-E276D5AA9BDA}" sibTransId="{9F70BE61-7075-E64F-9D31-693535FBEE6E}"/>
    <dgm:cxn modelId="{B5CA6905-F121-F740-A0F2-B789A08DECC4}" type="presOf" srcId="{935CC990-1446-1D4A-B8E6-14AF4581D70F}" destId="{B340BF9E-D58A-504D-9C73-057B042ED35B}" srcOrd="0" destOrd="0" presId="urn:microsoft.com/office/officeart/2005/8/layout/hierarchy3"/>
    <dgm:cxn modelId="{60214F2A-5E57-6048-A8CB-49F776AC335D}" srcId="{935CC990-1446-1D4A-B8E6-14AF4581D70F}" destId="{553B4453-9CE5-3D46-B4C3-779499ADC0A9}" srcOrd="2" destOrd="0" parTransId="{A81F6A0C-147E-D443-980F-7141A7EABA0A}" sibTransId="{134C6AEB-42DC-6C47-BF3E-7F724DA4B9B0}"/>
    <dgm:cxn modelId="{DE5A63CF-530A-114F-ADFA-181334432DA5}" type="presOf" srcId="{580D5C9E-42BD-844A-A46D-02920FAF4DEF}" destId="{66F24990-AEC9-FF4A-B882-2BDC6E69C396}" srcOrd="0" destOrd="0" presId="urn:microsoft.com/office/officeart/2005/8/layout/hierarchy3"/>
    <dgm:cxn modelId="{77721B51-2AC2-8B46-AAA5-4B668F41F58C}" srcId="{935CC990-1446-1D4A-B8E6-14AF4581D70F}" destId="{BE2ED879-BB8F-8940-A1A0-BFF3344A1EF1}" srcOrd="0" destOrd="0" parTransId="{32D18EA4-64B7-AF4C-B305-F25B13E34E4A}" sibTransId="{90B94C5D-066A-D74C-A410-935EF107DCC7}"/>
    <dgm:cxn modelId="{03A55577-10B6-E14D-9597-A915971740D3}" type="presOf" srcId="{A81F6A0C-147E-D443-980F-7141A7EABA0A}" destId="{BA691919-B5D2-AB4B-B90B-DA7049DEA8F0}" srcOrd="0" destOrd="0" presId="urn:microsoft.com/office/officeart/2005/8/layout/hierarchy3"/>
    <dgm:cxn modelId="{51FD1F62-2E1D-7543-8A14-495E0D077A58}" type="presOf" srcId="{7AAC52F3-3F4F-F049-B80A-DD5839F915FB}" destId="{38CF58B9-7B7E-2545-9C87-CD7D1FA7F007}" srcOrd="0" destOrd="0" presId="urn:microsoft.com/office/officeart/2005/8/layout/hierarchy3"/>
    <dgm:cxn modelId="{5B8B5F80-F930-994B-82AF-5099F607FE35}" srcId="{935CC990-1446-1D4A-B8E6-14AF4581D70F}" destId="{72BF0BE5-B419-EB4A-B21A-451FB4873280}" srcOrd="1" destOrd="0" parTransId="{A4F17262-3234-C94B-A536-48A1A024D046}" sibTransId="{EC10BA83-828C-E24B-AF95-C645A20AC113}"/>
    <dgm:cxn modelId="{D5BFFB08-6114-C549-86DE-8318144D9C7B}" type="presOf" srcId="{5B48800D-35B2-5E4E-8511-170E83E33552}" destId="{C4A86ECB-1A70-7340-9C15-9FF297E16D9E}" srcOrd="0" destOrd="0" presId="urn:microsoft.com/office/officeart/2005/8/layout/hierarchy3"/>
    <dgm:cxn modelId="{BBB074C9-B4FD-DD4F-AAF8-78E854E04C9D}" type="presOf" srcId="{D6C798FE-713D-CB4D-A7CC-122CF5A17F58}" destId="{6920ABFF-1BC9-AE4F-B081-20D013FE70CB}" srcOrd="0" destOrd="0" presId="urn:microsoft.com/office/officeart/2005/8/layout/hierarchy3"/>
    <dgm:cxn modelId="{2D964D7D-9F06-0544-99AA-C76D9AA36D4E}" type="presOf" srcId="{DE7ABFD9-801B-C048-B32E-9507600637AD}" destId="{AE80DAB4-3B9D-6742-9999-0EA99A1A54E3}" srcOrd="0" destOrd="0" presId="urn:microsoft.com/office/officeart/2005/8/layout/hierarchy3"/>
    <dgm:cxn modelId="{7A09AA0F-F4FF-C84F-BE22-5855736D2077}" type="presOf" srcId="{7298D2C6-7076-AF4A-BDFE-54CEE4B90656}" destId="{18B7B0A3-9287-E546-ABC1-6A94BD856C58}" srcOrd="0" destOrd="0" presId="urn:microsoft.com/office/officeart/2005/8/layout/hierarchy3"/>
    <dgm:cxn modelId="{A85C2AE2-1465-0C4D-9FC8-C2E2DC4C72B1}" type="presOf" srcId="{1244353E-56E4-F949-835A-9DD20529B304}" destId="{D625BD1C-123E-0F45-8857-4F2F5FA5CF78}" srcOrd="0" destOrd="0" presId="urn:microsoft.com/office/officeart/2005/8/layout/hierarchy3"/>
    <dgm:cxn modelId="{2510F782-CDA5-CA48-A3A7-19C812AD406E}" srcId="{B9C26572-52C5-EA4E-AF51-B86DA330E246}" destId="{D9E0C5E5-4669-AD4A-B4DE-FCBD0C5ECF22}" srcOrd="3" destOrd="0" parTransId="{580D5C9E-42BD-844A-A46D-02920FAF4DEF}" sibTransId="{9F22EF92-D211-8B4B-9D3D-95A30E63BCCC}"/>
    <dgm:cxn modelId="{09C4779A-03B2-9342-A02C-8D5609A9D935}" type="presOf" srcId="{73EFC4A5-958A-B24F-B93B-83D40ABDE87A}" destId="{8A321117-75D6-854E-BB1B-68F33A6E2348}" srcOrd="0" destOrd="0" presId="urn:microsoft.com/office/officeart/2005/8/layout/hierarchy3"/>
    <dgm:cxn modelId="{DE3936C8-A49D-FF4C-A1F9-8D0C77CE9AD9}" type="presOf" srcId="{B9C26572-52C5-EA4E-AF51-B86DA330E246}" destId="{439CE834-9092-AA4C-A49E-AC7BA18D4074}" srcOrd="0" destOrd="0" presId="urn:microsoft.com/office/officeart/2005/8/layout/hierarchy3"/>
    <dgm:cxn modelId="{E1320053-46B4-5347-97C6-84A181F053F1}" type="presOf" srcId="{A4F17262-3234-C94B-A536-48A1A024D046}" destId="{68224DD9-6A5D-F14D-820A-C76A8CF5F367}" srcOrd="0" destOrd="0" presId="urn:microsoft.com/office/officeart/2005/8/layout/hierarchy3"/>
    <dgm:cxn modelId="{61A94412-9DA9-D346-A19A-933509A6341A}" srcId="{B9C26572-52C5-EA4E-AF51-B86DA330E246}" destId="{73EFC4A5-958A-B24F-B93B-83D40ABDE87A}" srcOrd="4" destOrd="0" parTransId="{7298D2C6-7076-AF4A-BDFE-54CEE4B90656}" sibTransId="{48A61E71-C76B-6E42-8292-7CD7D46C3E74}"/>
    <dgm:cxn modelId="{D39C1698-E01C-8444-9D03-A2AC43F96D80}" srcId="{B9C26572-52C5-EA4E-AF51-B86DA330E246}" destId="{5B48800D-35B2-5E4E-8511-170E83E33552}" srcOrd="0" destOrd="0" parTransId="{DE7ABFD9-801B-C048-B32E-9507600637AD}" sibTransId="{43123282-6272-054F-BB8B-9181C1BAFDE0}"/>
    <dgm:cxn modelId="{AD09AE1F-1CF0-224F-86E6-D2EB463BFE28}" type="presOf" srcId="{B7ED538A-8FDE-E14A-8D35-ED338A4E4636}" destId="{7252FE77-2E18-3E49-8C85-BDC21098110D}" srcOrd="0" destOrd="0" presId="urn:microsoft.com/office/officeart/2005/8/layout/hierarchy3"/>
    <dgm:cxn modelId="{DA196E83-1F48-B54F-B0F3-381457A1CB6C}" type="presOf" srcId="{935CC990-1446-1D4A-B8E6-14AF4581D70F}" destId="{63A345DA-98B1-7345-9CF9-30D8D58EA6E4}" srcOrd="1" destOrd="0" presId="urn:microsoft.com/office/officeart/2005/8/layout/hierarchy3"/>
    <dgm:cxn modelId="{A5E86890-EF28-1E41-AD0B-498233F45E55}" type="presOf" srcId="{BE2ED879-BB8F-8940-A1A0-BFF3344A1EF1}" destId="{A6470CB5-B2B0-3141-9515-881C8B9E44CF}" srcOrd="0" destOrd="0" presId="urn:microsoft.com/office/officeart/2005/8/layout/hierarchy3"/>
    <dgm:cxn modelId="{9A6E957C-41F2-8946-9542-0DBF7E121897}" srcId="{B9C26572-52C5-EA4E-AF51-B86DA330E246}" destId="{1244353E-56E4-F949-835A-9DD20529B304}" srcOrd="2" destOrd="0" parTransId="{5722B866-0D75-F94C-8D6E-9C889A61B9E7}" sibTransId="{CF2F6787-14D2-D34E-9913-7F0198BC0C67}"/>
    <dgm:cxn modelId="{16CBCBB1-F435-4349-BD8E-A9F2BDE607B3}" type="presOf" srcId="{D004218A-DBD2-2540-9B98-E276D5AA9BDA}" destId="{6CD29A76-673D-BE44-A201-2E373F32C076}" srcOrd="0" destOrd="0" presId="urn:microsoft.com/office/officeart/2005/8/layout/hierarchy3"/>
    <dgm:cxn modelId="{1ED1FDAF-3886-8B48-B1D4-E11609BE5ADE}" type="presOf" srcId="{5722B866-0D75-F94C-8D6E-9C889A61B9E7}" destId="{6553C7B5-B9F5-894C-8D80-6748F92A34C9}" srcOrd="0" destOrd="0" presId="urn:microsoft.com/office/officeart/2005/8/layout/hierarchy3"/>
    <dgm:cxn modelId="{47DAF0CF-CB89-A74C-92A1-BF4DC3A3357B}" type="presOf" srcId="{B9C26572-52C5-EA4E-AF51-B86DA330E246}" destId="{50C2B2CD-64E1-A246-90CC-5BDC925BE744}" srcOrd="1" destOrd="0" presId="urn:microsoft.com/office/officeart/2005/8/layout/hierarchy3"/>
    <dgm:cxn modelId="{7887A3AA-3FAF-914D-A06B-D50A7A0C10EF}" type="presOf" srcId="{32D18EA4-64B7-AF4C-B305-F25B13E34E4A}" destId="{9B9113F1-0129-9740-A5AE-46566EACD30A}" srcOrd="0" destOrd="0" presId="urn:microsoft.com/office/officeart/2005/8/layout/hierarchy3"/>
    <dgm:cxn modelId="{C2407BFF-5AE8-3942-BFCB-98FE16C8D66F}" type="presParOf" srcId="{6920ABFF-1BC9-AE4F-B081-20D013FE70CB}" destId="{E349E1F0-5477-0A47-A022-D8D8E80C5F72}" srcOrd="0" destOrd="0" presId="urn:microsoft.com/office/officeart/2005/8/layout/hierarchy3"/>
    <dgm:cxn modelId="{A5634451-AFD6-C744-9951-986210354F60}" type="presParOf" srcId="{E349E1F0-5477-0A47-A022-D8D8E80C5F72}" destId="{B4393913-7384-284E-8E0B-7EEB8184C979}" srcOrd="0" destOrd="0" presId="urn:microsoft.com/office/officeart/2005/8/layout/hierarchy3"/>
    <dgm:cxn modelId="{F551AD06-7816-1E4B-BE23-7CF05BFF4D80}" type="presParOf" srcId="{B4393913-7384-284E-8E0B-7EEB8184C979}" destId="{B340BF9E-D58A-504D-9C73-057B042ED35B}" srcOrd="0" destOrd="0" presId="urn:microsoft.com/office/officeart/2005/8/layout/hierarchy3"/>
    <dgm:cxn modelId="{F1C627DE-D854-0F4F-B200-1DE894F76A33}" type="presParOf" srcId="{B4393913-7384-284E-8E0B-7EEB8184C979}" destId="{63A345DA-98B1-7345-9CF9-30D8D58EA6E4}" srcOrd="1" destOrd="0" presId="urn:microsoft.com/office/officeart/2005/8/layout/hierarchy3"/>
    <dgm:cxn modelId="{84DD2828-05C8-334D-A50D-B8E54A6F6E94}" type="presParOf" srcId="{E349E1F0-5477-0A47-A022-D8D8E80C5F72}" destId="{EE25E8E6-2F1F-8B46-ADDA-CA14AB7EA6D9}" srcOrd="1" destOrd="0" presId="urn:microsoft.com/office/officeart/2005/8/layout/hierarchy3"/>
    <dgm:cxn modelId="{5771E520-FAA0-3A42-B37F-507EE0F3A46E}" type="presParOf" srcId="{EE25E8E6-2F1F-8B46-ADDA-CA14AB7EA6D9}" destId="{9B9113F1-0129-9740-A5AE-46566EACD30A}" srcOrd="0" destOrd="0" presId="urn:microsoft.com/office/officeart/2005/8/layout/hierarchy3"/>
    <dgm:cxn modelId="{F1A90D21-A8A6-B145-8146-BC3521D47869}" type="presParOf" srcId="{EE25E8E6-2F1F-8B46-ADDA-CA14AB7EA6D9}" destId="{A6470CB5-B2B0-3141-9515-881C8B9E44CF}" srcOrd="1" destOrd="0" presId="urn:microsoft.com/office/officeart/2005/8/layout/hierarchy3"/>
    <dgm:cxn modelId="{1DFBDC63-F285-C64D-933D-701FCF2E84CB}" type="presParOf" srcId="{EE25E8E6-2F1F-8B46-ADDA-CA14AB7EA6D9}" destId="{68224DD9-6A5D-F14D-820A-C76A8CF5F367}" srcOrd="2" destOrd="0" presId="urn:microsoft.com/office/officeart/2005/8/layout/hierarchy3"/>
    <dgm:cxn modelId="{C1ACF8CF-97F8-4D40-A9B7-25B62B1803CB}" type="presParOf" srcId="{EE25E8E6-2F1F-8B46-ADDA-CA14AB7EA6D9}" destId="{E4A4DF3F-2C2E-2546-A365-1775AB54B7B2}" srcOrd="3" destOrd="0" presId="urn:microsoft.com/office/officeart/2005/8/layout/hierarchy3"/>
    <dgm:cxn modelId="{CBCBD5A4-4227-5D4E-AF20-DC9B7DFE7A1B}" type="presParOf" srcId="{EE25E8E6-2F1F-8B46-ADDA-CA14AB7EA6D9}" destId="{BA691919-B5D2-AB4B-B90B-DA7049DEA8F0}" srcOrd="4" destOrd="0" presId="urn:microsoft.com/office/officeart/2005/8/layout/hierarchy3"/>
    <dgm:cxn modelId="{5E6AF9E2-03CC-9649-9E8F-763C2AAF3468}" type="presParOf" srcId="{EE25E8E6-2F1F-8B46-ADDA-CA14AB7EA6D9}" destId="{F0424C4B-25FF-8C48-9EBC-5718723FDE55}" srcOrd="5" destOrd="0" presId="urn:microsoft.com/office/officeart/2005/8/layout/hierarchy3"/>
    <dgm:cxn modelId="{18F2C20B-96A1-0346-9F10-F776694D617C}" type="presParOf" srcId="{EE25E8E6-2F1F-8B46-ADDA-CA14AB7EA6D9}" destId="{7252FE77-2E18-3E49-8C85-BDC21098110D}" srcOrd="6" destOrd="0" presId="urn:microsoft.com/office/officeart/2005/8/layout/hierarchy3"/>
    <dgm:cxn modelId="{AFDB2796-7E53-CB48-BA59-0FCC4871A784}" type="presParOf" srcId="{EE25E8E6-2F1F-8B46-ADDA-CA14AB7EA6D9}" destId="{38CF58B9-7B7E-2545-9C87-CD7D1FA7F007}" srcOrd="7" destOrd="0" presId="urn:microsoft.com/office/officeart/2005/8/layout/hierarchy3"/>
    <dgm:cxn modelId="{939731EB-AD22-014C-8AAF-5A3BC3553E99}" type="presParOf" srcId="{6920ABFF-1BC9-AE4F-B081-20D013FE70CB}" destId="{B3D0459C-0284-0549-A6B7-94D98BAA9231}" srcOrd="1" destOrd="0" presId="urn:microsoft.com/office/officeart/2005/8/layout/hierarchy3"/>
    <dgm:cxn modelId="{17A3D9FB-1841-6F4E-9166-79047F053F61}" type="presParOf" srcId="{B3D0459C-0284-0549-A6B7-94D98BAA9231}" destId="{37C46DF6-7D57-094D-A530-3FF201159F34}" srcOrd="0" destOrd="0" presId="urn:microsoft.com/office/officeart/2005/8/layout/hierarchy3"/>
    <dgm:cxn modelId="{825B139D-9E30-B942-9C20-4CD878FFA025}" type="presParOf" srcId="{37C46DF6-7D57-094D-A530-3FF201159F34}" destId="{439CE834-9092-AA4C-A49E-AC7BA18D4074}" srcOrd="0" destOrd="0" presId="urn:microsoft.com/office/officeart/2005/8/layout/hierarchy3"/>
    <dgm:cxn modelId="{6C237C82-B015-EE40-8A4E-A8BBAF2883DF}" type="presParOf" srcId="{37C46DF6-7D57-094D-A530-3FF201159F34}" destId="{50C2B2CD-64E1-A246-90CC-5BDC925BE744}" srcOrd="1" destOrd="0" presId="urn:microsoft.com/office/officeart/2005/8/layout/hierarchy3"/>
    <dgm:cxn modelId="{63CA36BD-28F3-B74D-B8EC-4B5308698CD2}" type="presParOf" srcId="{B3D0459C-0284-0549-A6B7-94D98BAA9231}" destId="{3B907752-DD55-454C-8B62-88445FF587B2}" srcOrd="1" destOrd="0" presId="urn:microsoft.com/office/officeart/2005/8/layout/hierarchy3"/>
    <dgm:cxn modelId="{79F36D98-DEC2-DC43-897C-8905F2249DB0}" type="presParOf" srcId="{3B907752-DD55-454C-8B62-88445FF587B2}" destId="{AE80DAB4-3B9D-6742-9999-0EA99A1A54E3}" srcOrd="0" destOrd="0" presId="urn:microsoft.com/office/officeart/2005/8/layout/hierarchy3"/>
    <dgm:cxn modelId="{753A236C-3389-7043-825C-462A93821E0E}" type="presParOf" srcId="{3B907752-DD55-454C-8B62-88445FF587B2}" destId="{C4A86ECB-1A70-7340-9C15-9FF297E16D9E}" srcOrd="1" destOrd="0" presId="urn:microsoft.com/office/officeart/2005/8/layout/hierarchy3"/>
    <dgm:cxn modelId="{0773E440-8B7A-0B40-9319-992CE2050EEF}" type="presParOf" srcId="{3B907752-DD55-454C-8B62-88445FF587B2}" destId="{6CD29A76-673D-BE44-A201-2E373F32C076}" srcOrd="2" destOrd="0" presId="urn:microsoft.com/office/officeart/2005/8/layout/hierarchy3"/>
    <dgm:cxn modelId="{14A9DFFF-AF05-A04E-9C17-72F7A179D60C}" type="presParOf" srcId="{3B907752-DD55-454C-8B62-88445FF587B2}" destId="{7B715A97-617B-434A-B6AC-3646BAB6183B}" srcOrd="3" destOrd="0" presId="urn:microsoft.com/office/officeart/2005/8/layout/hierarchy3"/>
    <dgm:cxn modelId="{AE4601C5-E17A-CA4C-99EE-AA4D09717440}" type="presParOf" srcId="{3B907752-DD55-454C-8B62-88445FF587B2}" destId="{6553C7B5-B9F5-894C-8D80-6748F92A34C9}" srcOrd="4" destOrd="0" presId="urn:microsoft.com/office/officeart/2005/8/layout/hierarchy3"/>
    <dgm:cxn modelId="{1FED7EBF-C2C1-CB47-A4D0-D2DAD1CA18C4}" type="presParOf" srcId="{3B907752-DD55-454C-8B62-88445FF587B2}" destId="{D625BD1C-123E-0F45-8857-4F2F5FA5CF78}" srcOrd="5" destOrd="0" presId="urn:microsoft.com/office/officeart/2005/8/layout/hierarchy3"/>
    <dgm:cxn modelId="{998A8DD8-7F73-5345-9227-2D8A027329C9}" type="presParOf" srcId="{3B907752-DD55-454C-8B62-88445FF587B2}" destId="{66F24990-AEC9-FF4A-B882-2BDC6E69C396}" srcOrd="6" destOrd="0" presId="urn:microsoft.com/office/officeart/2005/8/layout/hierarchy3"/>
    <dgm:cxn modelId="{4A03CFFB-D7D1-0F47-8011-60627D5620AA}" type="presParOf" srcId="{3B907752-DD55-454C-8B62-88445FF587B2}" destId="{C9A44010-5902-344B-907A-C9EBE85A6615}" srcOrd="7" destOrd="0" presId="urn:microsoft.com/office/officeart/2005/8/layout/hierarchy3"/>
    <dgm:cxn modelId="{EB9BDD04-5C2E-1A4A-BB0E-7238A5CCE794}" type="presParOf" srcId="{3B907752-DD55-454C-8B62-88445FF587B2}" destId="{18B7B0A3-9287-E546-ABC1-6A94BD856C58}" srcOrd="8" destOrd="0" presId="urn:microsoft.com/office/officeart/2005/8/layout/hierarchy3"/>
    <dgm:cxn modelId="{1193023B-CC08-3A43-A9E0-7B16863CEBB6}" type="presParOf" srcId="{3B907752-DD55-454C-8B62-88445FF587B2}" destId="{8A321117-75D6-854E-BB1B-68F33A6E2348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5B48800D-35B2-5E4E-8511-170E83E33552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多點定位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E7ABFD9-801B-C048-B32E-9507600637AD}" type="parTrans" cxnId="{D39C1698-E01C-8444-9D03-A2AC43F96D80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43123282-6272-054F-BB8B-9181C1BAFDE0}" type="sibTrans" cxnId="{D39C1698-E01C-8444-9D03-A2AC43F96D80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DBE2C29-AF7D-4040-A7D7-73A11CF46384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三角測量</a:t>
          </a:r>
        </a:p>
      </dgm:t>
    </dgm:pt>
    <dgm:pt modelId="{D004218A-DBD2-2540-9B98-E276D5AA9BDA}" type="parTrans" cxnId="{C2660877-8CCA-9D41-82A3-76F5B241C08A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F70BE61-7075-E64F-9D31-693535FBEE6E}" type="sibTrans" cxnId="{C2660877-8CCA-9D41-82A3-76F5B241C08A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1244353E-56E4-F949-835A-9DD20529B304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指紋法</a:t>
          </a:r>
        </a:p>
      </dgm:t>
    </dgm:pt>
    <dgm:pt modelId="{5722B866-0D75-F94C-8D6E-9C889A61B9E7}" type="parTrans" cxnId="{9A6E957C-41F2-8946-9542-0DBF7E121897}">
      <dgm:prSet/>
      <dgm:spPr/>
      <dgm:t>
        <a:bodyPr/>
        <a:lstStyle/>
        <a:p>
          <a:endParaRPr lang="zh-TW" altLang="en-US"/>
        </a:p>
      </dgm:t>
    </dgm:pt>
    <dgm:pt modelId="{CF2F6787-14D2-D34E-9913-7F0198BC0C67}" type="sibTrans" cxnId="{9A6E957C-41F2-8946-9542-0DBF7E121897}">
      <dgm:prSet/>
      <dgm:spPr/>
      <dgm:t>
        <a:bodyPr/>
        <a:lstStyle/>
        <a:p>
          <a:endParaRPr lang="zh-TW" altLang="en-US"/>
        </a:p>
      </dgm:t>
    </dgm:pt>
    <dgm:pt modelId="{73EFC4A5-958A-B24F-B93B-83D40ABDE87A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幾何方法</a:t>
          </a:r>
        </a:p>
      </dgm:t>
    </dgm:pt>
    <dgm:pt modelId="{7298D2C6-7076-AF4A-BDFE-54CEE4B90656}" type="parTrans" cxnId="{61A94412-9DA9-D346-A19A-933509A6341A}">
      <dgm:prSet/>
      <dgm:spPr/>
      <dgm:t>
        <a:bodyPr/>
        <a:lstStyle/>
        <a:p>
          <a:endParaRPr lang="zh-TW" altLang="en-US"/>
        </a:p>
      </dgm:t>
    </dgm:pt>
    <dgm:pt modelId="{48A61E71-C76B-6E42-8292-7CD7D46C3E74}" type="sibTrans" cxnId="{61A94412-9DA9-D346-A19A-933509A6341A}">
      <dgm:prSet/>
      <dgm:spPr/>
      <dgm:t>
        <a:bodyPr/>
        <a:lstStyle/>
        <a:p>
          <a:endParaRPr lang="zh-TW" altLang="en-US"/>
        </a:p>
      </dgm:t>
    </dgm:pt>
    <dgm:pt modelId="{D9E0C5E5-4669-AD4A-B4DE-FCBD0C5ECF22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影像辨識</a:t>
          </a:r>
        </a:p>
      </dgm:t>
    </dgm:pt>
    <dgm:pt modelId="{580D5C9E-42BD-844A-A46D-02920FAF4DEF}" type="parTrans" cxnId="{2510F782-CDA5-CA48-A3A7-19C812AD406E}">
      <dgm:prSet/>
      <dgm:spPr/>
      <dgm:t>
        <a:bodyPr/>
        <a:lstStyle/>
        <a:p>
          <a:endParaRPr lang="zh-TW" altLang="en-US"/>
        </a:p>
      </dgm:t>
    </dgm:pt>
    <dgm:pt modelId="{9F22EF92-D211-8B4B-9D3D-95A30E63BCCC}" type="sibTrans" cxnId="{2510F782-CDA5-CA48-A3A7-19C812AD406E}">
      <dgm:prSet/>
      <dgm:spPr/>
      <dgm:t>
        <a:bodyPr/>
        <a:lstStyle/>
        <a:p>
          <a:endParaRPr lang="zh-TW" altLang="en-US"/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0" presStyleCnt="1" custScaleX="197299" custScaleY="184920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0" presStyleCnt="1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  <dgm:pt modelId="{AE80DAB4-3B9D-6742-9999-0EA99A1A54E3}" type="pres">
      <dgm:prSet presAssocID="{DE7ABFD9-801B-C048-B32E-9507600637AD}" presName="Name13" presStyleLbl="parChTrans1D2" presStyleIdx="0" presStyleCnt="5"/>
      <dgm:spPr/>
      <dgm:t>
        <a:bodyPr/>
        <a:lstStyle/>
        <a:p>
          <a:endParaRPr lang="zh-TW" altLang="en-US"/>
        </a:p>
      </dgm:t>
    </dgm:pt>
    <dgm:pt modelId="{C4A86ECB-1A70-7340-9C15-9FF297E16D9E}" type="pres">
      <dgm:prSet presAssocID="{5B48800D-35B2-5E4E-8511-170E83E33552}" presName="childText" presStyleLbl="bgAcc1" presStyleIdx="0" presStyleCnt="5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CD29A76-673D-BE44-A201-2E373F32C076}" type="pres">
      <dgm:prSet presAssocID="{D004218A-DBD2-2540-9B98-E276D5AA9BDA}" presName="Name13" presStyleLbl="parChTrans1D2" presStyleIdx="1" presStyleCnt="5"/>
      <dgm:spPr/>
      <dgm:t>
        <a:bodyPr/>
        <a:lstStyle/>
        <a:p>
          <a:endParaRPr lang="zh-TW" altLang="en-US"/>
        </a:p>
      </dgm:t>
    </dgm:pt>
    <dgm:pt modelId="{7B715A97-617B-434A-B6AC-3646BAB6183B}" type="pres">
      <dgm:prSet presAssocID="{BDBE2C29-AF7D-4040-A7D7-73A11CF46384}" presName="childText" presStyleLbl="bgAcc1" presStyleIdx="1" presStyleCnt="5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553C7B5-B9F5-894C-8D80-6748F92A34C9}" type="pres">
      <dgm:prSet presAssocID="{5722B866-0D75-F94C-8D6E-9C889A61B9E7}" presName="Name13" presStyleLbl="parChTrans1D2" presStyleIdx="2" presStyleCnt="5"/>
      <dgm:spPr/>
      <dgm:t>
        <a:bodyPr/>
        <a:lstStyle/>
        <a:p>
          <a:endParaRPr lang="zh-TW" altLang="en-US"/>
        </a:p>
      </dgm:t>
    </dgm:pt>
    <dgm:pt modelId="{D625BD1C-123E-0F45-8857-4F2F5FA5CF78}" type="pres">
      <dgm:prSet presAssocID="{1244353E-56E4-F949-835A-9DD20529B304}" presName="childText" presStyleLbl="bgAcc1" presStyleIdx="2" presStyleCnt="5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6F24990-AEC9-FF4A-B882-2BDC6E69C396}" type="pres">
      <dgm:prSet presAssocID="{580D5C9E-42BD-844A-A46D-02920FAF4DEF}" presName="Name13" presStyleLbl="parChTrans1D2" presStyleIdx="3" presStyleCnt="5"/>
      <dgm:spPr/>
      <dgm:t>
        <a:bodyPr/>
        <a:lstStyle/>
        <a:p>
          <a:endParaRPr lang="zh-TW" altLang="en-US"/>
        </a:p>
      </dgm:t>
    </dgm:pt>
    <dgm:pt modelId="{C9A44010-5902-344B-907A-C9EBE85A6615}" type="pres">
      <dgm:prSet presAssocID="{D9E0C5E5-4669-AD4A-B4DE-FCBD0C5ECF22}" presName="childText" presStyleLbl="bgAcc1" presStyleIdx="3" presStyleCnt="5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8B7B0A3-9287-E546-ABC1-6A94BD856C58}" type="pres">
      <dgm:prSet presAssocID="{7298D2C6-7076-AF4A-BDFE-54CEE4B90656}" presName="Name13" presStyleLbl="parChTrans1D2" presStyleIdx="4" presStyleCnt="5"/>
      <dgm:spPr/>
      <dgm:t>
        <a:bodyPr/>
        <a:lstStyle/>
        <a:p>
          <a:endParaRPr lang="zh-TW" altLang="en-US"/>
        </a:p>
      </dgm:t>
    </dgm:pt>
    <dgm:pt modelId="{8A321117-75D6-854E-BB1B-68F33A6E2348}" type="pres">
      <dgm:prSet presAssocID="{73EFC4A5-958A-B24F-B93B-83D40ABDE87A}" presName="childText" presStyleLbl="bgAcc1" presStyleIdx="4" presStyleCnt="5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AA509FE-7463-5540-A714-2436D53B83C7}" type="presOf" srcId="{7298D2C6-7076-AF4A-BDFE-54CEE4B90656}" destId="{18B7B0A3-9287-E546-ABC1-6A94BD856C58}" srcOrd="0" destOrd="0" presId="urn:microsoft.com/office/officeart/2005/8/layout/hierarchy3"/>
    <dgm:cxn modelId="{36B32C14-6D3E-6A47-809E-9D25AA4594F2}" type="presOf" srcId="{5B48800D-35B2-5E4E-8511-170E83E33552}" destId="{C4A86ECB-1A70-7340-9C15-9FF297E16D9E}" srcOrd="0" destOrd="0" presId="urn:microsoft.com/office/officeart/2005/8/layout/hierarchy3"/>
    <dgm:cxn modelId="{BAFC4B1E-7007-AD4A-A6C8-D9001D3E99DD}" type="presOf" srcId="{D9E0C5E5-4669-AD4A-B4DE-FCBD0C5ECF22}" destId="{C9A44010-5902-344B-907A-C9EBE85A6615}" srcOrd="0" destOrd="0" presId="urn:microsoft.com/office/officeart/2005/8/layout/hierarchy3"/>
    <dgm:cxn modelId="{E6771725-DD2E-8E46-A13E-B8EA7303D963}" type="presOf" srcId="{B9C26572-52C5-EA4E-AF51-B86DA330E246}" destId="{50C2B2CD-64E1-A246-90CC-5BDC925BE744}" srcOrd="1" destOrd="0" presId="urn:microsoft.com/office/officeart/2005/8/layout/hierarchy3"/>
    <dgm:cxn modelId="{57E68D95-C6C9-E644-91B6-343BD5C68ADE}" type="presOf" srcId="{DE7ABFD9-801B-C048-B32E-9507600637AD}" destId="{AE80DAB4-3B9D-6742-9999-0EA99A1A54E3}" srcOrd="0" destOrd="0" presId="urn:microsoft.com/office/officeart/2005/8/layout/hierarchy3"/>
    <dgm:cxn modelId="{2510F782-CDA5-CA48-A3A7-19C812AD406E}" srcId="{B9C26572-52C5-EA4E-AF51-B86DA330E246}" destId="{D9E0C5E5-4669-AD4A-B4DE-FCBD0C5ECF22}" srcOrd="3" destOrd="0" parTransId="{580D5C9E-42BD-844A-A46D-02920FAF4DEF}" sibTransId="{9F22EF92-D211-8B4B-9D3D-95A30E63BCCC}"/>
    <dgm:cxn modelId="{C363637B-368F-3743-8C97-555024D58CC9}" type="presOf" srcId="{1244353E-56E4-F949-835A-9DD20529B304}" destId="{D625BD1C-123E-0F45-8857-4F2F5FA5CF78}" srcOrd="0" destOrd="0" presId="urn:microsoft.com/office/officeart/2005/8/layout/hierarchy3"/>
    <dgm:cxn modelId="{D41691C0-93D1-5240-ADDF-6A88A54E368A}" type="presOf" srcId="{73EFC4A5-958A-B24F-B93B-83D40ABDE87A}" destId="{8A321117-75D6-854E-BB1B-68F33A6E2348}" srcOrd="0" destOrd="0" presId="urn:microsoft.com/office/officeart/2005/8/layout/hierarchy3"/>
    <dgm:cxn modelId="{14502FD5-800A-6543-93B7-439425BE193C}" type="presOf" srcId="{B9C26572-52C5-EA4E-AF51-B86DA330E246}" destId="{439CE834-9092-AA4C-A49E-AC7BA18D4074}" srcOrd="0" destOrd="0" presId="urn:microsoft.com/office/officeart/2005/8/layout/hierarchy3"/>
    <dgm:cxn modelId="{9A6E957C-41F2-8946-9542-0DBF7E121897}" srcId="{B9C26572-52C5-EA4E-AF51-B86DA330E246}" destId="{1244353E-56E4-F949-835A-9DD20529B304}" srcOrd="2" destOrd="0" parTransId="{5722B866-0D75-F94C-8D6E-9C889A61B9E7}" sibTransId="{CF2F6787-14D2-D34E-9913-7F0198BC0C67}"/>
    <dgm:cxn modelId="{E4405A33-2ABB-614D-B8F0-7957FA65B181}" type="presOf" srcId="{5722B866-0D75-F94C-8D6E-9C889A61B9E7}" destId="{6553C7B5-B9F5-894C-8D80-6748F92A34C9}" srcOrd="0" destOrd="0" presId="urn:microsoft.com/office/officeart/2005/8/layout/hierarchy3"/>
    <dgm:cxn modelId="{4DF74DEE-16EE-3D4D-B0C4-FCE40197B9D0}" type="presOf" srcId="{D6C798FE-713D-CB4D-A7CC-122CF5A17F58}" destId="{6920ABFF-1BC9-AE4F-B081-20D013FE70CB}" srcOrd="0" destOrd="0" presId="urn:microsoft.com/office/officeart/2005/8/layout/hierarchy3"/>
    <dgm:cxn modelId="{5BFD6098-A07C-734F-BEA0-6E5428846CA8}" type="presOf" srcId="{D004218A-DBD2-2540-9B98-E276D5AA9BDA}" destId="{6CD29A76-673D-BE44-A201-2E373F32C076}" srcOrd="0" destOrd="0" presId="urn:microsoft.com/office/officeart/2005/8/layout/hierarchy3"/>
    <dgm:cxn modelId="{E3820504-7B7A-4549-84BB-400483042CE3}" srcId="{D6C798FE-713D-CB4D-A7CC-122CF5A17F58}" destId="{B9C26572-52C5-EA4E-AF51-B86DA330E246}" srcOrd="0" destOrd="0" parTransId="{0F19C060-B441-924A-964F-14F5104AF069}" sibTransId="{FECB9E2F-5FE7-2C43-8A0B-2FD0765A9F9A}"/>
    <dgm:cxn modelId="{041A10FB-CD8F-5345-BFDD-A236D1328514}" type="presOf" srcId="{BDBE2C29-AF7D-4040-A7D7-73A11CF46384}" destId="{7B715A97-617B-434A-B6AC-3646BAB6183B}" srcOrd="0" destOrd="0" presId="urn:microsoft.com/office/officeart/2005/8/layout/hierarchy3"/>
    <dgm:cxn modelId="{01F41B97-77D0-E146-9AE0-BB1C056F5D97}" type="presOf" srcId="{580D5C9E-42BD-844A-A46D-02920FAF4DEF}" destId="{66F24990-AEC9-FF4A-B882-2BDC6E69C396}" srcOrd="0" destOrd="0" presId="urn:microsoft.com/office/officeart/2005/8/layout/hierarchy3"/>
    <dgm:cxn modelId="{D39C1698-E01C-8444-9D03-A2AC43F96D80}" srcId="{B9C26572-52C5-EA4E-AF51-B86DA330E246}" destId="{5B48800D-35B2-5E4E-8511-170E83E33552}" srcOrd="0" destOrd="0" parTransId="{DE7ABFD9-801B-C048-B32E-9507600637AD}" sibTransId="{43123282-6272-054F-BB8B-9181C1BAFDE0}"/>
    <dgm:cxn modelId="{C2660877-8CCA-9D41-82A3-76F5B241C08A}" srcId="{B9C26572-52C5-EA4E-AF51-B86DA330E246}" destId="{BDBE2C29-AF7D-4040-A7D7-73A11CF46384}" srcOrd="1" destOrd="0" parTransId="{D004218A-DBD2-2540-9B98-E276D5AA9BDA}" sibTransId="{9F70BE61-7075-E64F-9D31-693535FBEE6E}"/>
    <dgm:cxn modelId="{61A94412-9DA9-D346-A19A-933509A6341A}" srcId="{B9C26572-52C5-EA4E-AF51-B86DA330E246}" destId="{73EFC4A5-958A-B24F-B93B-83D40ABDE87A}" srcOrd="4" destOrd="0" parTransId="{7298D2C6-7076-AF4A-BDFE-54CEE4B90656}" sibTransId="{48A61E71-C76B-6E42-8292-7CD7D46C3E74}"/>
    <dgm:cxn modelId="{B974909C-512B-8F49-8EFA-53A240D3F721}" type="presParOf" srcId="{6920ABFF-1BC9-AE4F-B081-20D013FE70CB}" destId="{B3D0459C-0284-0549-A6B7-94D98BAA9231}" srcOrd="0" destOrd="0" presId="urn:microsoft.com/office/officeart/2005/8/layout/hierarchy3"/>
    <dgm:cxn modelId="{3C6D9139-E6C7-2744-A8A9-05C1FFE42E4B}" type="presParOf" srcId="{B3D0459C-0284-0549-A6B7-94D98BAA9231}" destId="{37C46DF6-7D57-094D-A530-3FF201159F34}" srcOrd="0" destOrd="0" presId="urn:microsoft.com/office/officeart/2005/8/layout/hierarchy3"/>
    <dgm:cxn modelId="{2315E27A-81EB-5E40-9904-F755AF210A5C}" type="presParOf" srcId="{37C46DF6-7D57-094D-A530-3FF201159F34}" destId="{439CE834-9092-AA4C-A49E-AC7BA18D4074}" srcOrd="0" destOrd="0" presId="urn:microsoft.com/office/officeart/2005/8/layout/hierarchy3"/>
    <dgm:cxn modelId="{DBAB368D-926C-774F-B451-3BBBAC076A53}" type="presParOf" srcId="{37C46DF6-7D57-094D-A530-3FF201159F34}" destId="{50C2B2CD-64E1-A246-90CC-5BDC925BE744}" srcOrd="1" destOrd="0" presId="urn:microsoft.com/office/officeart/2005/8/layout/hierarchy3"/>
    <dgm:cxn modelId="{D85C3FD1-03DB-8A4F-8638-BBB04B7FA26B}" type="presParOf" srcId="{B3D0459C-0284-0549-A6B7-94D98BAA9231}" destId="{3B907752-DD55-454C-8B62-88445FF587B2}" srcOrd="1" destOrd="0" presId="urn:microsoft.com/office/officeart/2005/8/layout/hierarchy3"/>
    <dgm:cxn modelId="{7DFB8BF6-B4B5-4D4E-94FA-9CEBAF45BDB8}" type="presParOf" srcId="{3B907752-DD55-454C-8B62-88445FF587B2}" destId="{AE80DAB4-3B9D-6742-9999-0EA99A1A54E3}" srcOrd="0" destOrd="0" presId="urn:microsoft.com/office/officeart/2005/8/layout/hierarchy3"/>
    <dgm:cxn modelId="{2173BBE7-F3D5-C742-B1CF-24B5054AC4FB}" type="presParOf" srcId="{3B907752-DD55-454C-8B62-88445FF587B2}" destId="{C4A86ECB-1A70-7340-9C15-9FF297E16D9E}" srcOrd="1" destOrd="0" presId="urn:microsoft.com/office/officeart/2005/8/layout/hierarchy3"/>
    <dgm:cxn modelId="{95813128-C31C-9341-BF9F-133A1A5DC274}" type="presParOf" srcId="{3B907752-DD55-454C-8B62-88445FF587B2}" destId="{6CD29A76-673D-BE44-A201-2E373F32C076}" srcOrd="2" destOrd="0" presId="urn:microsoft.com/office/officeart/2005/8/layout/hierarchy3"/>
    <dgm:cxn modelId="{043F648B-26CB-3F42-9636-D4C7A0E0B07F}" type="presParOf" srcId="{3B907752-DD55-454C-8B62-88445FF587B2}" destId="{7B715A97-617B-434A-B6AC-3646BAB6183B}" srcOrd="3" destOrd="0" presId="urn:microsoft.com/office/officeart/2005/8/layout/hierarchy3"/>
    <dgm:cxn modelId="{8BE152D5-139E-B84B-BC4F-741431F9F7C7}" type="presParOf" srcId="{3B907752-DD55-454C-8B62-88445FF587B2}" destId="{6553C7B5-B9F5-894C-8D80-6748F92A34C9}" srcOrd="4" destOrd="0" presId="urn:microsoft.com/office/officeart/2005/8/layout/hierarchy3"/>
    <dgm:cxn modelId="{B5F160FC-99C7-D447-B636-25D5A3FF2A56}" type="presParOf" srcId="{3B907752-DD55-454C-8B62-88445FF587B2}" destId="{D625BD1C-123E-0F45-8857-4F2F5FA5CF78}" srcOrd="5" destOrd="0" presId="urn:microsoft.com/office/officeart/2005/8/layout/hierarchy3"/>
    <dgm:cxn modelId="{32B610B4-69FD-7548-BFCC-C4BD413CC739}" type="presParOf" srcId="{3B907752-DD55-454C-8B62-88445FF587B2}" destId="{66F24990-AEC9-FF4A-B882-2BDC6E69C396}" srcOrd="6" destOrd="0" presId="urn:microsoft.com/office/officeart/2005/8/layout/hierarchy3"/>
    <dgm:cxn modelId="{9826CC33-74E0-3949-A6C2-D25B8B1073C0}" type="presParOf" srcId="{3B907752-DD55-454C-8B62-88445FF587B2}" destId="{C9A44010-5902-344B-907A-C9EBE85A6615}" srcOrd="7" destOrd="0" presId="urn:microsoft.com/office/officeart/2005/8/layout/hierarchy3"/>
    <dgm:cxn modelId="{D3FE5034-D5F4-0347-9D7E-171AD375EF8D}" type="presParOf" srcId="{3B907752-DD55-454C-8B62-88445FF587B2}" destId="{18B7B0A3-9287-E546-ABC1-6A94BD856C58}" srcOrd="8" destOrd="0" presId="urn:microsoft.com/office/officeart/2005/8/layout/hierarchy3"/>
    <dgm:cxn modelId="{6CD732DE-4503-804E-812B-DC8A4890B08D}" type="presParOf" srcId="{3B907752-DD55-454C-8B62-88445FF587B2}" destId="{8A321117-75D6-854E-BB1B-68F33A6E2348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59102" custScaleY="71618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62523" custScaleY="71618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</dgm:ptLst>
  <dgm:cxnLst>
    <dgm:cxn modelId="{ECD12D78-5406-FF41-9034-F6D3F3EEECD1}" type="presOf" srcId="{D6C798FE-713D-CB4D-A7CC-122CF5A17F58}" destId="{6920ABFF-1BC9-AE4F-B081-20D013FE70CB}" srcOrd="0" destOrd="0" presId="urn:microsoft.com/office/officeart/2005/8/layout/hierarchy3"/>
    <dgm:cxn modelId="{0241A2BB-D632-BE44-951B-D24B7932A2CC}" type="presOf" srcId="{B9C26572-52C5-EA4E-AF51-B86DA330E246}" destId="{439CE834-9092-AA4C-A49E-AC7BA18D4074}" srcOrd="0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082F32DA-FA53-2B49-B8FE-B2BF69BC83EA}" type="presOf" srcId="{B9C26572-52C5-EA4E-AF51-B86DA330E246}" destId="{50C2B2CD-64E1-A246-90CC-5BDC925BE744}" srcOrd="1" destOrd="0" presId="urn:microsoft.com/office/officeart/2005/8/layout/hierarchy3"/>
    <dgm:cxn modelId="{EA953273-0FF4-4E48-912B-A20529770061}" type="presOf" srcId="{935CC990-1446-1D4A-B8E6-14AF4581D70F}" destId="{B340BF9E-D58A-504D-9C73-057B042ED35B}" srcOrd="0" destOrd="0" presId="urn:microsoft.com/office/officeart/2005/8/layout/hierarchy3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189A14CE-3C75-0D40-8ED8-223075DF580C}" type="presOf" srcId="{935CC990-1446-1D4A-B8E6-14AF4581D70F}" destId="{63A345DA-98B1-7345-9CF9-30D8D58EA6E4}" srcOrd="1" destOrd="0" presId="urn:microsoft.com/office/officeart/2005/8/layout/hierarchy3"/>
    <dgm:cxn modelId="{73D2D9B2-5F71-6346-ABA3-2DEA9CC32ABD}" type="presParOf" srcId="{6920ABFF-1BC9-AE4F-B081-20D013FE70CB}" destId="{E349E1F0-5477-0A47-A022-D8D8E80C5F72}" srcOrd="0" destOrd="0" presId="urn:microsoft.com/office/officeart/2005/8/layout/hierarchy3"/>
    <dgm:cxn modelId="{AFAC910D-41D4-6D4E-81B2-5FE2E9EF9C9B}" type="presParOf" srcId="{E349E1F0-5477-0A47-A022-D8D8E80C5F72}" destId="{B4393913-7384-284E-8E0B-7EEB8184C979}" srcOrd="0" destOrd="0" presId="urn:microsoft.com/office/officeart/2005/8/layout/hierarchy3"/>
    <dgm:cxn modelId="{86CF2B12-19FD-184B-BFB6-FEB4926E8FB0}" type="presParOf" srcId="{B4393913-7384-284E-8E0B-7EEB8184C979}" destId="{B340BF9E-D58A-504D-9C73-057B042ED35B}" srcOrd="0" destOrd="0" presId="urn:microsoft.com/office/officeart/2005/8/layout/hierarchy3"/>
    <dgm:cxn modelId="{A7E2FB90-2740-5447-A823-3A3E5D1EB116}" type="presParOf" srcId="{B4393913-7384-284E-8E0B-7EEB8184C979}" destId="{63A345DA-98B1-7345-9CF9-30D8D58EA6E4}" srcOrd="1" destOrd="0" presId="urn:microsoft.com/office/officeart/2005/8/layout/hierarchy3"/>
    <dgm:cxn modelId="{E1A9C3EA-3754-0B41-92C5-5605BD820AB9}" type="presParOf" srcId="{E349E1F0-5477-0A47-A022-D8D8E80C5F72}" destId="{EE25E8E6-2F1F-8B46-ADDA-CA14AB7EA6D9}" srcOrd="1" destOrd="0" presId="urn:microsoft.com/office/officeart/2005/8/layout/hierarchy3"/>
    <dgm:cxn modelId="{FC3F4FF0-538D-F041-86A6-7E6213020E89}" type="presParOf" srcId="{6920ABFF-1BC9-AE4F-B081-20D013FE70CB}" destId="{B3D0459C-0284-0549-A6B7-94D98BAA9231}" srcOrd="1" destOrd="0" presId="urn:microsoft.com/office/officeart/2005/8/layout/hierarchy3"/>
    <dgm:cxn modelId="{75B3B20B-7FB3-FA4A-85B5-40F197E4665D}" type="presParOf" srcId="{B3D0459C-0284-0549-A6B7-94D98BAA9231}" destId="{37C46DF6-7D57-094D-A530-3FF201159F34}" srcOrd="0" destOrd="0" presId="urn:microsoft.com/office/officeart/2005/8/layout/hierarchy3"/>
    <dgm:cxn modelId="{B25955CC-7C52-BB41-8F8F-D8A4F3060D49}" type="presParOf" srcId="{37C46DF6-7D57-094D-A530-3FF201159F34}" destId="{439CE834-9092-AA4C-A49E-AC7BA18D4074}" srcOrd="0" destOrd="0" presId="urn:microsoft.com/office/officeart/2005/8/layout/hierarchy3"/>
    <dgm:cxn modelId="{EFFD39F0-89AF-9D45-B312-2020BA9E913E}" type="presParOf" srcId="{37C46DF6-7D57-094D-A530-3FF201159F34}" destId="{50C2B2CD-64E1-A246-90CC-5BDC925BE744}" srcOrd="1" destOrd="0" presId="urn:microsoft.com/office/officeart/2005/8/layout/hierarchy3"/>
    <dgm:cxn modelId="{E9462B5F-EBD8-1840-9320-FBF2D237BDBA}" type="presParOf" srcId="{B3D0459C-0284-0549-A6B7-94D98BAA9231}" destId="{3B907752-DD55-454C-8B62-88445FF587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59102" custScaleY="71618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62523" custScaleY="71618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</dgm:ptLst>
  <dgm:cxnLst>
    <dgm:cxn modelId="{E98E5C02-0A8C-BA46-A2F9-6B088DC7598A}" type="presOf" srcId="{B9C26572-52C5-EA4E-AF51-B86DA330E246}" destId="{439CE834-9092-AA4C-A49E-AC7BA18D4074}" srcOrd="0" destOrd="0" presId="urn:microsoft.com/office/officeart/2005/8/layout/hierarchy3"/>
    <dgm:cxn modelId="{FEC18824-9EC6-3542-B582-75FA0C7C27BC}" type="presOf" srcId="{935CC990-1446-1D4A-B8E6-14AF4581D70F}" destId="{B340BF9E-D58A-504D-9C73-057B042ED35B}" srcOrd="0" destOrd="0" presId="urn:microsoft.com/office/officeart/2005/8/layout/hierarchy3"/>
    <dgm:cxn modelId="{C4A83861-D666-FD48-8B9C-8ABA024D7B06}" type="presOf" srcId="{935CC990-1446-1D4A-B8E6-14AF4581D70F}" destId="{63A345DA-98B1-7345-9CF9-30D8D58EA6E4}" srcOrd="1" destOrd="0" presId="urn:microsoft.com/office/officeart/2005/8/layout/hierarchy3"/>
    <dgm:cxn modelId="{A12BDFCD-0C77-754C-9C40-FD3B91D413E0}" type="presOf" srcId="{B9C26572-52C5-EA4E-AF51-B86DA330E246}" destId="{50C2B2CD-64E1-A246-90CC-5BDC925BE744}" srcOrd="1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AC1DBECB-F0CD-404B-8E7D-E5B59B09F462}" type="presOf" srcId="{D6C798FE-713D-CB4D-A7CC-122CF5A17F58}" destId="{6920ABFF-1BC9-AE4F-B081-20D013FE70CB}" srcOrd="0" destOrd="0" presId="urn:microsoft.com/office/officeart/2005/8/layout/hierarchy3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4651F463-F8EB-BD49-93E5-3717931EC557}" type="presParOf" srcId="{6920ABFF-1BC9-AE4F-B081-20D013FE70CB}" destId="{E349E1F0-5477-0A47-A022-D8D8E80C5F72}" srcOrd="0" destOrd="0" presId="urn:microsoft.com/office/officeart/2005/8/layout/hierarchy3"/>
    <dgm:cxn modelId="{433AFDB9-60A7-5044-8E06-200CB178558C}" type="presParOf" srcId="{E349E1F0-5477-0A47-A022-D8D8E80C5F72}" destId="{B4393913-7384-284E-8E0B-7EEB8184C979}" srcOrd="0" destOrd="0" presId="urn:microsoft.com/office/officeart/2005/8/layout/hierarchy3"/>
    <dgm:cxn modelId="{89400A9A-70A2-FD4B-82B6-AFCAAD53EDC1}" type="presParOf" srcId="{B4393913-7384-284E-8E0B-7EEB8184C979}" destId="{B340BF9E-D58A-504D-9C73-057B042ED35B}" srcOrd="0" destOrd="0" presId="urn:microsoft.com/office/officeart/2005/8/layout/hierarchy3"/>
    <dgm:cxn modelId="{47CA5CE6-53CE-6045-90DC-81F6B2A68FB3}" type="presParOf" srcId="{B4393913-7384-284E-8E0B-7EEB8184C979}" destId="{63A345DA-98B1-7345-9CF9-30D8D58EA6E4}" srcOrd="1" destOrd="0" presId="urn:microsoft.com/office/officeart/2005/8/layout/hierarchy3"/>
    <dgm:cxn modelId="{1F71B698-F530-3F47-B5E0-BF0450B82EE8}" type="presParOf" srcId="{E349E1F0-5477-0A47-A022-D8D8E80C5F72}" destId="{EE25E8E6-2F1F-8B46-ADDA-CA14AB7EA6D9}" srcOrd="1" destOrd="0" presId="urn:microsoft.com/office/officeart/2005/8/layout/hierarchy3"/>
    <dgm:cxn modelId="{F2C507B6-0042-0D48-AE20-DB57543AEF9E}" type="presParOf" srcId="{6920ABFF-1BC9-AE4F-B081-20D013FE70CB}" destId="{B3D0459C-0284-0549-A6B7-94D98BAA9231}" srcOrd="1" destOrd="0" presId="urn:microsoft.com/office/officeart/2005/8/layout/hierarchy3"/>
    <dgm:cxn modelId="{E92AFD6E-6EF6-AC41-B023-A328D6E19BB9}" type="presParOf" srcId="{B3D0459C-0284-0549-A6B7-94D98BAA9231}" destId="{37C46DF6-7D57-094D-A530-3FF201159F34}" srcOrd="0" destOrd="0" presId="urn:microsoft.com/office/officeart/2005/8/layout/hierarchy3"/>
    <dgm:cxn modelId="{BE461E83-F12F-3948-BDA6-4E02379F88A3}" type="presParOf" srcId="{37C46DF6-7D57-094D-A530-3FF201159F34}" destId="{439CE834-9092-AA4C-A49E-AC7BA18D4074}" srcOrd="0" destOrd="0" presId="urn:microsoft.com/office/officeart/2005/8/layout/hierarchy3"/>
    <dgm:cxn modelId="{CFFAABDC-1BA5-0245-8CA5-55B27E745256}" type="presParOf" srcId="{37C46DF6-7D57-094D-A530-3FF201159F34}" destId="{50C2B2CD-64E1-A246-90CC-5BDC925BE744}" srcOrd="1" destOrd="0" presId="urn:microsoft.com/office/officeart/2005/8/layout/hierarchy3"/>
    <dgm:cxn modelId="{69B84222-0FA2-E741-8B86-A2269EDD1520}" type="presParOf" srcId="{B3D0459C-0284-0549-A6B7-94D98BAA9231}" destId="{3B907752-DD55-454C-8B62-88445FF587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59102" custScaleY="71618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62523" custScaleY="71618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</dgm:ptLst>
  <dgm:cxnLst>
    <dgm:cxn modelId="{359370B0-A850-9C44-A4DD-B1E47D9DAAA1}" type="presOf" srcId="{935CC990-1446-1D4A-B8E6-14AF4581D70F}" destId="{63A345DA-98B1-7345-9CF9-30D8D58EA6E4}" srcOrd="1" destOrd="0" presId="urn:microsoft.com/office/officeart/2005/8/layout/hierarchy3"/>
    <dgm:cxn modelId="{6D681B0F-1A32-1243-B23E-012A5FB7858B}" type="presOf" srcId="{935CC990-1446-1D4A-B8E6-14AF4581D70F}" destId="{B340BF9E-D58A-504D-9C73-057B042ED35B}" srcOrd="0" destOrd="0" presId="urn:microsoft.com/office/officeart/2005/8/layout/hierarchy3"/>
    <dgm:cxn modelId="{EE3F7907-65A2-9946-A815-6AC7BCF2E564}" type="presOf" srcId="{B9C26572-52C5-EA4E-AF51-B86DA330E246}" destId="{439CE834-9092-AA4C-A49E-AC7BA18D4074}" srcOrd="0" destOrd="0" presId="urn:microsoft.com/office/officeart/2005/8/layout/hierarchy3"/>
    <dgm:cxn modelId="{67BDC536-C171-504A-8DDC-33DF1C5BBC7B}" type="presOf" srcId="{B9C26572-52C5-EA4E-AF51-B86DA330E246}" destId="{50C2B2CD-64E1-A246-90CC-5BDC925BE744}" srcOrd="1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8BBFACEB-5F23-CA47-A3BA-0C16BD39A6D2}" type="presOf" srcId="{D6C798FE-713D-CB4D-A7CC-122CF5A17F58}" destId="{6920ABFF-1BC9-AE4F-B081-20D013FE70CB}" srcOrd="0" destOrd="0" presId="urn:microsoft.com/office/officeart/2005/8/layout/hierarchy3"/>
    <dgm:cxn modelId="{01A11C9F-D174-4A44-8DD8-30DF43E9D8E1}" type="presParOf" srcId="{6920ABFF-1BC9-AE4F-B081-20D013FE70CB}" destId="{E349E1F0-5477-0A47-A022-D8D8E80C5F72}" srcOrd="0" destOrd="0" presId="urn:microsoft.com/office/officeart/2005/8/layout/hierarchy3"/>
    <dgm:cxn modelId="{B6CDA047-BCA7-AF4D-A514-768387CD644A}" type="presParOf" srcId="{E349E1F0-5477-0A47-A022-D8D8E80C5F72}" destId="{B4393913-7384-284E-8E0B-7EEB8184C979}" srcOrd="0" destOrd="0" presId="urn:microsoft.com/office/officeart/2005/8/layout/hierarchy3"/>
    <dgm:cxn modelId="{A7B38078-1A46-BB49-9EF2-B5099983AD94}" type="presParOf" srcId="{B4393913-7384-284E-8E0B-7EEB8184C979}" destId="{B340BF9E-D58A-504D-9C73-057B042ED35B}" srcOrd="0" destOrd="0" presId="urn:microsoft.com/office/officeart/2005/8/layout/hierarchy3"/>
    <dgm:cxn modelId="{C412A798-96AD-5946-A79A-0F73BF36C072}" type="presParOf" srcId="{B4393913-7384-284E-8E0B-7EEB8184C979}" destId="{63A345DA-98B1-7345-9CF9-30D8D58EA6E4}" srcOrd="1" destOrd="0" presId="urn:microsoft.com/office/officeart/2005/8/layout/hierarchy3"/>
    <dgm:cxn modelId="{9477BA6C-8265-E24A-8DB4-7B5AA5B62018}" type="presParOf" srcId="{E349E1F0-5477-0A47-A022-D8D8E80C5F72}" destId="{EE25E8E6-2F1F-8B46-ADDA-CA14AB7EA6D9}" srcOrd="1" destOrd="0" presId="urn:microsoft.com/office/officeart/2005/8/layout/hierarchy3"/>
    <dgm:cxn modelId="{2A180D1D-CCD7-ED45-A491-57AA45B38B99}" type="presParOf" srcId="{6920ABFF-1BC9-AE4F-B081-20D013FE70CB}" destId="{B3D0459C-0284-0549-A6B7-94D98BAA9231}" srcOrd="1" destOrd="0" presId="urn:microsoft.com/office/officeart/2005/8/layout/hierarchy3"/>
    <dgm:cxn modelId="{3FB86C97-A7BF-9D45-8146-1705C60425CA}" type="presParOf" srcId="{B3D0459C-0284-0549-A6B7-94D98BAA9231}" destId="{37C46DF6-7D57-094D-A530-3FF201159F34}" srcOrd="0" destOrd="0" presId="urn:microsoft.com/office/officeart/2005/8/layout/hierarchy3"/>
    <dgm:cxn modelId="{04A4A5D2-7BDB-764B-BC7C-9654FED8E43E}" type="presParOf" srcId="{37C46DF6-7D57-094D-A530-3FF201159F34}" destId="{439CE834-9092-AA4C-A49E-AC7BA18D4074}" srcOrd="0" destOrd="0" presId="urn:microsoft.com/office/officeart/2005/8/layout/hierarchy3"/>
    <dgm:cxn modelId="{2C56C135-6581-364A-8160-897DB4C3B3BD}" type="presParOf" srcId="{37C46DF6-7D57-094D-A530-3FF201159F34}" destId="{50C2B2CD-64E1-A246-90CC-5BDC925BE744}" srcOrd="1" destOrd="0" presId="urn:microsoft.com/office/officeart/2005/8/layout/hierarchy3"/>
    <dgm:cxn modelId="{CC6631E9-3DFA-EF44-8126-8D96F5916254}" type="presParOf" srcId="{B3D0459C-0284-0549-A6B7-94D98BAA9231}" destId="{3B907752-DD55-454C-8B62-88445FF587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59102" custScaleY="71618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62523" custScaleY="71618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</dgm:ptLst>
  <dgm:cxnLst>
    <dgm:cxn modelId="{DB495EF0-4776-7845-8FD6-91366D7BCB45}" type="presOf" srcId="{B9C26572-52C5-EA4E-AF51-B86DA330E246}" destId="{439CE834-9092-AA4C-A49E-AC7BA18D4074}" srcOrd="0" destOrd="0" presId="urn:microsoft.com/office/officeart/2005/8/layout/hierarchy3"/>
    <dgm:cxn modelId="{E68DE08F-790B-E048-B22C-7F47A3BB04C3}" type="presOf" srcId="{935CC990-1446-1D4A-B8E6-14AF4581D70F}" destId="{B340BF9E-D58A-504D-9C73-057B042ED35B}" srcOrd="0" destOrd="0" presId="urn:microsoft.com/office/officeart/2005/8/layout/hierarchy3"/>
    <dgm:cxn modelId="{C67480E8-01C6-A545-A6C9-C506C8E473C9}" type="presOf" srcId="{B9C26572-52C5-EA4E-AF51-B86DA330E246}" destId="{50C2B2CD-64E1-A246-90CC-5BDC925BE744}" srcOrd="1" destOrd="0" presId="urn:microsoft.com/office/officeart/2005/8/layout/hierarchy3"/>
    <dgm:cxn modelId="{BC1AB7EB-496C-DA45-BFD5-7FE21E54BC61}" type="presOf" srcId="{935CC990-1446-1D4A-B8E6-14AF4581D70F}" destId="{63A345DA-98B1-7345-9CF9-30D8D58EA6E4}" srcOrd="1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4B5E5A2F-3AC7-4A42-8519-C3DE140C90FF}" type="presOf" srcId="{D6C798FE-713D-CB4D-A7CC-122CF5A17F58}" destId="{6920ABFF-1BC9-AE4F-B081-20D013FE70CB}" srcOrd="0" destOrd="0" presId="urn:microsoft.com/office/officeart/2005/8/layout/hierarchy3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FF82134B-29D9-734C-8CF9-270E12A03E25}" type="presParOf" srcId="{6920ABFF-1BC9-AE4F-B081-20D013FE70CB}" destId="{E349E1F0-5477-0A47-A022-D8D8E80C5F72}" srcOrd="0" destOrd="0" presId="urn:microsoft.com/office/officeart/2005/8/layout/hierarchy3"/>
    <dgm:cxn modelId="{B49E3B7F-E789-124E-9119-A979331EC3BB}" type="presParOf" srcId="{E349E1F0-5477-0A47-A022-D8D8E80C5F72}" destId="{B4393913-7384-284E-8E0B-7EEB8184C979}" srcOrd="0" destOrd="0" presId="urn:microsoft.com/office/officeart/2005/8/layout/hierarchy3"/>
    <dgm:cxn modelId="{73FE9A04-D424-3947-8977-1792C9B44231}" type="presParOf" srcId="{B4393913-7384-284E-8E0B-7EEB8184C979}" destId="{B340BF9E-D58A-504D-9C73-057B042ED35B}" srcOrd="0" destOrd="0" presId="urn:microsoft.com/office/officeart/2005/8/layout/hierarchy3"/>
    <dgm:cxn modelId="{2ECAF8F7-5D57-B94F-AE5C-675DE16DC206}" type="presParOf" srcId="{B4393913-7384-284E-8E0B-7EEB8184C979}" destId="{63A345DA-98B1-7345-9CF9-30D8D58EA6E4}" srcOrd="1" destOrd="0" presId="urn:microsoft.com/office/officeart/2005/8/layout/hierarchy3"/>
    <dgm:cxn modelId="{04F821DA-D130-6F48-B260-6130AC9697B1}" type="presParOf" srcId="{E349E1F0-5477-0A47-A022-D8D8E80C5F72}" destId="{EE25E8E6-2F1F-8B46-ADDA-CA14AB7EA6D9}" srcOrd="1" destOrd="0" presId="urn:microsoft.com/office/officeart/2005/8/layout/hierarchy3"/>
    <dgm:cxn modelId="{19AB2B08-E83F-AE40-8807-EA0FB48BADD8}" type="presParOf" srcId="{6920ABFF-1BC9-AE4F-B081-20D013FE70CB}" destId="{B3D0459C-0284-0549-A6B7-94D98BAA9231}" srcOrd="1" destOrd="0" presId="urn:microsoft.com/office/officeart/2005/8/layout/hierarchy3"/>
    <dgm:cxn modelId="{F4878531-9DA0-D34A-9C1C-E3975F67790A}" type="presParOf" srcId="{B3D0459C-0284-0549-A6B7-94D98BAA9231}" destId="{37C46DF6-7D57-094D-A530-3FF201159F34}" srcOrd="0" destOrd="0" presId="urn:microsoft.com/office/officeart/2005/8/layout/hierarchy3"/>
    <dgm:cxn modelId="{6EF041D7-558F-4648-BD32-F3E98C3EF0AF}" type="presParOf" srcId="{37C46DF6-7D57-094D-A530-3FF201159F34}" destId="{439CE834-9092-AA4C-A49E-AC7BA18D4074}" srcOrd="0" destOrd="0" presId="urn:microsoft.com/office/officeart/2005/8/layout/hierarchy3"/>
    <dgm:cxn modelId="{F9B872C8-8BCB-014B-81FB-D626E7543EF2}" type="presParOf" srcId="{37C46DF6-7D57-094D-A530-3FF201159F34}" destId="{50C2B2CD-64E1-A246-90CC-5BDC925BE744}" srcOrd="1" destOrd="0" presId="urn:microsoft.com/office/officeart/2005/8/layout/hierarchy3"/>
    <dgm:cxn modelId="{1A3FEA61-E27F-EF4E-AEB6-2DE277A22F8F}" type="presParOf" srcId="{B3D0459C-0284-0549-A6B7-94D98BAA9231}" destId="{3B907752-DD55-454C-8B62-88445FF587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59102" custScaleY="71618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62523" custScaleY="71618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</dgm:ptLst>
  <dgm:cxnLst>
    <dgm:cxn modelId="{C555C937-22FE-3F4C-8F6A-55891DD32816}" type="presOf" srcId="{935CC990-1446-1D4A-B8E6-14AF4581D70F}" destId="{B340BF9E-D58A-504D-9C73-057B042ED35B}" srcOrd="0" destOrd="0" presId="urn:microsoft.com/office/officeart/2005/8/layout/hierarchy3"/>
    <dgm:cxn modelId="{33EF7FEC-FD92-8D41-97FB-B94392A21253}" type="presOf" srcId="{B9C26572-52C5-EA4E-AF51-B86DA330E246}" destId="{50C2B2CD-64E1-A246-90CC-5BDC925BE744}" srcOrd="1" destOrd="0" presId="urn:microsoft.com/office/officeart/2005/8/layout/hierarchy3"/>
    <dgm:cxn modelId="{FE8147DE-93D7-0242-8232-562F20189564}" type="presOf" srcId="{D6C798FE-713D-CB4D-A7CC-122CF5A17F58}" destId="{6920ABFF-1BC9-AE4F-B081-20D013FE70CB}" srcOrd="0" destOrd="0" presId="urn:microsoft.com/office/officeart/2005/8/layout/hierarchy3"/>
    <dgm:cxn modelId="{2DA2D3DA-4C74-DB4C-B7E8-C79F83628E8A}" type="presOf" srcId="{935CC990-1446-1D4A-B8E6-14AF4581D70F}" destId="{63A345DA-98B1-7345-9CF9-30D8D58EA6E4}" srcOrd="1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026C9502-046D-B84D-B2A4-935AC55AC941}" type="presOf" srcId="{B9C26572-52C5-EA4E-AF51-B86DA330E246}" destId="{439CE834-9092-AA4C-A49E-AC7BA18D4074}" srcOrd="0" destOrd="0" presId="urn:microsoft.com/office/officeart/2005/8/layout/hierarchy3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3306BB03-DB79-854B-BBF4-936A137D59BF}" type="presParOf" srcId="{6920ABFF-1BC9-AE4F-B081-20D013FE70CB}" destId="{E349E1F0-5477-0A47-A022-D8D8E80C5F72}" srcOrd="0" destOrd="0" presId="urn:microsoft.com/office/officeart/2005/8/layout/hierarchy3"/>
    <dgm:cxn modelId="{B55137BA-AA89-4E4B-87BF-1BC55911733C}" type="presParOf" srcId="{E349E1F0-5477-0A47-A022-D8D8E80C5F72}" destId="{B4393913-7384-284E-8E0B-7EEB8184C979}" srcOrd="0" destOrd="0" presId="urn:microsoft.com/office/officeart/2005/8/layout/hierarchy3"/>
    <dgm:cxn modelId="{F898B20D-6935-0647-AD6E-2C9F89E509A6}" type="presParOf" srcId="{B4393913-7384-284E-8E0B-7EEB8184C979}" destId="{B340BF9E-D58A-504D-9C73-057B042ED35B}" srcOrd="0" destOrd="0" presId="urn:microsoft.com/office/officeart/2005/8/layout/hierarchy3"/>
    <dgm:cxn modelId="{42EC9E94-C0A4-3A47-827F-39C5F6C312C6}" type="presParOf" srcId="{B4393913-7384-284E-8E0B-7EEB8184C979}" destId="{63A345DA-98B1-7345-9CF9-30D8D58EA6E4}" srcOrd="1" destOrd="0" presId="urn:microsoft.com/office/officeart/2005/8/layout/hierarchy3"/>
    <dgm:cxn modelId="{CB5B77FD-82D9-A041-A26B-5C4130817A7D}" type="presParOf" srcId="{E349E1F0-5477-0A47-A022-D8D8E80C5F72}" destId="{EE25E8E6-2F1F-8B46-ADDA-CA14AB7EA6D9}" srcOrd="1" destOrd="0" presId="urn:microsoft.com/office/officeart/2005/8/layout/hierarchy3"/>
    <dgm:cxn modelId="{F7EA6429-275F-7442-AC57-77EFAA45C7A5}" type="presParOf" srcId="{6920ABFF-1BC9-AE4F-B081-20D013FE70CB}" destId="{B3D0459C-0284-0549-A6B7-94D98BAA9231}" srcOrd="1" destOrd="0" presId="urn:microsoft.com/office/officeart/2005/8/layout/hierarchy3"/>
    <dgm:cxn modelId="{D0589D78-E6D1-7043-BFD4-A52B4B7FEB7A}" type="presParOf" srcId="{B3D0459C-0284-0549-A6B7-94D98BAA9231}" destId="{37C46DF6-7D57-094D-A530-3FF201159F34}" srcOrd="0" destOrd="0" presId="urn:microsoft.com/office/officeart/2005/8/layout/hierarchy3"/>
    <dgm:cxn modelId="{C65AEEA0-3E13-C640-A3F2-F1FB7A6B669D}" type="presParOf" srcId="{37C46DF6-7D57-094D-A530-3FF201159F34}" destId="{439CE834-9092-AA4C-A49E-AC7BA18D4074}" srcOrd="0" destOrd="0" presId="urn:microsoft.com/office/officeart/2005/8/layout/hierarchy3"/>
    <dgm:cxn modelId="{65C41194-66A3-A940-BFDC-30043ACE0C46}" type="presParOf" srcId="{37C46DF6-7D57-094D-A530-3FF201159F34}" destId="{50C2B2CD-64E1-A246-90CC-5BDC925BE744}" srcOrd="1" destOrd="0" presId="urn:microsoft.com/office/officeart/2005/8/layout/hierarchy3"/>
    <dgm:cxn modelId="{B61499CC-7F79-8548-AED5-3B50DAD6387D}" type="presParOf" srcId="{B3D0459C-0284-0549-A6B7-94D98BAA9231}" destId="{3B907752-DD55-454C-8B62-88445FF587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1693789" y="1173"/>
          <a:ext cx="1489226" cy="8509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資訊種類</a:t>
          </a:r>
          <a:r>
            <a:rPr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(2.3.1)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718712" y="26096"/>
        <a:ext cx="1439380" cy="801093"/>
      </dsp:txXfrm>
    </dsp:sp>
    <dsp:sp modelId="{9B9113F1-0129-9740-A5AE-46566EACD30A}">
      <dsp:nvSpPr>
        <dsp:cNvPr id="0" name=""/>
        <dsp:cNvSpPr/>
      </dsp:nvSpPr>
      <dsp:spPr>
        <a:xfrm>
          <a:off x="1842712" y="852113"/>
          <a:ext cx="131311" cy="4093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9396"/>
              </a:lnTo>
              <a:lnTo>
                <a:pt x="131311" y="40939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470CB5-B2B0-3141-9515-881C8B9E44CF}">
      <dsp:nvSpPr>
        <dsp:cNvPr id="0" name=""/>
        <dsp:cNvSpPr/>
      </dsp:nvSpPr>
      <dsp:spPr>
        <a:xfrm>
          <a:off x="1974023" y="992560"/>
          <a:ext cx="1428054" cy="5378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訊號強度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989777" y="1008314"/>
        <a:ext cx="1396546" cy="506389"/>
      </dsp:txXfrm>
    </dsp:sp>
    <dsp:sp modelId="{68224DD9-6A5D-F14D-820A-C76A8CF5F367}">
      <dsp:nvSpPr>
        <dsp:cNvPr id="0" name=""/>
        <dsp:cNvSpPr/>
      </dsp:nvSpPr>
      <dsp:spPr>
        <a:xfrm>
          <a:off x="1842712" y="852113"/>
          <a:ext cx="131311" cy="10623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2335"/>
              </a:lnTo>
              <a:lnTo>
                <a:pt x="131311" y="106233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A4DF3F-2C2E-2546-A365-1775AB54B7B2}">
      <dsp:nvSpPr>
        <dsp:cNvPr id="0" name=""/>
        <dsp:cNvSpPr/>
      </dsp:nvSpPr>
      <dsp:spPr>
        <a:xfrm>
          <a:off x="1974023" y="1645499"/>
          <a:ext cx="1428054" cy="5378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時間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989777" y="1661253"/>
        <a:ext cx="1396546" cy="506389"/>
      </dsp:txXfrm>
    </dsp:sp>
    <dsp:sp modelId="{BA691919-B5D2-AB4B-B90B-DA7049DEA8F0}">
      <dsp:nvSpPr>
        <dsp:cNvPr id="0" name=""/>
        <dsp:cNvSpPr/>
      </dsp:nvSpPr>
      <dsp:spPr>
        <a:xfrm>
          <a:off x="1842712" y="852113"/>
          <a:ext cx="131311" cy="17152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5274"/>
              </a:lnTo>
              <a:lnTo>
                <a:pt x="131311" y="171527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424C4B-25FF-8C48-9EBC-5718723FDE55}">
      <dsp:nvSpPr>
        <dsp:cNvPr id="0" name=""/>
        <dsp:cNvSpPr/>
      </dsp:nvSpPr>
      <dsp:spPr>
        <a:xfrm>
          <a:off x="1974023" y="2298438"/>
          <a:ext cx="1428054" cy="5378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角度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989777" y="2314192"/>
        <a:ext cx="1396546" cy="506389"/>
      </dsp:txXfrm>
    </dsp:sp>
    <dsp:sp modelId="{7252FE77-2E18-3E49-8C85-BDC21098110D}">
      <dsp:nvSpPr>
        <dsp:cNvPr id="0" name=""/>
        <dsp:cNvSpPr/>
      </dsp:nvSpPr>
      <dsp:spPr>
        <a:xfrm>
          <a:off x="1842712" y="852113"/>
          <a:ext cx="131311" cy="2368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68213"/>
              </a:lnTo>
              <a:lnTo>
                <a:pt x="131311" y="236821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CF58B9-7B7E-2545-9C87-CD7D1FA7F007}">
      <dsp:nvSpPr>
        <dsp:cNvPr id="0" name=""/>
        <dsp:cNvSpPr/>
      </dsp:nvSpPr>
      <dsp:spPr>
        <a:xfrm>
          <a:off x="1974023" y="2951377"/>
          <a:ext cx="1473010" cy="5378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影像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989777" y="2967131"/>
        <a:ext cx="1441502" cy="506389"/>
      </dsp:txXfrm>
    </dsp:sp>
    <dsp:sp modelId="{439CE834-9092-AA4C-A49E-AC7BA18D4074}">
      <dsp:nvSpPr>
        <dsp:cNvPr id="0" name=""/>
        <dsp:cNvSpPr/>
      </dsp:nvSpPr>
      <dsp:spPr>
        <a:xfrm>
          <a:off x="3413099" y="1173"/>
          <a:ext cx="1815806" cy="8509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r>
            <a:rPr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 (2.3.2)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3438022" y="26096"/>
        <a:ext cx="1765960" cy="801093"/>
      </dsp:txXfrm>
    </dsp:sp>
    <dsp:sp modelId="{AE80DAB4-3B9D-6742-9999-0EA99A1A54E3}">
      <dsp:nvSpPr>
        <dsp:cNvPr id="0" name=""/>
        <dsp:cNvSpPr/>
      </dsp:nvSpPr>
      <dsp:spPr>
        <a:xfrm>
          <a:off x="3594680" y="852113"/>
          <a:ext cx="181580" cy="3634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3441"/>
              </a:lnTo>
              <a:lnTo>
                <a:pt x="181580" y="36344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A86ECB-1A70-7340-9C15-9FF297E16D9E}">
      <dsp:nvSpPr>
        <dsp:cNvPr id="0" name=""/>
        <dsp:cNvSpPr/>
      </dsp:nvSpPr>
      <dsp:spPr>
        <a:xfrm>
          <a:off x="3776261" y="967154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多點定位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3790812" y="981705"/>
        <a:ext cx="1626900" cy="467698"/>
      </dsp:txXfrm>
    </dsp:sp>
    <dsp:sp modelId="{6CD29A76-673D-BE44-A201-2E373F32C076}">
      <dsp:nvSpPr>
        <dsp:cNvPr id="0" name=""/>
        <dsp:cNvSpPr/>
      </dsp:nvSpPr>
      <dsp:spPr>
        <a:xfrm>
          <a:off x="3594680" y="852113"/>
          <a:ext cx="181580" cy="9752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5283"/>
              </a:lnTo>
              <a:lnTo>
                <a:pt x="181580" y="97528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715A97-617B-434A-B6AC-3646BAB6183B}">
      <dsp:nvSpPr>
        <dsp:cNvPr id="0" name=""/>
        <dsp:cNvSpPr/>
      </dsp:nvSpPr>
      <dsp:spPr>
        <a:xfrm>
          <a:off x="3776261" y="1578996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三角測量</a:t>
          </a:r>
        </a:p>
      </dsp:txBody>
      <dsp:txXfrm>
        <a:off x="3790812" y="1593547"/>
        <a:ext cx="1626900" cy="467698"/>
      </dsp:txXfrm>
    </dsp:sp>
    <dsp:sp modelId="{6553C7B5-B9F5-894C-8D80-6748F92A34C9}">
      <dsp:nvSpPr>
        <dsp:cNvPr id="0" name=""/>
        <dsp:cNvSpPr/>
      </dsp:nvSpPr>
      <dsp:spPr>
        <a:xfrm>
          <a:off x="3594680" y="852113"/>
          <a:ext cx="181580" cy="15871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7124"/>
              </a:lnTo>
              <a:lnTo>
                <a:pt x="181580" y="158712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25BD1C-123E-0F45-8857-4F2F5FA5CF78}">
      <dsp:nvSpPr>
        <dsp:cNvPr id="0" name=""/>
        <dsp:cNvSpPr/>
      </dsp:nvSpPr>
      <dsp:spPr>
        <a:xfrm>
          <a:off x="3776261" y="2190837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指紋法</a:t>
          </a:r>
        </a:p>
      </dsp:txBody>
      <dsp:txXfrm>
        <a:off x="3790812" y="2205388"/>
        <a:ext cx="1626900" cy="467698"/>
      </dsp:txXfrm>
    </dsp:sp>
    <dsp:sp modelId="{66F24990-AEC9-FF4A-B882-2BDC6E69C396}">
      <dsp:nvSpPr>
        <dsp:cNvPr id="0" name=""/>
        <dsp:cNvSpPr/>
      </dsp:nvSpPr>
      <dsp:spPr>
        <a:xfrm>
          <a:off x="3594680" y="852113"/>
          <a:ext cx="181580" cy="21989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966"/>
              </a:lnTo>
              <a:lnTo>
                <a:pt x="181580" y="219896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A44010-5902-344B-907A-C9EBE85A6615}">
      <dsp:nvSpPr>
        <dsp:cNvPr id="0" name=""/>
        <dsp:cNvSpPr/>
      </dsp:nvSpPr>
      <dsp:spPr>
        <a:xfrm>
          <a:off x="3776261" y="2802679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影像辨識</a:t>
          </a:r>
        </a:p>
      </dsp:txBody>
      <dsp:txXfrm>
        <a:off x="3790812" y="2817230"/>
        <a:ext cx="1626900" cy="467698"/>
      </dsp:txXfrm>
    </dsp:sp>
    <dsp:sp modelId="{18B7B0A3-9287-E546-ABC1-6A94BD856C58}">
      <dsp:nvSpPr>
        <dsp:cNvPr id="0" name=""/>
        <dsp:cNvSpPr/>
      </dsp:nvSpPr>
      <dsp:spPr>
        <a:xfrm>
          <a:off x="3594680" y="852113"/>
          <a:ext cx="181580" cy="2810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10808"/>
              </a:lnTo>
              <a:lnTo>
                <a:pt x="181580" y="2810808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321117-75D6-854E-BB1B-68F33A6E2348}">
      <dsp:nvSpPr>
        <dsp:cNvPr id="0" name=""/>
        <dsp:cNvSpPr/>
      </dsp:nvSpPr>
      <dsp:spPr>
        <a:xfrm>
          <a:off x="3776261" y="3414521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幾何方法</a:t>
          </a:r>
        </a:p>
      </dsp:txBody>
      <dsp:txXfrm>
        <a:off x="3790812" y="3429072"/>
        <a:ext cx="1626900" cy="46769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779" y="65248"/>
          <a:ext cx="1153094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1242" y="85711"/>
        <a:ext cx="1112168" cy="657716"/>
      </dsp:txXfrm>
    </dsp:sp>
    <dsp:sp modelId="{439CE834-9092-AA4C-A49E-AC7BA18D4074}">
      <dsp:nvSpPr>
        <dsp:cNvPr id="0" name=""/>
        <dsp:cNvSpPr/>
      </dsp:nvSpPr>
      <dsp:spPr>
        <a:xfrm>
          <a:off x="1641630" y="65248"/>
          <a:ext cx="1219839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62093" y="85711"/>
        <a:ext cx="1178913" cy="65771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9891AC-C422-3F41-ABA3-EB4F850AF1E0}">
      <dsp:nvSpPr>
        <dsp:cNvPr id="0" name=""/>
        <dsp:cNvSpPr/>
      </dsp:nvSpPr>
      <dsp:spPr>
        <a:xfrm>
          <a:off x="0" y="0"/>
          <a:ext cx="3375368" cy="13827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各</a:t>
          </a:r>
          <a:r>
            <a:rPr kumimoji="1"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LED</a:t>
          </a: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進行編碼（</a:t>
          </a:r>
          <a:r>
            <a:rPr kumimoji="1"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Modulation</a:t>
          </a: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）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40499" y="40499"/>
        <a:ext cx="3294370" cy="1301727"/>
      </dsp:txXfrm>
    </dsp:sp>
    <dsp:sp modelId="{897BF7BE-BB62-4343-BCEC-262CBB19DC68}">
      <dsp:nvSpPr>
        <dsp:cNvPr id="0" name=""/>
        <dsp:cNvSpPr/>
      </dsp:nvSpPr>
      <dsp:spPr>
        <a:xfrm rot="5400000">
          <a:off x="1411597" y="1439727"/>
          <a:ext cx="552172" cy="6222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 rot="-5400000">
        <a:off x="1501015" y="1474754"/>
        <a:ext cx="373336" cy="386520"/>
      </dsp:txXfrm>
    </dsp:sp>
    <dsp:sp modelId="{A5A826BD-B044-8D4A-B2C6-BBAA1BCE975C}">
      <dsp:nvSpPr>
        <dsp:cNvPr id="0" name=""/>
        <dsp:cNvSpPr/>
      </dsp:nvSpPr>
      <dsp:spPr>
        <a:xfrm>
          <a:off x="0" y="2118955"/>
          <a:ext cx="3375368" cy="13827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光波傳遞</a:t>
          </a:r>
        </a:p>
      </dsp:txBody>
      <dsp:txXfrm>
        <a:off x="40499" y="2159454"/>
        <a:ext cx="3294370" cy="1301727"/>
      </dsp:txXfrm>
    </dsp:sp>
    <dsp:sp modelId="{9D916A22-BD18-324C-A435-7ECC77FEC453}">
      <dsp:nvSpPr>
        <dsp:cNvPr id="0" name=""/>
        <dsp:cNvSpPr/>
      </dsp:nvSpPr>
      <dsp:spPr>
        <a:xfrm rot="5400000">
          <a:off x="1443854" y="3515674"/>
          <a:ext cx="487659" cy="6222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 rot="-5400000">
        <a:off x="1501016" y="3582957"/>
        <a:ext cx="373336" cy="341361"/>
      </dsp:txXfrm>
    </dsp:sp>
    <dsp:sp modelId="{D8E67274-6C93-C946-9C02-EB60C3C3A408}">
      <dsp:nvSpPr>
        <dsp:cNvPr id="0" name=""/>
        <dsp:cNvSpPr/>
      </dsp:nvSpPr>
      <dsp:spPr>
        <a:xfrm>
          <a:off x="0" y="4151893"/>
          <a:ext cx="3375368" cy="13827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各</a:t>
          </a:r>
          <a:r>
            <a:rPr kumimoji="1"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PD</a:t>
          </a: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進行解碼（</a:t>
          </a:r>
          <a:r>
            <a:rPr kumimoji="1"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Demodulation</a:t>
          </a: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）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40499" y="4192392"/>
        <a:ext cx="3294370" cy="1301727"/>
      </dsp:txXfrm>
    </dsp:sp>
    <dsp:sp modelId="{4952ED3B-3DBB-2543-836F-FF4B9FB5921D}">
      <dsp:nvSpPr>
        <dsp:cNvPr id="0" name=""/>
        <dsp:cNvSpPr/>
      </dsp:nvSpPr>
      <dsp:spPr>
        <a:xfrm rot="5400000">
          <a:off x="1428422" y="5569187"/>
          <a:ext cx="518522" cy="6222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 rot="-5400000">
        <a:off x="1501016" y="5621039"/>
        <a:ext cx="373336" cy="362965"/>
      </dsp:txXfrm>
    </dsp:sp>
    <dsp:sp modelId="{F934A8E9-4803-8946-97C0-FD931445E1CC}">
      <dsp:nvSpPr>
        <dsp:cNvPr id="0" name=""/>
        <dsp:cNvSpPr/>
      </dsp:nvSpPr>
      <dsp:spPr>
        <a:xfrm>
          <a:off x="0" y="6225982"/>
          <a:ext cx="3375368" cy="13827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40499" y="6266481"/>
        <a:ext cx="3294370" cy="130172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8F485-2F8D-3E40-98E0-D5026C10BC97}">
      <dsp:nvSpPr>
        <dsp:cNvPr id="0" name=""/>
        <dsp:cNvSpPr/>
      </dsp:nvSpPr>
      <dsp:spPr>
        <a:xfrm>
          <a:off x="7872" y="0"/>
          <a:ext cx="3435188" cy="15226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限制組態</a:t>
          </a:r>
          <a:endParaRPr lang="zh-TW" altLang="en-US" sz="28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52468" y="44596"/>
        <a:ext cx="3345996" cy="1433426"/>
      </dsp:txXfrm>
    </dsp:sp>
    <dsp:sp modelId="{82E2D7FE-E29C-F841-8673-0757793C17B9}">
      <dsp:nvSpPr>
        <dsp:cNvPr id="0" name=""/>
        <dsp:cNvSpPr/>
      </dsp:nvSpPr>
      <dsp:spPr>
        <a:xfrm>
          <a:off x="3786579" y="335345"/>
          <a:ext cx="728259" cy="851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3786579" y="505730"/>
        <a:ext cx="509781" cy="511156"/>
      </dsp:txXfrm>
    </dsp:sp>
    <dsp:sp modelId="{1BE769DC-A834-2D4C-A43C-E3C121B25289}">
      <dsp:nvSpPr>
        <dsp:cNvPr id="0" name=""/>
        <dsp:cNvSpPr/>
      </dsp:nvSpPr>
      <dsp:spPr>
        <a:xfrm>
          <a:off x="4817136" y="0"/>
          <a:ext cx="5559130" cy="15226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兩</a:t>
          </a:r>
          <a:r>
            <a:rPr lang="en-US" altLang="zh-TW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PD</a:t>
          </a:r>
          <a:r>
            <a:rPr lang="zh-TW" altLang="en-US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強度比值開朗博次方根，為入射角餘弦比值，即為一平面</a:t>
          </a:r>
        </a:p>
      </dsp:txBody>
      <dsp:txXfrm>
        <a:off x="4861732" y="44596"/>
        <a:ext cx="5469938" cy="1433426"/>
      </dsp:txXfrm>
    </dsp:sp>
    <dsp:sp modelId="{DA059EC2-EF2E-694A-9424-C0848932F3A3}">
      <dsp:nvSpPr>
        <dsp:cNvPr id="0" name=""/>
        <dsp:cNvSpPr/>
      </dsp:nvSpPr>
      <dsp:spPr>
        <a:xfrm>
          <a:off x="10719785" y="335345"/>
          <a:ext cx="728259" cy="851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0719785" y="505730"/>
        <a:ext cx="509781" cy="511156"/>
      </dsp:txXfrm>
    </dsp:sp>
    <dsp:sp modelId="{CE7E4284-EE19-FD4A-93E5-6627E599E6FE}">
      <dsp:nvSpPr>
        <dsp:cNvPr id="0" name=""/>
        <dsp:cNvSpPr/>
      </dsp:nvSpPr>
      <dsp:spPr>
        <a:xfrm>
          <a:off x="11750341" y="0"/>
          <a:ext cx="3435188" cy="15226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多個平面交得一點</a:t>
          </a:r>
          <a:endParaRPr lang="zh-TW" altLang="en-US" sz="28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1794937" y="44596"/>
        <a:ext cx="3345996" cy="143342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8F485-2F8D-3E40-98E0-D5026C10BC97}">
      <dsp:nvSpPr>
        <dsp:cNvPr id="0" name=""/>
        <dsp:cNvSpPr/>
      </dsp:nvSpPr>
      <dsp:spPr>
        <a:xfrm>
          <a:off x="7872" y="0"/>
          <a:ext cx="3435188" cy="15226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0" i="0" kern="1200" smtClean="0">
              <a:latin typeface="Heiti TC Light" charset="-120"/>
              <a:ea typeface="Heiti TC Light" charset="-120"/>
              <a:cs typeface="Heiti TC Light" charset="-120"/>
            </a:rPr>
            <a:t>限制組態</a:t>
          </a:r>
          <a:endParaRPr lang="zh-TW" altLang="en-US" sz="28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52468" y="44596"/>
        <a:ext cx="3345996" cy="1433426"/>
      </dsp:txXfrm>
    </dsp:sp>
    <dsp:sp modelId="{82E2D7FE-E29C-F841-8673-0757793C17B9}">
      <dsp:nvSpPr>
        <dsp:cNvPr id="0" name=""/>
        <dsp:cNvSpPr/>
      </dsp:nvSpPr>
      <dsp:spPr>
        <a:xfrm>
          <a:off x="3786579" y="335345"/>
          <a:ext cx="728259" cy="851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3786579" y="505730"/>
        <a:ext cx="509781" cy="511156"/>
      </dsp:txXfrm>
    </dsp:sp>
    <dsp:sp modelId="{1BE769DC-A834-2D4C-A43C-E3C121B25289}">
      <dsp:nvSpPr>
        <dsp:cNvPr id="0" name=""/>
        <dsp:cNvSpPr/>
      </dsp:nvSpPr>
      <dsp:spPr>
        <a:xfrm>
          <a:off x="4817136" y="0"/>
          <a:ext cx="5559130" cy="15226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兩</a:t>
          </a:r>
          <a:r>
            <a:rPr lang="en-US" altLang="zh-TW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PD</a:t>
          </a:r>
          <a:r>
            <a:rPr lang="zh-TW" altLang="en-US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強度比值開朗博次方根，為入射角餘弦比值，即為一平面</a:t>
          </a:r>
        </a:p>
      </dsp:txBody>
      <dsp:txXfrm>
        <a:off x="4861732" y="44596"/>
        <a:ext cx="5469938" cy="1433426"/>
      </dsp:txXfrm>
    </dsp:sp>
    <dsp:sp modelId="{DA059EC2-EF2E-694A-9424-C0848932F3A3}">
      <dsp:nvSpPr>
        <dsp:cNvPr id="0" name=""/>
        <dsp:cNvSpPr/>
      </dsp:nvSpPr>
      <dsp:spPr>
        <a:xfrm>
          <a:off x="10719785" y="335345"/>
          <a:ext cx="728259" cy="851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0719785" y="505730"/>
        <a:ext cx="509781" cy="511156"/>
      </dsp:txXfrm>
    </dsp:sp>
    <dsp:sp modelId="{CE7E4284-EE19-FD4A-93E5-6627E599E6FE}">
      <dsp:nvSpPr>
        <dsp:cNvPr id="0" name=""/>
        <dsp:cNvSpPr/>
      </dsp:nvSpPr>
      <dsp:spPr>
        <a:xfrm>
          <a:off x="11750341" y="0"/>
          <a:ext cx="3435188" cy="15226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多個平面交得一點</a:t>
          </a:r>
          <a:endParaRPr lang="zh-TW" altLang="en-US" sz="28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1794937" y="44596"/>
        <a:ext cx="3345996" cy="143342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9891AC-C422-3F41-ABA3-EB4F850AF1E0}">
      <dsp:nvSpPr>
        <dsp:cNvPr id="0" name=""/>
        <dsp:cNvSpPr/>
      </dsp:nvSpPr>
      <dsp:spPr>
        <a:xfrm>
          <a:off x="0" y="0"/>
          <a:ext cx="8054907" cy="140435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altLang="en-US" sz="36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在</a:t>
          </a:r>
          <a:r>
            <a:rPr kumimoji="1" lang="en-US" altLang="zh-TW" sz="36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ROI</a:t>
          </a:r>
          <a:r>
            <a:rPr kumimoji="1" lang="zh-TW" altLang="en-US" sz="36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中選則</a:t>
          </a:r>
          <a:r>
            <a:rPr kumimoji="1" lang="en-US" altLang="zh-TW" sz="36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K</a:t>
          </a:r>
          <a:r>
            <a:rPr kumimoji="1" lang="zh-TW" altLang="en-US" sz="36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個樣本點</a:t>
          </a:r>
          <a:endParaRPr lang="zh-TW" altLang="en-US" sz="36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41132" y="41132"/>
        <a:ext cx="7972643" cy="1322092"/>
      </dsp:txXfrm>
    </dsp:sp>
    <dsp:sp modelId="{897BF7BE-BB62-4343-BCEC-262CBB19DC68}">
      <dsp:nvSpPr>
        <dsp:cNvPr id="0" name=""/>
        <dsp:cNvSpPr/>
      </dsp:nvSpPr>
      <dsp:spPr>
        <a:xfrm rot="5400000">
          <a:off x="3763107" y="1440838"/>
          <a:ext cx="528692" cy="6319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36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 rot="-5400000">
        <a:off x="3837865" y="1492472"/>
        <a:ext cx="379176" cy="370084"/>
      </dsp:txXfrm>
    </dsp:sp>
    <dsp:sp modelId="{A5A826BD-B044-8D4A-B2C6-BBAA1BCE975C}">
      <dsp:nvSpPr>
        <dsp:cNvPr id="0" name=""/>
        <dsp:cNvSpPr/>
      </dsp:nvSpPr>
      <dsp:spPr>
        <a:xfrm>
          <a:off x="0" y="2109280"/>
          <a:ext cx="8054907" cy="140435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各樣本點利用定位演算法求相對位置</a:t>
          </a:r>
        </a:p>
      </dsp:txBody>
      <dsp:txXfrm>
        <a:off x="41132" y="2150412"/>
        <a:ext cx="7972643" cy="1322092"/>
      </dsp:txXfrm>
    </dsp:sp>
    <dsp:sp modelId="{9D916A22-BD18-324C-A435-7ECC77FEC453}">
      <dsp:nvSpPr>
        <dsp:cNvPr id="0" name=""/>
        <dsp:cNvSpPr/>
      </dsp:nvSpPr>
      <dsp:spPr>
        <a:xfrm rot="5400000">
          <a:off x="3764136" y="3548745"/>
          <a:ext cx="526633" cy="6319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36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 rot="-5400000">
        <a:off x="3837865" y="3601408"/>
        <a:ext cx="379176" cy="368643"/>
      </dsp:txXfrm>
    </dsp:sp>
    <dsp:sp modelId="{F934A8E9-4803-8946-97C0-FD931445E1CC}">
      <dsp:nvSpPr>
        <dsp:cNvPr id="0" name=""/>
        <dsp:cNvSpPr/>
      </dsp:nvSpPr>
      <dsp:spPr>
        <a:xfrm>
          <a:off x="0" y="4215814"/>
          <a:ext cx="8054907" cy="140435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系算容許誤差內的樣本點數量</a:t>
          </a:r>
          <a:endParaRPr lang="zh-TW" altLang="en-US" sz="36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41132" y="4256946"/>
        <a:ext cx="7972643" cy="13220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779" y="65248"/>
          <a:ext cx="1153094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1242" y="85711"/>
        <a:ext cx="1112168" cy="657716"/>
      </dsp:txXfrm>
    </dsp:sp>
    <dsp:sp modelId="{439CE834-9092-AA4C-A49E-AC7BA18D4074}">
      <dsp:nvSpPr>
        <dsp:cNvPr id="0" name=""/>
        <dsp:cNvSpPr/>
      </dsp:nvSpPr>
      <dsp:spPr>
        <a:xfrm>
          <a:off x="1641630" y="65248"/>
          <a:ext cx="1219839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62093" y="85711"/>
        <a:ext cx="1178913" cy="6577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1579767" y="908"/>
          <a:ext cx="1394428" cy="79677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資訊種類</a:t>
          </a:r>
          <a:r>
            <a:rPr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(2.3.1)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03104" y="24245"/>
        <a:ext cx="1347754" cy="750097"/>
      </dsp:txXfrm>
    </dsp:sp>
    <dsp:sp modelId="{9B9113F1-0129-9740-A5AE-46566EACD30A}">
      <dsp:nvSpPr>
        <dsp:cNvPr id="0" name=""/>
        <dsp:cNvSpPr/>
      </dsp:nvSpPr>
      <dsp:spPr>
        <a:xfrm>
          <a:off x="1719210" y="797680"/>
          <a:ext cx="122952" cy="3833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3335"/>
              </a:lnTo>
              <a:lnTo>
                <a:pt x="122952" y="38333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470CB5-B2B0-3141-9515-881C8B9E44CF}">
      <dsp:nvSpPr>
        <dsp:cNvPr id="0" name=""/>
        <dsp:cNvSpPr/>
      </dsp:nvSpPr>
      <dsp:spPr>
        <a:xfrm>
          <a:off x="1842163" y="929187"/>
          <a:ext cx="1506045" cy="5036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訊號強度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856915" y="943939"/>
        <a:ext cx="1476541" cy="474153"/>
      </dsp:txXfrm>
    </dsp:sp>
    <dsp:sp modelId="{68224DD9-6A5D-F14D-820A-C76A8CF5F367}">
      <dsp:nvSpPr>
        <dsp:cNvPr id="0" name=""/>
        <dsp:cNvSpPr/>
      </dsp:nvSpPr>
      <dsp:spPr>
        <a:xfrm>
          <a:off x="1719210" y="797680"/>
          <a:ext cx="122952" cy="1001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1210"/>
              </a:lnTo>
              <a:lnTo>
                <a:pt x="122952" y="100121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A4DF3F-2C2E-2546-A365-1775AB54B7B2}">
      <dsp:nvSpPr>
        <dsp:cNvPr id="0" name=""/>
        <dsp:cNvSpPr/>
      </dsp:nvSpPr>
      <dsp:spPr>
        <a:xfrm>
          <a:off x="1842163" y="1540563"/>
          <a:ext cx="1438994" cy="5166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時間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857295" y="1555695"/>
        <a:ext cx="1408730" cy="486392"/>
      </dsp:txXfrm>
    </dsp:sp>
    <dsp:sp modelId="{BA691919-B5D2-AB4B-B90B-DA7049DEA8F0}">
      <dsp:nvSpPr>
        <dsp:cNvPr id="0" name=""/>
        <dsp:cNvSpPr/>
      </dsp:nvSpPr>
      <dsp:spPr>
        <a:xfrm>
          <a:off x="1719210" y="797680"/>
          <a:ext cx="122952" cy="16255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25585"/>
              </a:lnTo>
              <a:lnTo>
                <a:pt x="122952" y="162558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424C4B-25FF-8C48-9EBC-5718723FDE55}">
      <dsp:nvSpPr>
        <dsp:cNvPr id="0" name=""/>
        <dsp:cNvSpPr/>
      </dsp:nvSpPr>
      <dsp:spPr>
        <a:xfrm>
          <a:off x="1842163" y="2164938"/>
          <a:ext cx="1438994" cy="5166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角度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857295" y="2180070"/>
        <a:ext cx="1408730" cy="486392"/>
      </dsp:txXfrm>
    </dsp:sp>
    <dsp:sp modelId="{7252FE77-2E18-3E49-8C85-BDC21098110D}">
      <dsp:nvSpPr>
        <dsp:cNvPr id="0" name=""/>
        <dsp:cNvSpPr/>
      </dsp:nvSpPr>
      <dsp:spPr>
        <a:xfrm>
          <a:off x="1719210" y="797680"/>
          <a:ext cx="122952" cy="22499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9960"/>
              </a:lnTo>
              <a:lnTo>
                <a:pt x="122952" y="224996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CF58B9-7B7E-2545-9C87-CD7D1FA7F007}">
      <dsp:nvSpPr>
        <dsp:cNvPr id="0" name=""/>
        <dsp:cNvSpPr/>
      </dsp:nvSpPr>
      <dsp:spPr>
        <a:xfrm>
          <a:off x="1842163" y="2789312"/>
          <a:ext cx="1484294" cy="5166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影像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857295" y="2804444"/>
        <a:ext cx="1454030" cy="486392"/>
      </dsp:txXfrm>
    </dsp:sp>
    <dsp:sp modelId="{439CE834-9092-AA4C-A49E-AC7BA18D4074}">
      <dsp:nvSpPr>
        <dsp:cNvPr id="0" name=""/>
        <dsp:cNvSpPr/>
      </dsp:nvSpPr>
      <dsp:spPr>
        <a:xfrm>
          <a:off x="3240091" y="908"/>
          <a:ext cx="1700219" cy="79677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r>
            <a:rPr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 (2.3.2)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3263428" y="24245"/>
        <a:ext cx="1653545" cy="750097"/>
      </dsp:txXfrm>
    </dsp:sp>
    <dsp:sp modelId="{AE80DAB4-3B9D-6742-9999-0EA99A1A54E3}">
      <dsp:nvSpPr>
        <dsp:cNvPr id="0" name=""/>
        <dsp:cNvSpPr/>
      </dsp:nvSpPr>
      <dsp:spPr>
        <a:xfrm>
          <a:off x="3410113" y="797680"/>
          <a:ext cx="170021" cy="3403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0306"/>
              </a:lnTo>
              <a:lnTo>
                <a:pt x="170021" y="34030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A86ECB-1A70-7340-9C15-9FF297E16D9E}">
      <dsp:nvSpPr>
        <dsp:cNvPr id="0" name=""/>
        <dsp:cNvSpPr/>
      </dsp:nvSpPr>
      <dsp:spPr>
        <a:xfrm>
          <a:off x="3580135" y="905399"/>
          <a:ext cx="1550587" cy="465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多點定位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3593760" y="919024"/>
        <a:ext cx="1523337" cy="437925"/>
      </dsp:txXfrm>
    </dsp:sp>
    <dsp:sp modelId="{6CD29A76-673D-BE44-A201-2E373F32C076}">
      <dsp:nvSpPr>
        <dsp:cNvPr id="0" name=""/>
        <dsp:cNvSpPr/>
      </dsp:nvSpPr>
      <dsp:spPr>
        <a:xfrm>
          <a:off x="3410113" y="797680"/>
          <a:ext cx="170021" cy="9132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3200"/>
              </a:lnTo>
              <a:lnTo>
                <a:pt x="170021" y="91320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715A97-617B-434A-B6AC-3646BAB6183B}">
      <dsp:nvSpPr>
        <dsp:cNvPr id="0" name=""/>
        <dsp:cNvSpPr/>
      </dsp:nvSpPr>
      <dsp:spPr>
        <a:xfrm>
          <a:off x="3580135" y="1478293"/>
          <a:ext cx="1550587" cy="465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三角測量</a:t>
          </a:r>
        </a:p>
      </dsp:txBody>
      <dsp:txXfrm>
        <a:off x="3593760" y="1491918"/>
        <a:ext cx="1523337" cy="437925"/>
      </dsp:txXfrm>
    </dsp:sp>
    <dsp:sp modelId="{6553C7B5-B9F5-894C-8D80-6748F92A34C9}">
      <dsp:nvSpPr>
        <dsp:cNvPr id="0" name=""/>
        <dsp:cNvSpPr/>
      </dsp:nvSpPr>
      <dsp:spPr>
        <a:xfrm>
          <a:off x="3410113" y="797680"/>
          <a:ext cx="170021" cy="14860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6094"/>
              </a:lnTo>
              <a:lnTo>
                <a:pt x="170021" y="148609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25BD1C-123E-0F45-8857-4F2F5FA5CF78}">
      <dsp:nvSpPr>
        <dsp:cNvPr id="0" name=""/>
        <dsp:cNvSpPr/>
      </dsp:nvSpPr>
      <dsp:spPr>
        <a:xfrm>
          <a:off x="3580135" y="2051187"/>
          <a:ext cx="1550587" cy="465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指紋法</a:t>
          </a:r>
        </a:p>
      </dsp:txBody>
      <dsp:txXfrm>
        <a:off x="3593760" y="2064812"/>
        <a:ext cx="1523337" cy="437925"/>
      </dsp:txXfrm>
    </dsp:sp>
    <dsp:sp modelId="{66F24990-AEC9-FF4A-B882-2BDC6E69C396}">
      <dsp:nvSpPr>
        <dsp:cNvPr id="0" name=""/>
        <dsp:cNvSpPr/>
      </dsp:nvSpPr>
      <dsp:spPr>
        <a:xfrm>
          <a:off x="3410113" y="797680"/>
          <a:ext cx="170021" cy="2058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8988"/>
              </a:lnTo>
              <a:lnTo>
                <a:pt x="170021" y="2058988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A44010-5902-344B-907A-C9EBE85A6615}">
      <dsp:nvSpPr>
        <dsp:cNvPr id="0" name=""/>
        <dsp:cNvSpPr/>
      </dsp:nvSpPr>
      <dsp:spPr>
        <a:xfrm>
          <a:off x="3580135" y="2624081"/>
          <a:ext cx="1550587" cy="465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影像辨識</a:t>
          </a:r>
        </a:p>
      </dsp:txBody>
      <dsp:txXfrm>
        <a:off x="3593760" y="2637706"/>
        <a:ext cx="1523337" cy="437925"/>
      </dsp:txXfrm>
    </dsp:sp>
    <dsp:sp modelId="{18B7B0A3-9287-E546-ABC1-6A94BD856C58}">
      <dsp:nvSpPr>
        <dsp:cNvPr id="0" name=""/>
        <dsp:cNvSpPr/>
      </dsp:nvSpPr>
      <dsp:spPr>
        <a:xfrm>
          <a:off x="3410113" y="797680"/>
          <a:ext cx="170021" cy="26318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1882"/>
              </a:lnTo>
              <a:lnTo>
                <a:pt x="170021" y="2631882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321117-75D6-854E-BB1B-68F33A6E2348}">
      <dsp:nvSpPr>
        <dsp:cNvPr id="0" name=""/>
        <dsp:cNvSpPr/>
      </dsp:nvSpPr>
      <dsp:spPr>
        <a:xfrm>
          <a:off x="3580135" y="3196975"/>
          <a:ext cx="1550587" cy="465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幾何方法</a:t>
          </a:r>
        </a:p>
      </dsp:txBody>
      <dsp:txXfrm>
        <a:off x="3593760" y="3210600"/>
        <a:ext cx="1523337" cy="4379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9CE834-9092-AA4C-A49E-AC7BA18D4074}">
      <dsp:nvSpPr>
        <dsp:cNvPr id="0" name=""/>
        <dsp:cNvSpPr/>
      </dsp:nvSpPr>
      <dsp:spPr>
        <a:xfrm>
          <a:off x="2553444" y="1173"/>
          <a:ext cx="1815806" cy="8509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578367" y="26096"/>
        <a:ext cx="1765960" cy="801093"/>
      </dsp:txXfrm>
    </dsp:sp>
    <dsp:sp modelId="{AE80DAB4-3B9D-6742-9999-0EA99A1A54E3}">
      <dsp:nvSpPr>
        <dsp:cNvPr id="0" name=""/>
        <dsp:cNvSpPr/>
      </dsp:nvSpPr>
      <dsp:spPr>
        <a:xfrm>
          <a:off x="2735025" y="852113"/>
          <a:ext cx="181580" cy="3634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3441"/>
              </a:lnTo>
              <a:lnTo>
                <a:pt x="181580" y="36344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A86ECB-1A70-7340-9C15-9FF297E16D9E}">
      <dsp:nvSpPr>
        <dsp:cNvPr id="0" name=""/>
        <dsp:cNvSpPr/>
      </dsp:nvSpPr>
      <dsp:spPr>
        <a:xfrm>
          <a:off x="2916606" y="967154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多點定位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931157" y="981705"/>
        <a:ext cx="1626900" cy="467698"/>
      </dsp:txXfrm>
    </dsp:sp>
    <dsp:sp modelId="{6CD29A76-673D-BE44-A201-2E373F32C076}">
      <dsp:nvSpPr>
        <dsp:cNvPr id="0" name=""/>
        <dsp:cNvSpPr/>
      </dsp:nvSpPr>
      <dsp:spPr>
        <a:xfrm>
          <a:off x="2735025" y="852113"/>
          <a:ext cx="181580" cy="9752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5283"/>
              </a:lnTo>
              <a:lnTo>
                <a:pt x="181580" y="97528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715A97-617B-434A-B6AC-3646BAB6183B}">
      <dsp:nvSpPr>
        <dsp:cNvPr id="0" name=""/>
        <dsp:cNvSpPr/>
      </dsp:nvSpPr>
      <dsp:spPr>
        <a:xfrm>
          <a:off x="2916606" y="1578996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三角測量</a:t>
          </a:r>
        </a:p>
      </dsp:txBody>
      <dsp:txXfrm>
        <a:off x="2931157" y="1593547"/>
        <a:ext cx="1626900" cy="467698"/>
      </dsp:txXfrm>
    </dsp:sp>
    <dsp:sp modelId="{6553C7B5-B9F5-894C-8D80-6748F92A34C9}">
      <dsp:nvSpPr>
        <dsp:cNvPr id="0" name=""/>
        <dsp:cNvSpPr/>
      </dsp:nvSpPr>
      <dsp:spPr>
        <a:xfrm>
          <a:off x="2735025" y="852113"/>
          <a:ext cx="181580" cy="15871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7124"/>
              </a:lnTo>
              <a:lnTo>
                <a:pt x="181580" y="158712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25BD1C-123E-0F45-8857-4F2F5FA5CF78}">
      <dsp:nvSpPr>
        <dsp:cNvPr id="0" name=""/>
        <dsp:cNvSpPr/>
      </dsp:nvSpPr>
      <dsp:spPr>
        <a:xfrm>
          <a:off x="2916606" y="2190837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指紋法</a:t>
          </a:r>
        </a:p>
      </dsp:txBody>
      <dsp:txXfrm>
        <a:off x="2931157" y="2205388"/>
        <a:ext cx="1626900" cy="467698"/>
      </dsp:txXfrm>
    </dsp:sp>
    <dsp:sp modelId="{66F24990-AEC9-FF4A-B882-2BDC6E69C396}">
      <dsp:nvSpPr>
        <dsp:cNvPr id="0" name=""/>
        <dsp:cNvSpPr/>
      </dsp:nvSpPr>
      <dsp:spPr>
        <a:xfrm>
          <a:off x="2735025" y="852113"/>
          <a:ext cx="181580" cy="21989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966"/>
              </a:lnTo>
              <a:lnTo>
                <a:pt x="181580" y="219896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A44010-5902-344B-907A-C9EBE85A6615}">
      <dsp:nvSpPr>
        <dsp:cNvPr id="0" name=""/>
        <dsp:cNvSpPr/>
      </dsp:nvSpPr>
      <dsp:spPr>
        <a:xfrm>
          <a:off x="2916606" y="2802679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影像辨識</a:t>
          </a:r>
        </a:p>
      </dsp:txBody>
      <dsp:txXfrm>
        <a:off x="2931157" y="2817230"/>
        <a:ext cx="1626900" cy="467698"/>
      </dsp:txXfrm>
    </dsp:sp>
    <dsp:sp modelId="{18B7B0A3-9287-E546-ABC1-6A94BD856C58}">
      <dsp:nvSpPr>
        <dsp:cNvPr id="0" name=""/>
        <dsp:cNvSpPr/>
      </dsp:nvSpPr>
      <dsp:spPr>
        <a:xfrm>
          <a:off x="2735025" y="852113"/>
          <a:ext cx="181580" cy="2810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10808"/>
              </a:lnTo>
              <a:lnTo>
                <a:pt x="181580" y="2810808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321117-75D6-854E-BB1B-68F33A6E2348}">
      <dsp:nvSpPr>
        <dsp:cNvPr id="0" name=""/>
        <dsp:cNvSpPr/>
      </dsp:nvSpPr>
      <dsp:spPr>
        <a:xfrm>
          <a:off x="2916606" y="3414521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幾何方法</a:t>
          </a:r>
        </a:p>
      </dsp:txBody>
      <dsp:txXfrm>
        <a:off x="2931157" y="3429072"/>
        <a:ext cx="1626900" cy="46769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779" y="65248"/>
          <a:ext cx="1153094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1242" y="85711"/>
        <a:ext cx="1112168" cy="657716"/>
      </dsp:txXfrm>
    </dsp:sp>
    <dsp:sp modelId="{439CE834-9092-AA4C-A49E-AC7BA18D4074}">
      <dsp:nvSpPr>
        <dsp:cNvPr id="0" name=""/>
        <dsp:cNvSpPr/>
      </dsp:nvSpPr>
      <dsp:spPr>
        <a:xfrm>
          <a:off x="1641630" y="65248"/>
          <a:ext cx="1219839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62093" y="85711"/>
        <a:ext cx="1178913" cy="6577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779" y="65248"/>
          <a:ext cx="1153094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1242" y="85711"/>
        <a:ext cx="1112168" cy="657716"/>
      </dsp:txXfrm>
    </dsp:sp>
    <dsp:sp modelId="{439CE834-9092-AA4C-A49E-AC7BA18D4074}">
      <dsp:nvSpPr>
        <dsp:cNvPr id="0" name=""/>
        <dsp:cNvSpPr/>
      </dsp:nvSpPr>
      <dsp:spPr>
        <a:xfrm>
          <a:off x="1641630" y="65248"/>
          <a:ext cx="1219839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62093" y="85711"/>
        <a:ext cx="1178913" cy="65771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779" y="65248"/>
          <a:ext cx="1153094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1242" y="85711"/>
        <a:ext cx="1112168" cy="657716"/>
      </dsp:txXfrm>
    </dsp:sp>
    <dsp:sp modelId="{439CE834-9092-AA4C-A49E-AC7BA18D4074}">
      <dsp:nvSpPr>
        <dsp:cNvPr id="0" name=""/>
        <dsp:cNvSpPr/>
      </dsp:nvSpPr>
      <dsp:spPr>
        <a:xfrm>
          <a:off x="1641630" y="65248"/>
          <a:ext cx="1219839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62093" y="85711"/>
        <a:ext cx="1178913" cy="65771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779" y="65248"/>
          <a:ext cx="1153094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1242" y="85711"/>
        <a:ext cx="1112168" cy="657716"/>
      </dsp:txXfrm>
    </dsp:sp>
    <dsp:sp modelId="{439CE834-9092-AA4C-A49E-AC7BA18D4074}">
      <dsp:nvSpPr>
        <dsp:cNvPr id="0" name=""/>
        <dsp:cNvSpPr/>
      </dsp:nvSpPr>
      <dsp:spPr>
        <a:xfrm>
          <a:off x="1641630" y="65248"/>
          <a:ext cx="1219839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62093" y="85711"/>
        <a:ext cx="1178913" cy="65771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779" y="65248"/>
          <a:ext cx="1153094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1242" y="85711"/>
        <a:ext cx="1112168" cy="657716"/>
      </dsp:txXfrm>
    </dsp:sp>
    <dsp:sp modelId="{439CE834-9092-AA4C-A49E-AC7BA18D4074}">
      <dsp:nvSpPr>
        <dsp:cNvPr id="0" name=""/>
        <dsp:cNvSpPr/>
      </dsp:nvSpPr>
      <dsp:spPr>
        <a:xfrm>
          <a:off x="1641630" y="65248"/>
          <a:ext cx="1219839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62093" y="85711"/>
        <a:ext cx="1178913" cy="6577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9F9BF-13DE-8443-A7CC-15BDDA9E8E66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1143000"/>
            <a:ext cx="51435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75E22-726B-1540-A539-793F77B9CA8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9956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1pPr>
    <a:lvl2pPr marL="691195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2pPr>
    <a:lvl3pPr marL="1382390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3pPr>
    <a:lvl4pPr marL="2073585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4pPr>
    <a:lvl5pPr marL="2764780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5pPr>
    <a:lvl6pPr marL="3455975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6pPr>
    <a:lvl7pPr marL="4147170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7pPr>
    <a:lvl8pPr marL="4838365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8pPr>
    <a:lvl9pPr marL="5529560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56568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91693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19583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5774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7442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03281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74453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140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6914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本研究針對的是使用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（</a:t>
            </a:r>
            <a:r>
              <a:rPr kumimoji="1" lang="en-US" altLang="zh-TW" dirty="0" smtClean="0"/>
              <a:t>Photodiode</a:t>
            </a:r>
            <a:r>
              <a:rPr kumimoji="1" lang="zh-TW" altLang="en-US" dirty="0" smtClean="0"/>
              <a:t>光電二極體）的定位系統，這種系統分為目標物與觀察者，兩者皆為剛體，觀察者由多個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組成，透過接收多個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組成的目標物所發出的光訊號，藉由各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所接收到的各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光強度，進行演算法計算，得到兩座標系的相對位置。</a:t>
            </a:r>
            <a:endParaRPr kumimoji="1" lang="en-US" altLang="zh-TW" dirty="0" smtClean="0"/>
          </a:p>
          <a:p>
            <a:r>
              <a:rPr kumimoji="1" lang="zh-TW" altLang="en-US" dirty="0" smtClean="0"/>
              <a:t>目標將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與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分別包裝成兩個獨立可攜的裝置，可靈活的將兩個任意安裝在欲量測的兩物體上。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其中，為了能讓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夠辨識光訊號來源是哪個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，系統需要進行編碼，各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將自己的</a:t>
            </a:r>
            <a:r>
              <a:rPr kumimoji="1" lang="en-US" altLang="zh-TW" dirty="0" smtClean="0"/>
              <a:t>ID</a:t>
            </a:r>
            <a:r>
              <a:rPr kumimoji="1" lang="zh-TW" altLang="en-US" dirty="0" smtClean="0"/>
              <a:t>編碼後傳送，光波傳遞至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端之後需進行解碼，各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需將所接收到的訊號分解成</a:t>
            </a:r>
            <a:r>
              <a:rPr kumimoji="1" lang="en-US" altLang="zh-TW" dirty="0" smtClean="0"/>
              <a:t>ID</a:t>
            </a:r>
            <a:r>
              <a:rPr kumimoji="1" lang="zh-TW" altLang="en-US" dirty="0" smtClean="0"/>
              <a:t>與強度，可以得到</a:t>
            </a:r>
            <a:r>
              <a:rPr kumimoji="1" lang="en-US" altLang="zh-TW" dirty="0" err="1" smtClean="0"/>
              <a:t>LxP</a:t>
            </a:r>
            <a:r>
              <a:rPr kumimoji="1" lang="zh-TW" altLang="en-US" dirty="0" smtClean="0"/>
              <a:t>個對應的強度。</a:t>
            </a:r>
            <a:endParaRPr kumimoji="1" lang="en-US" altLang="zh-TW" dirty="0" smtClean="0"/>
          </a:p>
          <a:p>
            <a:r>
              <a:rPr kumimoji="1" lang="zh-TW" altLang="en-US" dirty="0" smtClean="0"/>
              <a:t>因此，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與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硬體端需要針對可見光通訊的部分進行編碼解碼，而定位演算法則是要針對光波傳遞中，光強度與相對位置之間的特性進行分析，透過多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的強度關係，回推兩座標系的相對位置。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在此系統中，需要克服的問題包含可見光通訊的可靠度，如何有效的利用編碼解碼得到多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對多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的訊號強度是有難度的；除此之外，有效的定位演算法也需要被探討，現今大多演算法會假設硬體為理想、限制兩者為平行，且缺乏同時兼具效率又能達到三維定位的演算法，因此本研究針對定位演算法的部分，從理論上探討如何建立完整又靈活的三維定位演算法，並透過改變系統中的參數來針對不同情境提供最佳系統組態。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383331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探討多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系統之前，需先介紹一對一的光傳遞模型，簡單將光傳遞模型從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發射傳送到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分為三個部分：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首先是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輻射的部分，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的輻射模式為軸對稱的朗博輻射模式，輻射強度為出射角度的</a:t>
            </a:r>
            <a:r>
              <a:rPr kumimoji="1" lang="en-US" altLang="zh-TW" dirty="0" smtClean="0"/>
              <a:t>cosine</a:t>
            </a:r>
            <a:r>
              <a:rPr kumimoji="1" lang="zh-TW" altLang="en-US" dirty="0" smtClean="0"/>
              <a:t>函數的次方，該次方就是朗博次方。朗博次方影響著輻射強度隨出射角度變化的改變速度，朗博次方愈大時，光束較為集中，隨著出射角變大時輻射強度衰減的速度越快，對角度變化的敏感度較大，然而可視範圍變小。因此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發光強度式子如下，為出射角的</a:t>
            </a:r>
            <a:r>
              <a:rPr kumimoji="1" lang="en-US" altLang="zh-TW" dirty="0" smtClean="0"/>
              <a:t>cosine</a:t>
            </a:r>
            <a:r>
              <a:rPr kumimoji="1" lang="zh-TW" altLang="en-US" dirty="0" smtClean="0"/>
              <a:t>函數，其中由於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照光並非一維的，其照射模式是軸對稱的，因此</a:t>
            </a:r>
            <a:r>
              <a:rPr kumimoji="1" lang="en-US" altLang="zh-TW" dirty="0" smtClean="0"/>
              <a:t>(Ml+1)/2pi</a:t>
            </a:r>
            <a:r>
              <a:rPr kumimoji="1" lang="zh-TW" altLang="en-US" dirty="0" smtClean="0"/>
              <a:t>為一常數使總照射能量相同。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接著是光傳播至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的部分，輻射強度會與距離平方成反比，而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同樣遵守朗博輻射模式，因此接收到的輻射強度為入射角度的</a:t>
            </a:r>
            <a:r>
              <a:rPr kumimoji="1" lang="en-US" altLang="zh-TW" dirty="0" smtClean="0"/>
              <a:t>cosine</a:t>
            </a:r>
            <a:r>
              <a:rPr kumimoji="1" lang="zh-TW" altLang="en-US" dirty="0" smtClean="0"/>
              <a:t>函數的次方。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最後是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的硬體部分，透過硬體參數：有效面積與響應率，將光輻射強度轉換為電流。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91176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425874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多個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的訊號中，當我們統一所有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與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的硬體參數，光強度的變數便僅剩下入射角、出射角、以及距離三項。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考慮單個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，當我們將多個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擺設於同個位置時，各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的出射角與距離皆相同，因此輸出電流僅為入射角的函數。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比較兩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的入射強度，取得兩者比值並開朗博次方根後，即為兩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入射角的餘弦比值。透過內積與餘弦的關係，符合該餘弦比值的入射方位便為一平面。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兩兩比較入射強度得到多個平面，平面交點即為入射方位。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82455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多個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的訊號中，當我們統一所有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與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的硬體參數，光強度的變數便僅剩下入射角、出射角、以及距離三項。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考慮單個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，當我們將多個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擺設於同個位置時，各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的出射角與距離皆相同，因此輸出電流僅為入射角的函數。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比較兩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的入射強度，取得兩者比值並開朗博次方根後，即為兩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入射角的餘弦比值。透過內積與餘弦的關係，符合該餘弦比值的入射方位便為一平面。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smtClean="0"/>
              <a:t>兩兩比較入射強度得到多個平面，平面交點即為入射方位。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4304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smtClean="0"/>
              <a:t>我們的目標是透過改變朗博次方與硬體組態使系統表現提升，而系統表現代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154770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本研究主要著重在朗博次方與組態的探討：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朗博次方為覆蓋率與角度敏感度之間的取捨，其為欲探討的變數之一。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再來欲探討的是硬體擺設組態最系統表現的影響。由於設計的演算法需限制各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與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擺放於同位置，因此擺設自由度各自只有</a:t>
            </a:r>
            <a:r>
              <a:rPr kumimoji="1" lang="en-US" altLang="zh-TW" dirty="0" smtClean="0"/>
              <a:t>2dof</a:t>
            </a:r>
            <a:r>
              <a:rPr kumimoji="1" lang="zh-TW" altLang="en-US" dirty="0" smtClean="0"/>
              <a:t>，為球座標系中的天頂角與方位角，因此共有</a:t>
            </a:r>
            <a:r>
              <a:rPr kumimoji="1" lang="en-US" altLang="zh-TW" dirty="0" smtClean="0"/>
              <a:t>2+P*2+L*2</a:t>
            </a:r>
            <a:r>
              <a:rPr kumimoji="1" lang="zh-TW" altLang="en-US" dirty="0" smtClean="0"/>
              <a:t>個變數。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426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46895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30158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99574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0315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8835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5210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35001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0083" y="1767462"/>
            <a:ext cx="13500498" cy="3759917"/>
          </a:xfrm>
        </p:spPr>
        <p:txBody>
          <a:bodyPr anchor="b"/>
          <a:lstStyle>
            <a:lvl1pPr algn="ctr">
              <a:defRPr sz="8858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5672376"/>
            <a:ext cx="13500498" cy="2607442"/>
          </a:xfrm>
        </p:spPr>
        <p:txBody>
          <a:bodyPr/>
          <a:lstStyle>
            <a:lvl1pPr marL="0" indent="0" algn="ctr">
              <a:buNone/>
              <a:defRPr sz="3543"/>
            </a:lvl1pPr>
            <a:lvl2pPr marL="675010" indent="0" algn="ctr">
              <a:buNone/>
              <a:defRPr sz="2953"/>
            </a:lvl2pPr>
            <a:lvl3pPr marL="1350020" indent="0" algn="ctr">
              <a:buNone/>
              <a:defRPr sz="2658"/>
            </a:lvl3pPr>
            <a:lvl4pPr marL="2025030" indent="0" algn="ctr">
              <a:buNone/>
              <a:defRPr sz="2362"/>
            </a:lvl4pPr>
            <a:lvl5pPr marL="2700040" indent="0" algn="ctr">
              <a:buNone/>
              <a:defRPr sz="2362"/>
            </a:lvl5pPr>
            <a:lvl6pPr marL="3375050" indent="0" algn="ctr">
              <a:buNone/>
              <a:defRPr sz="2362"/>
            </a:lvl6pPr>
            <a:lvl7pPr marL="4050060" indent="0" algn="ctr">
              <a:buNone/>
              <a:defRPr sz="2362"/>
            </a:lvl7pPr>
            <a:lvl8pPr marL="4725071" indent="0" algn="ctr">
              <a:buNone/>
              <a:defRPr sz="2362"/>
            </a:lvl8pPr>
            <a:lvl9pPr marL="5400081" indent="0" algn="ctr">
              <a:buNone/>
              <a:defRPr sz="2362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4" y="574987"/>
            <a:ext cx="3881393" cy="91523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7" y="574987"/>
            <a:ext cx="11419170" cy="91523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1pPr>
            <a:lvl2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2pPr>
            <a:lvl3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3pPr>
            <a:lvl4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4pPr>
            <a:lvl5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fld id="{FA211DFF-BB2F-CB4E-809D-92F79E84671F}" type="datetimeFigureOut">
              <a:rPr kumimoji="1" lang="zh-TW" altLang="en-US" smtClean="0"/>
              <a:pPr/>
              <a:t>2022/8/5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fld id="{66F991B7-2001-9048-8FC3-FC7E9145A78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0" y="2692444"/>
            <a:ext cx="15525572" cy="4492401"/>
          </a:xfrm>
        </p:spPr>
        <p:txBody>
          <a:bodyPr anchor="b"/>
          <a:lstStyle>
            <a:lvl1pPr>
              <a:defRPr sz="8858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0" y="7227345"/>
            <a:ext cx="15525572" cy="2362447"/>
          </a:xfrm>
        </p:spPr>
        <p:txBody>
          <a:bodyPr/>
          <a:lstStyle>
            <a:lvl1pPr marL="0" indent="0">
              <a:buNone/>
              <a:defRPr sz="3543">
                <a:solidFill>
                  <a:schemeClr val="tx1">
                    <a:tint val="75000"/>
                  </a:schemeClr>
                </a:solidFill>
              </a:defRPr>
            </a:lvl1pPr>
            <a:lvl2pPr marL="675010" indent="0">
              <a:buNone/>
              <a:defRPr sz="2953">
                <a:solidFill>
                  <a:schemeClr val="tx1">
                    <a:tint val="75000"/>
                  </a:schemeClr>
                </a:solidFill>
              </a:defRPr>
            </a:lvl2pPr>
            <a:lvl3pPr marL="1350020" indent="0">
              <a:buNone/>
              <a:defRPr sz="2658">
                <a:solidFill>
                  <a:schemeClr val="tx1">
                    <a:tint val="75000"/>
                  </a:schemeClr>
                </a:solidFill>
              </a:defRPr>
            </a:lvl3pPr>
            <a:lvl4pPr marL="202503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4pPr>
            <a:lvl5pPr marL="270004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5pPr>
            <a:lvl6pPr marL="337505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6pPr>
            <a:lvl7pPr marL="405006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7pPr>
            <a:lvl8pPr marL="4725071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8pPr>
            <a:lvl9pPr marL="5400081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6" y="2874937"/>
            <a:ext cx="7650282" cy="685235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7" y="2874937"/>
            <a:ext cx="7650282" cy="685235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574990"/>
            <a:ext cx="15525572" cy="208745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1" y="2647445"/>
            <a:ext cx="7615123" cy="1297471"/>
          </a:xfrm>
        </p:spPr>
        <p:txBody>
          <a:bodyPr anchor="b"/>
          <a:lstStyle>
            <a:lvl1pPr marL="0" indent="0">
              <a:buNone/>
              <a:defRPr sz="3543" b="1"/>
            </a:lvl1pPr>
            <a:lvl2pPr marL="675010" indent="0">
              <a:buNone/>
              <a:defRPr sz="2953" b="1"/>
            </a:lvl2pPr>
            <a:lvl3pPr marL="1350020" indent="0">
              <a:buNone/>
              <a:defRPr sz="2658" b="1"/>
            </a:lvl3pPr>
            <a:lvl4pPr marL="2025030" indent="0">
              <a:buNone/>
              <a:defRPr sz="2362" b="1"/>
            </a:lvl4pPr>
            <a:lvl5pPr marL="2700040" indent="0">
              <a:buNone/>
              <a:defRPr sz="2362" b="1"/>
            </a:lvl5pPr>
            <a:lvl6pPr marL="3375050" indent="0">
              <a:buNone/>
              <a:defRPr sz="2362" b="1"/>
            </a:lvl6pPr>
            <a:lvl7pPr marL="4050060" indent="0">
              <a:buNone/>
              <a:defRPr sz="2362" b="1"/>
            </a:lvl7pPr>
            <a:lvl8pPr marL="4725071" indent="0">
              <a:buNone/>
              <a:defRPr sz="2362" b="1"/>
            </a:lvl8pPr>
            <a:lvl9pPr marL="5400081" indent="0">
              <a:buNone/>
              <a:defRPr sz="2362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1" y="3944916"/>
            <a:ext cx="7615123" cy="580237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6" y="2647445"/>
            <a:ext cx="7652626" cy="1297471"/>
          </a:xfrm>
        </p:spPr>
        <p:txBody>
          <a:bodyPr anchor="b"/>
          <a:lstStyle>
            <a:lvl1pPr marL="0" indent="0">
              <a:buNone/>
              <a:defRPr sz="3543" b="1"/>
            </a:lvl1pPr>
            <a:lvl2pPr marL="675010" indent="0">
              <a:buNone/>
              <a:defRPr sz="2953" b="1"/>
            </a:lvl2pPr>
            <a:lvl3pPr marL="1350020" indent="0">
              <a:buNone/>
              <a:defRPr sz="2658" b="1"/>
            </a:lvl3pPr>
            <a:lvl4pPr marL="2025030" indent="0">
              <a:buNone/>
              <a:defRPr sz="2362" b="1"/>
            </a:lvl4pPr>
            <a:lvl5pPr marL="2700040" indent="0">
              <a:buNone/>
              <a:defRPr sz="2362" b="1"/>
            </a:lvl5pPr>
            <a:lvl6pPr marL="3375050" indent="0">
              <a:buNone/>
              <a:defRPr sz="2362" b="1"/>
            </a:lvl6pPr>
            <a:lvl7pPr marL="4050060" indent="0">
              <a:buNone/>
              <a:defRPr sz="2362" b="1"/>
            </a:lvl7pPr>
            <a:lvl8pPr marL="4725071" indent="0">
              <a:buNone/>
              <a:defRPr sz="2362" b="1"/>
            </a:lvl8pPr>
            <a:lvl9pPr marL="5400081" indent="0">
              <a:buNone/>
              <a:defRPr sz="2362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6" y="3944916"/>
            <a:ext cx="7652626" cy="580237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2" y="719986"/>
            <a:ext cx="5805682" cy="2519945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1554966"/>
            <a:ext cx="9112836" cy="7674832"/>
          </a:xfrm>
        </p:spPr>
        <p:txBody>
          <a:bodyPr/>
          <a:lstStyle>
            <a:lvl1pPr>
              <a:defRPr sz="4724"/>
            </a:lvl1pPr>
            <a:lvl2pPr>
              <a:defRPr sz="4134"/>
            </a:lvl2pPr>
            <a:lvl3pPr>
              <a:defRPr sz="3543"/>
            </a:lvl3pPr>
            <a:lvl4pPr>
              <a:defRPr sz="2953"/>
            </a:lvl4pPr>
            <a:lvl5pPr>
              <a:defRPr sz="2953"/>
            </a:lvl5pPr>
            <a:lvl6pPr>
              <a:defRPr sz="2953"/>
            </a:lvl6pPr>
            <a:lvl7pPr>
              <a:defRPr sz="2953"/>
            </a:lvl7pPr>
            <a:lvl8pPr>
              <a:defRPr sz="2953"/>
            </a:lvl8pPr>
            <a:lvl9pPr>
              <a:defRPr sz="2953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2" y="3239931"/>
            <a:ext cx="5805682" cy="6002369"/>
          </a:xfrm>
        </p:spPr>
        <p:txBody>
          <a:bodyPr/>
          <a:lstStyle>
            <a:lvl1pPr marL="0" indent="0">
              <a:buNone/>
              <a:defRPr sz="2362"/>
            </a:lvl1pPr>
            <a:lvl2pPr marL="675010" indent="0">
              <a:buNone/>
              <a:defRPr sz="2067"/>
            </a:lvl2pPr>
            <a:lvl3pPr marL="1350020" indent="0">
              <a:buNone/>
              <a:defRPr sz="1772"/>
            </a:lvl3pPr>
            <a:lvl4pPr marL="2025030" indent="0">
              <a:buNone/>
              <a:defRPr sz="1476"/>
            </a:lvl4pPr>
            <a:lvl5pPr marL="2700040" indent="0">
              <a:buNone/>
              <a:defRPr sz="1476"/>
            </a:lvl5pPr>
            <a:lvl6pPr marL="3375050" indent="0">
              <a:buNone/>
              <a:defRPr sz="1476"/>
            </a:lvl6pPr>
            <a:lvl7pPr marL="4050060" indent="0">
              <a:buNone/>
              <a:defRPr sz="1476"/>
            </a:lvl7pPr>
            <a:lvl8pPr marL="4725071" indent="0">
              <a:buNone/>
              <a:defRPr sz="1476"/>
            </a:lvl8pPr>
            <a:lvl9pPr marL="5400081" indent="0">
              <a:buNone/>
              <a:defRPr sz="1476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2" y="719986"/>
            <a:ext cx="5805682" cy="2519945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1554966"/>
            <a:ext cx="9112836" cy="7674832"/>
          </a:xfrm>
        </p:spPr>
        <p:txBody>
          <a:bodyPr anchor="t"/>
          <a:lstStyle>
            <a:lvl1pPr marL="0" indent="0">
              <a:buNone/>
              <a:defRPr sz="4724"/>
            </a:lvl1pPr>
            <a:lvl2pPr marL="675010" indent="0">
              <a:buNone/>
              <a:defRPr sz="4134"/>
            </a:lvl2pPr>
            <a:lvl3pPr marL="1350020" indent="0">
              <a:buNone/>
              <a:defRPr sz="3543"/>
            </a:lvl3pPr>
            <a:lvl4pPr marL="2025030" indent="0">
              <a:buNone/>
              <a:defRPr sz="2953"/>
            </a:lvl4pPr>
            <a:lvl5pPr marL="2700040" indent="0">
              <a:buNone/>
              <a:defRPr sz="2953"/>
            </a:lvl5pPr>
            <a:lvl6pPr marL="3375050" indent="0">
              <a:buNone/>
              <a:defRPr sz="2953"/>
            </a:lvl6pPr>
            <a:lvl7pPr marL="4050060" indent="0">
              <a:buNone/>
              <a:defRPr sz="2953"/>
            </a:lvl7pPr>
            <a:lvl8pPr marL="4725071" indent="0">
              <a:buNone/>
              <a:defRPr sz="2953"/>
            </a:lvl8pPr>
            <a:lvl9pPr marL="5400081" indent="0">
              <a:buNone/>
              <a:defRPr sz="2953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2" y="3239931"/>
            <a:ext cx="5805682" cy="6002369"/>
          </a:xfrm>
        </p:spPr>
        <p:txBody>
          <a:bodyPr/>
          <a:lstStyle>
            <a:lvl1pPr marL="0" indent="0">
              <a:buNone/>
              <a:defRPr sz="2362"/>
            </a:lvl1pPr>
            <a:lvl2pPr marL="675010" indent="0">
              <a:buNone/>
              <a:defRPr sz="2067"/>
            </a:lvl2pPr>
            <a:lvl3pPr marL="1350020" indent="0">
              <a:buNone/>
              <a:defRPr sz="1772"/>
            </a:lvl3pPr>
            <a:lvl4pPr marL="2025030" indent="0">
              <a:buNone/>
              <a:defRPr sz="1476"/>
            </a:lvl4pPr>
            <a:lvl5pPr marL="2700040" indent="0">
              <a:buNone/>
              <a:defRPr sz="1476"/>
            </a:lvl5pPr>
            <a:lvl6pPr marL="3375050" indent="0">
              <a:buNone/>
              <a:defRPr sz="1476"/>
            </a:lvl6pPr>
            <a:lvl7pPr marL="4050060" indent="0">
              <a:buNone/>
              <a:defRPr sz="1476"/>
            </a:lvl7pPr>
            <a:lvl8pPr marL="4725071" indent="0">
              <a:buNone/>
              <a:defRPr sz="1476"/>
            </a:lvl8pPr>
            <a:lvl9pPr marL="5400081" indent="0">
              <a:buNone/>
              <a:defRPr sz="1476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574990"/>
            <a:ext cx="15525572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2874937"/>
            <a:ext cx="15525572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10009783"/>
            <a:ext cx="4050149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10009783"/>
            <a:ext cx="6075224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9" y="10009783"/>
            <a:ext cx="4050149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28911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50020" rtl="0" eaLnBrk="1" latinLnBrk="0" hangingPunct="1">
        <a:lnSpc>
          <a:spcPct val="90000"/>
        </a:lnSpc>
        <a:spcBef>
          <a:spcPct val="0"/>
        </a:spcBef>
        <a:buNone/>
        <a:defRPr sz="649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7505" indent="-337505" algn="l" defTabSz="135002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4134" kern="1200">
          <a:solidFill>
            <a:schemeClr val="tx1"/>
          </a:solidFill>
          <a:latin typeface="+mn-lt"/>
          <a:ea typeface="+mn-ea"/>
          <a:cs typeface="+mn-cs"/>
        </a:defRPr>
      </a:lvl1pPr>
      <a:lvl2pPr marL="101251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2pPr>
      <a:lvl3pPr marL="168752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953" kern="1200">
          <a:solidFill>
            <a:schemeClr val="tx1"/>
          </a:solidFill>
          <a:latin typeface="+mn-lt"/>
          <a:ea typeface="+mn-ea"/>
          <a:cs typeface="+mn-cs"/>
        </a:defRPr>
      </a:lvl3pPr>
      <a:lvl4pPr marL="236253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4pPr>
      <a:lvl5pPr marL="303754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5pPr>
      <a:lvl6pPr marL="371255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6pPr>
      <a:lvl7pPr marL="438756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7pPr>
      <a:lvl8pPr marL="506257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8pPr>
      <a:lvl9pPr marL="573758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1pPr>
      <a:lvl2pPr marL="67501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2pPr>
      <a:lvl3pPr marL="135002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3pPr>
      <a:lvl4pPr marL="202503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4pPr>
      <a:lvl5pPr marL="270004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5pPr>
      <a:lvl6pPr marL="337505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6pPr>
      <a:lvl7pPr marL="405006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7pPr>
      <a:lvl8pPr marL="4725071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8pPr>
      <a:lvl9pPr marL="5400081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2.xml"/><Relationship Id="rId12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diagramData" Target="../diagrams/data2.xml"/><Relationship Id="rId9" Type="http://schemas.openxmlformats.org/officeDocument/2006/relationships/diagramLayout" Target="../diagrams/layout2.xml"/><Relationship Id="rId10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5.xml"/><Relationship Id="rId12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8" Type="http://schemas.openxmlformats.org/officeDocument/2006/relationships/diagramData" Target="../diagrams/data5.xml"/><Relationship Id="rId9" Type="http://schemas.openxmlformats.org/officeDocument/2006/relationships/diagramLayout" Target="../diagrams/layout5.xml"/><Relationship Id="rId10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.png"/><Relationship Id="rId12" Type="http://schemas.openxmlformats.org/officeDocument/2006/relationships/image" Target="../media/image67.png"/><Relationship Id="rId13" Type="http://schemas.openxmlformats.org/officeDocument/2006/relationships/image" Target="../media/image68.png"/><Relationship Id="rId14" Type="http://schemas.openxmlformats.org/officeDocument/2006/relationships/image" Target="../media/image69.png"/><Relationship Id="rId15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5" Type="http://schemas.openxmlformats.org/officeDocument/2006/relationships/image" Target="../media/image600.png"/><Relationship Id="rId6" Type="http://schemas.openxmlformats.org/officeDocument/2006/relationships/image" Target="../media/image63.png"/><Relationship Id="rId7" Type="http://schemas.openxmlformats.org/officeDocument/2006/relationships/image" Target="../media/image620.png"/><Relationship Id="rId8" Type="http://schemas.openxmlformats.org/officeDocument/2006/relationships/image" Target="../media/image630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4" Type="http://schemas.openxmlformats.org/officeDocument/2006/relationships/diagramLayout" Target="../diagrams/layout7.xml"/><Relationship Id="rId5" Type="http://schemas.openxmlformats.org/officeDocument/2006/relationships/diagramQuickStyle" Target="../diagrams/quickStyle7.xml"/><Relationship Id="rId6" Type="http://schemas.openxmlformats.org/officeDocument/2006/relationships/diagramColors" Target="../diagrams/colors7.xml"/><Relationship Id="rId7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6" Type="http://schemas.openxmlformats.org/officeDocument/2006/relationships/diagramColors" Target="../diagrams/colors8.xml"/><Relationship Id="rId7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20" Type="http://schemas.openxmlformats.org/officeDocument/2006/relationships/image" Target="../media/image1.png"/><Relationship Id="rId21" Type="http://schemas.openxmlformats.org/officeDocument/2006/relationships/image" Target="../media/image27.png"/><Relationship Id="rId22" Type="http://schemas.openxmlformats.org/officeDocument/2006/relationships/image" Target="../media/image2.png"/><Relationship Id="rId23" Type="http://schemas.openxmlformats.org/officeDocument/2006/relationships/image" Target="../media/image3.png"/><Relationship Id="rId24" Type="http://schemas.openxmlformats.org/officeDocument/2006/relationships/image" Target="../media/image4.png"/><Relationship Id="rId25" Type="http://schemas.openxmlformats.org/officeDocument/2006/relationships/image" Target="../media/image5.png"/><Relationship Id="rId26" Type="http://schemas.openxmlformats.org/officeDocument/2006/relationships/image" Target="../media/image6.png"/><Relationship Id="rId27" Type="http://schemas.openxmlformats.org/officeDocument/2006/relationships/image" Target="../media/image7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0.png"/><Relationship Id="rId12" Type="http://schemas.openxmlformats.org/officeDocument/2006/relationships/image" Target="../media/image381.png"/><Relationship Id="rId13" Type="http://schemas.openxmlformats.org/officeDocument/2006/relationships/image" Target="../media/image390.png"/><Relationship Id="rId14" Type="http://schemas.openxmlformats.org/officeDocument/2006/relationships/image" Target="../media/image401.png"/><Relationship Id="rId15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diagramData" Target="../diagrams/data9.xml"/><Relationship Id="rId4" Type="http://schemas.openxmlformats.org/officeDocument/2006/relationships/diagramLayout" Target="../diagrams/layout9.xml"/><Relationship Id="rId5" Type="http://schemas.openxmlformats.org/officeDocument/2006/relationships/diagramQuickStyle" Target="../diagrams/quickStyle9.xml"/><Relationship Id="rId6" Type="http://schemas.openxmlformats.org/officeDocument/2006/relationships/diagramColors" Target="../diagrams/colors9.xml"/><Relationship Id="rId7" Type="http://schemas.microsoft.com/office/2007/relationships/diagramDrawing" Target="../diagrams/drawing9.xml"/><Relationship Id="rId8" Type="http://schemas.openxmlformats.org/officeDocument/2006/relationships/image" Target="../media/image300.png"/><Relationship Id="rId9" Type="http://schemas.openxmlformats.org/officeDocument/2006/relationships/image" Target="../media/image310.png"/><Relationship Id="rId10" Type="http://schemas.openxmlformats.org/officeDocument/2006/relationships/image" Target="../media/image340.png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1.png"/><Relationship Id="rId12" Type="http://schemas.openxmlformats.org/officeDocument/2006/relationships/image" Target="../media/image461.png"/><Relationship Id="rId13" Type="http://schemas.openxmlformats.org/officeDocument/2006/relationships/image" Target="../media/image471.png"/><Relationship Id="rId14" Type="http://schemas.openxmlformats.org/officeDocument/2006/relationships/image" Target="../media/image482.png"/><Relationship Id="rId15" Type="http://schemas.openxmlformats.org/officeDocument/2006/relationships/image" Target="../media/image492.png"/><Relationship Id="rId16" Type="http://schemas.openxmlformats.org/officeDocument/2006/relationships/image" Target="../media/image501.png"/><Relationship Id="rId17" Type="http://schemas.openxmlformats.org/officeDocument/2006/relationships/image" Target="../media/image511.png"/><Relationship Id="rId18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diagramData" Target="../diagrams/data10.xml"/><Relationship Id="rId4" Type="http://schemas.openxmlformats.org/officeDocument/2006/relationships/diagramLayout" Target="../diagrams/layout10.xml"/><Relationship Id="rId5" Type="http://schemas.openxmlformats.org/officeDocument/2006/relationships/diagramQuickStyle" Target="../diagrams/quickStyle10.xml"/><Relationship Id="rId6" Type="http://schemas.openxmlformats.org/officeDocument/2006/relationships/diagramColors" Target="../diagrams/colors10.xml"/><Relationship Id="rId7" Type="http://schemas.microsoft.com/office/2007/relationships/diagramDrawing" Target="../diagrams/drawing10.xml"/><Relationship Id="rId8" Type="http://schemas.openxmlformats.org/officeDocument/2006/relationships/image" Target="../media/image71.png"/><Relationship Id="rId9" Type="http://schemas.openxmlformats.org/officeDocument/2006/relationships/image" Target="../media/image431.png"/><Relationship Id="rId10" Type="http://schemas.openxmlformats.org/officeDocument/2006/relationships/image" Target="../media/image44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microsoft.com/office/2007/relationships/hdphoto" Target="../media/hdphoto1.wdp"/><Relationship Id="rId5" Type="http://schemas.openxmlformats.org/officeDocument/2006/relationships/image" Target="../media/image75.png"/><Relationship Id="rId6" Type="http://schemas.microsoft.com/office/2007/relationships/hdphoto" Target="../media/hdphoto2.wdp"/><Relationship Id="rId7" Type="http://schemas.openxmlformats.org/officeDocument/2006/relationships/image" Target="../media/image76.png"/><Relationship Id="rId16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microsoft.com/office/2007/relationships/hdphoto" Target="../media/hdphoto1.wdp"/><Relationship Id="rId5" Type="http://schemas.openxmlformats.org/officeDocument/2006/relationships/image" Target="../media/image75.png"/><Relationship Id="rId6" Type="http://schemas.microsoft.com/office/2007/relationships/hdphoto" Target="../media/hdphoto2.wdp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0.png"/><Relationship Id="rId12" Type="http://schemas.openxmlformats.org/officeDocument/2006/relationships/image" Target="../media/image530.png"/><Relationship Id="rId13" Type="http://schemas.openxmlformats.org/officeDocument/2006/relationships/image" Target="../media/image540.png"/><Relationship Id="rId14" Type="http://schemas.openxmlformats.org/officeDocument/2006/relationships/image" Target="../media/image550.png"/><Relationship Id="rId15" Type="http://schemas.openxmlformats.org/officeDocument/2006/relationships/image" Target="../media/image560.png"/><Relationship Id="rId16" Type="http://schemas.openxmlformats.org/officeDocument/2006/relationships/image" Target="../media/image570.png"/><Relationship Id="rId17" Type="http://schemas.openxmlformats.org/officeDocument/2006/relationships/image" Target="../media/image580.png"/><Relationship Id="rId18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481.png"/><Relationship Id="rId8" Type="http://schemas.openxmlformats.org/officeDocument/2006/relationships/image" Target="../media/image491.png"/><Relationship Id="rId9" Type="http://schemas.openxmlformats.org/officeDocument/2006/relationships/image" Target="../media/image500.png"/><Relationship Id="rId10" Type="http://schemas.openxmlformats.org/officeDocument/2006/relationships/image" Target="../media/image510.png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60.png"/><Relationship Id="rId12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481.png"/><Relationship Id="rId6" Type="http://schemas.openxmlformats.org/officeDocument/2006/relationships/image" Target="../media/image491.png"/><Relationship Id="rId7" Type="http://schemas.openxmlformats.org/officeDocument/2006/relationships/image" Target="../media/image500.png"/><Relationship Id="rId8" Type="http://schemas.openxmlformats.org/officeDocument/2006/relationships/image" Target="../media/image510.png"/><Relationship Id="rId9" Type="http://schemas.openxmlformats.org/officeDocument/2006/relationships/image" Target="../media/image520.png"/><Relationship Id="rId10" Type="http://schemas.openxmlformats.org/officeDocument/2006/relationships/image" Target="../media/image530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2.png"/><Relationship Id="rId12" Type="http://schemas.openxmlformats.org/officeDocument/2006/relationships/image" Target="../media/image83.png"/><Relationship Id="rId13" Type="http://schemas.openxmlformats.org/officeDocument/2006/relationships/image" Target="../media/image84.png"/><Relationship Id="rId14" Type="http://schemas.openxmlformats.org/officeDocument/2006/relationships/image" Target="../media/image85.png"/><Relationship Id="rId15" Type="http://schemas.openxmlformats.org/officeDocument/2006/relationships/image" Target="../media/image86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5" Type="http://schemas.openxmlformats.org/officeDocument/2006/relationships/image" Target="../media/image481.png"/><Relationship Id="rId6" Type="http://schemas.openxmlformats.org/officeDocument/2006/relationships/image" Target="../media/image491.png"/><Relationship Id="rId7" Type="http://schemas.openxmlformats.org/officeDocument/2006/relationships/image" Target="../media/image500.png"/><Relationship Id="rId8" Type="http://schemas.openxmlformats.org/officeDocument/2006/relationships/image" Target="../media/image510.png"/><Relationship Id="rId9" Type="http://schemas.openxmlformats.org/officeDocument/2006/relationships/image" Target="../media/image811.png"/><Relationship Id="rId10" Type="http://schemas.openxmlformats.org/officeDocument/2006/relationships/image" Target="../media/image530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0.png"/><Relationship Id="rId10" Type="http://schemas.openxmlformats.org/officeDocument/2006/relationships/image" Target="../media/image440.png"/><Relationship Id="rId11" Type="http://schemas.openxmlformats.org/officeDocument/2006/relationships/image" Target="../media/image450.png"/><Relationship Id="rId1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8" Type="http://schemas.openxmlformats.org/officeDocument/2006/relationships/image" Target="../media/image4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0.png"/><Relationship Id="rId1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0.png"/><Relationship Id="rId3" Type="http://schemas.openxmlformats.org/officeDocument/2006/relationships/image" Target="../media/image240.png"/><Relationship Id="rId4" Type="http://schemas.openxmlformats.org/officeDocument/2006/relationships/image" Target="../media/image250.png"/><Relationship Id="rId5" Type="http://schemas.openxmlformats.org/officeDocument/2006/relationships/image" Target="../media/image260.png"/><Relationship Id="rId6" Type="http://schemas.openxmlformats.org/officeDocument/2006/relationships/image" Target="../media/image280.png"/><Relationship Id="rId7" Type="http://schemas.openxmlformats.org/officeDocument/2006/relationships/image" Target="../media/image810.png"/><Relationship Id="rId8" Type="http://schemas.openxmlformats.org/officeDocument/2006/relationships/image" Target="../media/image420.png"/><Relationship Id="rId9" Type="http://schemas.openxmlformats.org/officeDocument/2006/relationships/image" Target="../media/image430.png"/><Relationship Id="rId10" Type="http://schemas.openxmlformats.org/officeDocument/2006/relationships/image" Target="../media/image47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4" Type="http://schemas.openxmlformats.org/officeDocument/2006/relationships/image" Target="../media/image860.png"/><Relationship Id="rId5" Type="http://schemas.openxmlformats.org/officeDocument/2006/relationships/image" Target="../media/image870.png"/><Relationship Id="rId6" Type="http://schemas.openxmlformats.org/officeDocument/2006/relationships/image" Target="../media/image880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0.png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9.png"/><Relationship Id="rId12" Type="http://schemas.openxmlformats.org/officeDocument/2006/relationships/image" Target="../media/image100.png"/><Relationship Id="rId13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2.png"/><Relationship Id="rId4" Type="http://schemas.microsoft.com/office/2007/relationships/hdphoto" Target="../media/hdphoto3.wdp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microsoft.com/office/2007/relationships/hdphoto" Target="../media/hdphoto3.wdp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Relationship Id="rId11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1.png"/><Relationship Id="rId3" Type="http://schemas.openxmlformats.org/officeDocument/2006/relationships/image" Target="../media/image94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11.png"/><Relationship Id="rId12" Type="http://schemas.openxmlformats.org/officeDocument/2006/relationships/image" Target="../media/image10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3" Type="http://schemas.openxmlformats.org/officeDocument/2006/relationships/image" Target="../media/image930.png"/><Relationship Id="rId4" Type="http://schemas.openxmlformats.org/officeDocument/2006/relationships/image" Target="../media/image941.png"/><Relationship Id="rId5" Type="http://schemas.openxmlformats.org/officeDocument/2006/relationships/image" Target="../media/image951.png"/><Relationship Id="rId6" Type="http://schemas.openxmlformats.org/officeDocument/2006/relationships/image" Target="../media/image961.png"/><Relationship Id="rId7" Type="http://schemas.openxmlformats.org/officeDocument/2006/relationships/image" Target="../media/image971.png"/><Relationship Id="rId8" Type="http://schemas.openxmlformats.org/officeDocument/2006/relationships/image" Target="../media/image981.png"/><Relationship Id="rId9" Type="http://schemas.openxmlformats.org/officeDocument/2006/relationships/image" Target="../media/image991.png"/><Relationship Id="rId10" Type="http://schemas.openxmlformats.org/officeDocument/2006/relationships/image" Target="../media/image1001.png"/></Relationships>
</file>

<file path=ppt/slides/_rels/slide4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11.png"/><Relationship Id="rId12" Type="http://schemas.openxmlformats.org/officeDocument/2006/relationships/image" Target="../media/image10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Relationship Id="rId3" Type="http://schemas.openxmlformats.org/officeDocument/2006/relationships/image" Target="../media/image1041.png"/><Relationship Id="rId4" Type="http://schemas.openxmlformats.org/officeDocument/2006/relationships/image" Target="../media/image1051.png"/><Relationship Id="rId5" Type="http://schemas.openxmlformats.org/officeDocument/2006/relationships/image" Target="../media/image951.png"/><Relationship Id="rId6" Type="http://schemas.openxmlformats.org/officeDocument/2006/relationships/image" Target="../media/image1061.png"/><Relationship Id="rId7" Type="http://schemas.openxmlformats.org/officeDocument/2006/relationships/image" Target="../media/image1071.png"/><Relationship Id="rId8" Type="http://schemas.openxmlformats.org/officeDocument/2006/relationships/image" Target="../media/image1081.png"/><Relationship Id="rId9" Type="http://schemas.openxmlformats.org/officeDocument/2006/relationships/image" Target="../media/image1091.png"/><Relationship Id="rId10" Type="http://schemas.openxmlformats.org/officeDocument/2006/relationships/image" Target="../media/image1001.png"/></Relationships>
</file>

<file path=ppt/slides/_rels/slide4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9.png"/><Relationship Id="rId12" Type="http://schemas.openxmlformats.org/officeDocument/2006/relationships/image" Target="../media/image120.png"/><Relationship Id="rId13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9" Type="http://schemas.openxmlformats.org/officeDocument/2006/relationships/image" Target="../media/image117.png"/><Relationship Id="rId10" Type="http://schemas.openxmlformats.org/officeDocument/2006/relationships/image" Target="../media/image118.png"/></Relationships>
</file>

<file path=ppt/slides/_rels/slide4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1.png"/><Relationship Id="rId1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Relationship Id="rId9" Type="http://schemas.openxmlformats.org/officeDocument/2006/relationships/image" Target="../media/image119.png"/><Relationship Id="rId10" Type="http://schemas.openxmlformats.org/officeDocument/2006/relationships/image" Target="../media/image120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/Relationships>
</file>

<file path=ppt/slides/_rels/slide5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1.png"/><Relationship Id="rId1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Relationship Id="rId10" Type="http://schemas.openxmlformats.org/officeDocument/2006/relationships/image" Target="../media/image130.png"/></Relationships>
</file>

<file path=ppt/slides/_rels/slide5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0.png"/><Relationship Id="rId1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Relationship Id="rId9" Type="http://schemas.openxmlformats.org/officeDocument/2006/relationships/image" Target="../media/image128.png"/><Relationship Id="rId10" Type="http://schemas.openxmlformats.org/officeDocument/2006/relationships/image" Target="../media/image129.png"/></Relationships>
</file>

<file path=ppt/slides/_rels/slide5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70.png"/><Relationship Id="rId12" Type="http://schemas.openxmlformats.org/officeDocument/2006/relationships/image" Target="../media/image1180.png"/><Relationship Id="rId13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0.png"/><Relationship Id="rId4" Type="http://schemas.openxmlformats.org/officeDocument/2006/relationships/image" Target="../media/image1101.png"/><Relationship Id="rId5" Type="http://schemas.openxmlformats.org/officeDocument/2006/relationships/image" Target="../media/image1111.png"/><Relationship Id="rId6" Type="http://schemas.openxmlformats.org/officeDocument/2006/relationships/image" Target="../media/image1121.png"/><Relationship Id="rId7" Type="http://schemas.openxmlformats.org/officeDocument/2006/relationships/image" Target="../media/image1131.png"/><Relationship Id="rId8" Type="http://schemas.openxmlformats.org/officeDocument/2006/relationships/image" Target="../media/image1141.png"/><Relationship Id="rId9" Type="http://schemas.openxmlformats.org/officeDocument/2006/relationships/image" Target="../media/image1151.png"/><Relationship Id="rId10" Type="http://schemas.openxmlformats.org/officeDocument/2006/relationships/image" Target="../media/image1160.png"/></Relationships>
</file>

<file path=ppt/slides/_rels/slide5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8.png"/><Relationship Id="rId12" Type="http://schemas.openxmlformats.org/officeDocument/2006/relationships/image" Target="../media/image139.png"/><Relationship Id="rId13" Type="http://schemas.openxmlformats.org/officeDocument/2006/relationships/image" Target="../media/image140.png"/><Relationship Id="rId14" Type="http://schemas.openxmlformats.org/officeDocument/2006/relationships/image" Target="../media/image141.png"/><Relationship Id="rId15" Type="http://schemas.openxmlformats.org/officeDocument/2006/relationships/image" Target="../media/image142.png"/><Relationship Id="rId16" Type="http://schemas.openxmlformats.org/officeDocument/2006/relationships/image" Target="../media/image143.png"/><Relationship Id="rId17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0.png"/><Relationship Id="rId4" Type="http://schemas.openxmlformats.org/officeDocument/2006/relationships/image" Target="../media/image92.png"/><Relationship Id="rId5" Type="http://schemas.microsoft.com/office/2007/relationships/hdphoto" Target="../media/hdphoto4.wdp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8" Type="http://schemas.openxmlformats.org/officeDocument/2006/relationships/image" Target="../media/image1121.png"/><Relationship Id="rId9" Type="http://schemas.openxmlformats.org/officeDocument/2006/relationships/image" Target="../media/image1131.png"/><Relationship Id="rId10" Type="http://schemas.openxmlformats.org/officeDocument/2006/relationships/image" Target="../media/image13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1350.png"/><Relationship Id="rId5" Type="http://schemas.openxmlformats.org/officeDocument/2006/relationships/image" Target="../media/image1360.png"/><Relationship Id="rId10" Type="http://schemas.openxmlformats.org/officeDocument/2006/relationships/image" Target="../media/image1371.png"/><Relationship Id="rId11" Type="http://schemas.openxmlformats.org/officeDocument/2006/relationships/image" Target="../media/image1170.png"/><Relationship Id="rId9" Type="http://schemas.openxmlformats.org/officeDocument/2006/relationships/image" Target="../media/image1151.png"/><Relationship Id="rId12" Type="http://schemas.openxmlformats.org/officeDocument/2006/relationships/image" Target="../media/image11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5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70.png"/><Relationship Id="rId12" Type="http://schemas.openxmlformats.org/officeDocument/2006/relationships/image" Target="../media/image11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0.png"/><Relationship Id="rId4" Type="http://schemas.openxmlformats.org/officeDocument/2006/relationships/image" Target="../media/image1381.png"/><Relationship Id="rId5" Type="http://schemas.openxmlformats.org/officeDocument/2006/relationships/image" Target="../media/image1111.png"/><Relationship Id="rId6" Type="http://schemas.openxmlformats.org/officeDocument/2006/relationships/image" Target="../media/image1121.png"/><Relationship Id="rId7" Type="http://schemas.openxmlformats.org/officeDocument/2006/relationships/image" Target="../media/image1131.png"/><Relationship Id="rId8" Type="http://schemas.openxmlformats.org/officeDocument/2006/relationships/image" Target="../media/image1141.png"/><Relationship Id="rId9" Type="http://schemas.openxmlformats.org/officeDocument/2006/relationships/image" Target="../media/image1151.png"/><Relationship Id="rId10" Type="http://schemas.openxmlformats.org/officeDocument/2006/relationships/image" Target="../media/image139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0.png"/></Relationships>
</file>

<file path=ppt/slides/_rels/slide57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11.xml"/><Relationship Id="rId21" Type="http://schemas.openxmlformats.org/officeDocument/2006/relationships/image" Target="../media/image760.png"/><Relationship Id="rId2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5.png"/><Relationship Id="rId4" Type="http://schemas.openxmlformats.org/officeDocument/2006/relationships/image" Target="../media/image72.png"/><Relationship Id="rId5" Type="http://schemas.openxmlformats.org/officeDocument/2006/relationships/image" Target="../media/image146.png"/><Relationship Id="rId6" Type="http://schemas.microsoft.com/office/2007/relationships/hdphoto" Target="../media/hdphoto5.wdp"/><Relationship Id="rId7" Type="http://schemas.openxmlformats.org/officeDocument/2006/relationships/diagramData" Target="../diagrams/data11.xml"/><Relationship Id="rId8" Type="http://schemas.openxmlformats.org/officeDocument/2006/relationships/diagramLayout" Target="../diagrams/layout11.xml"/><Relationship Id="rId9" Type="http://schemas.openxmlformats.org/officeDocument/2006/relationships/diagramQuickStyle" Target="../diagrams/quickStyle11.xml"/><Relationship Id="rId23" Type="http://schemas.openxmlformats.org/officeDocument/2006/relationships/image" Target="../media/image147.png"/><Relationship Id="rId10" Type="http://schemas.openxmlformats.org/officeDocument/2006/relationships/diagramColors" Target="../diagrams/colors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42" Type="http://schemas.openxmlformats.org/officeDocument/2006/relationships/image" Target="../media/image148.png"/><Relationship Id="rId43" Type="http://schemas.openxmlformats.org/officeDocument/2006/relationships/image" Target="../media/image149.png"/><Relationship Id="rId44" Type="http://schemas.openxmlformats.org/officeDocument/2006/relationships/image" Target="../media/image150.png"/><Relationship Id="rId45" Type="http://schemas.openxmlformats.org/officeDocument/2006/relationships/image" Target="../media/image980.png"/><Relationship Id="rId46" Type="http://schemas.openxmlformats.org/officeDocument/2006/relationships/image" Target="../media/image990.png"/><Relationship Id="rId47" Type="http://schemas.openxmlformats.org/officeDocument/2006/relationships/image" Target="../media/image1000.png"/><Relationship Id="rId48" Type="http://schemas.openxmlformats.org/officeDocument/2006/relationships/image" Target="../media/image1010.png"/><Relationship Id="rId49" Type="http://schemas.openxmlformats.org/officeDocument/2006/relationships/image" Target="../media/image1020.png"/><Relationship Id="rId50" Type="http://schemas.openxmlformats.org/officeDocument/2006/relationships/image" Target="../media/image1030.png"/><Relationship Id="rId51" Type="http://schemas.openxmlformats.org/officeDocument/2006/relationships/image" Target="../media/image151.png"/><Relationship Id="rId10" Type="http://schemas.openxmlformats.org/officeDocument/2006/relationships/image" Target="../media/image4401.png"/><Relationship Id="rId11" Type="http://schemas.openxmlformats.org/officeDocument/2006/relationships/image" Target="../media/image4501.png"/><Relationship Id="rId12" Type="http://schemas.openxmlformats.org/officeDocument/2006/relationships/image" Target="../media/image4601.png"/><Relationship Id="rId38" Type="http://schemas.openxmlformats.org/officeDocument/2006/relationships/image" Target="../media/image940.png"/><Relationship Id="rId39" Type="http://schemas.openxmlformats.org/officeDocument/2006/relationships/image" Target="../media/image9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8" Type="http://schemas.openxmlformats.org/officeDocument/2006/relationships/image" Target="../media/image4201.png"/><Relationship Id="rId9" Type="http://schemas.openxmlformats.org/officeDocument/2006/relationships/image" Target="../media/image4301.png"/><Relationship Id="rId40" Type="http://schemas.openxmlformats.org/officeDocument/2006/relationships/image" Target="../media/image960.png"/><Relationship Id="rId41" Type="http://schemas.openxmlformats.org/officeDocument/2006/relationships/image" Target="../media/image970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1.png"/><Relationship Id="rId20" Type="http://schemas.openxmlformats.org/officeDocument/2006/relationships/image" Target="../media/image51.png"/><Relationship Id="rId21" Type="http://schemas.openxmlformats.org/officeDocument/2006/relationships/image" Target="../media/image52.png"/><Relationship Id="rId22" Type="http://schemas.openxmlformats.org/officeDocument/2006/relationships/image" Target="../media/image53.png"/><Relationship Id="rId23" Type="http://schemas.openxmlformats.org/officeDocument/2006/relationships/image" Target="../media/image54.png"/><Relationship Id="rId24" Type="http://schemas.openxmlformats.org/officeDocument/2006/relationships/image" Target="../media/image55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45.png"/><Relationship Id="rId15" Type="http://schemas.openxmlformats.org/officeDocument/2006/relationships/image" Target="../media/image46.png"/><Relationship Id="rId16" Type="http://schemas.openxmlformats.org/officeDocument/2006/relationships/image" Target="../media/image47.png"/><Relationship Id="rId17" Type="http://schemas.openxmlformats.org/officeDocument/2006/relationships/image" Target="../media/image48.png"/><Relationship Id="rId18" Type="http://schemas.openxmlformats.org/officeDocument/2006/relationships/image" Target="../media/image49.png"/><Relationship Id="rId19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microsoft.com/office/2007/relationships/hdphoto" Target="../media/hdphoto1.wdp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/Relationships>
</file>

<file path=ppt/slides/_rels/slide60.xml.rels><?xml version="1.0" encoding="UTF-8" standalone="yes"?>
<Relationships xmlns="http://schemas.openxmlformats.org/package/2006/relationships"><Relationship Id="rId65" Type="http://schemas.openxmlformats.org/officeDocument/2006/relationships/diagramLayout" Target="../diagrams/layout12.xml"/><Relationship Id="rId66" Type="http://schemas.openxmlformats.org/officeDocument/2006/relationships/diagramQuickStyle" Target="../diagrams/quickStyle12.xml"/><Relationship Id="rId67" Type="http://schemas.openxmlformats.org/officeDocument/2006/relationships/diagramColors" Target="../diagrams/colors12.xml"/><Relationship Id="rId68" Type="http://schemas.microsoft.com/office/2007/relationships/diagramDrawing" Target="../diagrams/drawing12.xml"/><Relationship Id="rId46" Type="http://schemas.openxmlformats.org/officeDocument/2006/relationships/image" Target="../media/image162.png"/><Relationship Id="rId49" Type="http://schemas.openxmlformats.org/officeDocument/2006/relationships/image" Target="../media/image165.png"/><Relationship Id="rId53" Type="http://schemas.openxmlformats.org/officeDocument/2006/relationships/image" Target="../media/image169.png"/><Relationship Id="rId54" Type="http://schemas.openxmlformats.org/officeDocument/2006/relationships/image" Target="../media/image170.png"/><Relationship Id="rId55" Type="http://schemas.openxmlformats.org/officeDocument/2006/relationships/image" Target="../media/image171.png"/><Relationship Id="rId56" Type="http://schemas.openxmlformats.org/officeDocument/2006/relationships/image" Target="../media/image172.png"/><Relationship Id="rId57" Type="http://schemas.openxmlformats.org/officeDocument/2006/relationships/image" Target="../media/image173.png"/><Relationship Id="rId58" Type="http://schemas.openxmlformats.org/officeDocument/2006/relationships/image" Target="../media/image174.png"/><Relationship Id="rId59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60" Type="http://schemas.openxmlformats.org/officeDocument/2006/relationships/image" Target="../media/image176.png"/><Relationship Id="rId61" Type="http://schemas.openxmlformats.org/officeDocument/2006/relationships/image" Target="../media/image177.png"/><Relationship Id="rId62" Type="http://schemas.openxmlformats.org/officeDocument/2006/relationships/image" Target="../media/image152.png"/><Relationship Id="rId63" Type="http://schemas.openxmlformats.org/officeDocument/2006/relationships/image" Target="../media/image153.png"/><Relationship Id="rId64" Type="http://schemas.openxmlformats.org/officeDocument/2006/relationships/diagramData" Target="../diagrams/data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/Relationships>
</file>

<file path=ppt/slides/_rels/slide6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5.png"/><Relationship Id="rId12" Type="http://schemas.openxmlformats.org/officeDocument/2006/relationships/image" Target="../media/image176.png"/><Relationship Id="rId13" Type="http://schemas.openxmlformats.org/officeDocument/2006/relationships/image" Target="../media/image177.png"/><Relationship Id="rId14" Type="http://schemas.openxmlformats.org/officeDocument/2006/relationships/image" Target="../media/image152.png"/><Relationship Id="rId15" Type="http://schemas.openxmlformats.org/officeDocument/2006/relationships/image" Target="../media/image153.png"/><Relationship Id="rId16" Type="http://schemas.openxmlformats.org/officeDocument/2006/relationships/diagramData" Target="../diagrams/data13.xml"/><Relationship Id="rId17" Type="http://schemas.openxmlformats.org/officeDocument/2006/relationships/diagramLayout" Target="../diagrams/layout13.xml"/><Relationship Id="rId18" Type="http://schemas.openxmlformats.org/officeDocument/2006/relationships/diagramQuickStyle" Target="../diagrams/quickStyle13.xml"/><Relationship Id="rId19" Type="http://schemas.openxmlformats.org/officeDocument/2006/relationships/diagramColors" Target="../diagrams/colors13.xml"/><Relationship Id="rId20" Type="http://schemas.microsoft.com/office/2007/relationships/diagramDrawing" Target="../diagrams/drawing13.xml"/><Relationship Id="rId21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60.png"/><Relationship Id="rId6" Type="http://schemas.openxmlformats.org/officeDocument/2006/relationships/image" Target="../media/image162.png"/><Relationship Id="rId7" Type="http://schemas.openxmlformats.org/officeDocument/2006/relationships/image" Target="../media/image161.png"/></Relationships>
</file>

<file path=ppt/slides/_rels/slide6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00.png"/><Relationship Id="rId12" Type="http://schemas.openxmlformats.org/officeDocument/2006/relationships/image" Target="../media/image4600.png"/><Relationship Id="rId13" Type="http://schemas.openxmlformats.org/officeDocument/2006/relationships/diagramData" Target="../diagrams/data14.xml"/><Relationship Id="rId14" Type="http://schemas.openxmlformats.org/officeDocument/2006/relationships/diagramLayout" Target="../diagrams/layout14.xml"/><Relationship Id="rId15" Type="http://schemas.openxmlformats.org/officeDocument/2006/relationships/diagramQuickStyle" Target="../diagrams/quickStyle14.xml"/><Relationship Id="rId16" Type="http://schemas.openxmlformats.org/officeDocument/2006/relationships/diagramColors" Target="../diagrams/colors14.xml"/><Relationship Id="rId17" Type="http://schemas.microsoft.com/office/2007/relationships/diagramDrawing" Target="../diagrams/drawing1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8" Type="http://schemas.openxmlformats.org/officeDocument/2006/relationships/image" Target="../media/image4200.png"/><Relationship Id="rId9" Type="http://schemas.openxmlformats.org/officeDocument/2006/relationships/image" Target="../media/image4300.png"/><Relationship Id="rId10" Type="http://schemas.openxmlformats.org/officeDocument/2006/relationships/image" Target="../media/image4400.png"/></Relationships>
</file>

<file path=ppt/slides/_rels/slide64.xml.rels><?xml version="1.0" encoding="UTF-8" standalone="yes"?>
<Relationships xmlns="http://schemas.openxmlformats.org/package/2006/relationships"><Relationship Id="rId71" Type="http://schemas.openxmlformats.org/officeDocument/2006/relationships/image" Target="../media/image1420.png"/><Relationship Id="rId72" Type="http://schemas.openxmlformats.org/officeDocument/2006/relationships/image" Target="../media/image1430.png"/><Relationship Id="rId73" Type="http://schemas.openxmlformats.org/officeDocument/2006/relationships/image" Target="../media/image1440.png"/><Relationship Id="rId74" Type="http://schemas.openxmlformats.org/officeDocument/2006/relationships/image" Target="../media/image1450.png"/><Relationship Id="rId75" Type="http://schemas.openxmlformats.org/officeDocument/2006/relationships/image" Target="../media/image1490.png"/><Relationship Id="rId76" Type="http://schemas.openxmlformats.org/officeDocument/2006/relationships/image" Target="../media/image1500.png"/><Relationship Id="rId77" Type="http://schemas.openxmlformats.org/officeDocument/2006/relationships/image" Target="../media/image1480.png"/><Relationship Id="rId78" Type="http://schemas.openxmlformats.org/officeDocument/2006/relationships/image" Target="../media/image1510.png"/><Relationship Id="rId79" Type="http://schemas.openxmlformats.org/officeDocument/2006/relationships/image" Target="../media/image15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1.png"/><Relationship Id="rId4" Type="http://schemas.openxmlformats.org/officeDocument/2006/relationships/image" Target="../media/image72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33" Type="http://schemas.openxmlformats.org/officeDocument/2006/relationships/image" Target="../media/image1040.png"/><Relationship Id="rId34" Type="http://schemas.openxmlformats.org/officeDocument/2006/relationships/image" Target="../media/image1050.png"/><Relationship Id="rId35" Type="http://schemas.openxmlformats.org/officeDocument/2006/relationships/image" Target="../media/image1060.png"/><Relationship Id="rId36" Type="http://schemas.openxmlformats.org/officeDocument/2006/relationships/image" Target="../media/image1070.png"/><Relationship Id="rId37" Type="http://schemas.openxmlformats.org/officeDocument/2006/relationships/image" Target="../media/image1080.png"/><Relationship Id="rId38" Type="http://schemas.openxmlformats.org/officeDocument/2006/relationships/image" Target="../media/image1090.png"/><Relationship Id="rId39" Type="http://schemas.openxmlformats.org/officeDocument/2006/relationships/image" Target="../media/image1100.png"/><Relationship Id="rId58" Type="http://schemas.openxmlformats.org/officeDocument/2006/relationships/image" Target="../media/image1290.png"/><Relationship Id="rId63" Type="http://schemas.openxmlformats.org/officeDocument/2006/relationships/image" Target="../media/image1340.png"/><Relationship Id="rId66" Type="http://schemas.openxmlformats.org/officeDocument/2006/relationships/image" Target="../media/image1370.png"/><Relationship Id="rId67" Type="http://schemas.openxmlformats.org/officeDocument/2006/relationships/image" Target="../media/image1380.png"/><Relationship Id="rId68" Type="http://schemas.openxmlformats.org/officeDocument/2006/relationships/image" Target="../media/image1390.png"/><Relationship Id="rId40" Type="http://schemas.openxmlformats.org/officeDocument/2006/relationships/image" Target="../media/image1110.png"/><Relationship Id="rId41" Type="http://schemas.openxmlformats.org/officeDocument/2006/relationships/image" Target="../media/image1120.png"/><Relationship Id="rId42" Type="http://schemas.openxmlformats.org/officeDocument/2006/relationships/image" Target="../media/image1130.png"/><Relationship Id="rId43" Type="http://schemas.openxmlformats.org/officeDocument/2006/relationships/image" Target="../media/image1140.png"/><Relationship Id="rId44" Type="http://schemas.openxmlformats.org/officeDocument/2006/relationships/image" Target="../media/image1150.png"/></Relationships>
</file>

<file path=ppt/slides/_rels/slide65.xml.rels><?xml version="1.0" encoding="UTF-8" standalone="yes"?>
<Relationships xmlns="http://schemas.openxmlformats.org/package/2006/relationships"><Relationship Id="rId10" Type="http://schemas.openxmlformats.org/officeDocument/2006/relationships/image" Target="../media/image4400.png"/><Relationship Id="rId11" Type="http://schemas.openxmlformats.org/officeDocument/2006/relationships/image" Target="../media/image4500.png"/><Relationship Id="rId9" Type="http://schemas.openxmlformats.org/officeDocument/2006/relationships/image" Target="../media/image4300.png"/><Relationship Id="rId12" Type="http://schemas.openxmlformats.org/officeDocument/2006/relationships/image" Target="../media/image4600.png"/><Relationship Id="rId8" Type="http://schemas.openxmlformats.org/officeDocument/2006/relationships/image" Target="../media/image4200.png"/><Relationship Id="rId13" Type="http://schemas.openxmlformats.org/officeDocument/2006/relationships/image" Target="../media/image146.png"/><Relationship Id="rId14" Type="http://schemas.microsoft.com/office/2007/relationships/hdphoto" Target="../media/hdphoto5.wd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472.png"/><Relationship Id="rId5" Type="http://schemas.openxmlformats.org/officeDocument/2006/relationships/image" Target="../media/image483.png"/><Relationship Id="rId6" Type="http://schemas.openxmlformats.org/officeDocument/2006/relationships/image" Target="../media/image493.png"/><Relationship Id="rId7" Type="http://schemas.openxmlformats.org/officeDocument/2006/relationships/image" Target="../media/image50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5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889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74911" y="2416629"/>
            <a:ext cx="10509197" cy="62919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944589" y="1812771"/>
            <a:ext cx="332975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硬體傳送與接收訊號</a:t>
            </a:r>
          </a:p>
        </p:txBody>
      </p:sp>
      <p:grpSp>
        <p:nvGrpSpPr>
          <p:cNvPr id="33" name="群組 32"/>
          <p:cNvGrpSpPr/>
          <p:nvPr/>
        </p:nvGrpSpPr>
        <p:grpSpPr>
          <a:xfrm>
            <a:off x="7348495" y="3860044"/>
            <a:ext cx="3519458" cy="1529192"/>
            <a:chOff x="7330319" y="3826577"/>
            <a:chExt cx="3519458" cy="1529192"/>
          </a:xfrm>
        </p:grpSpPr>
        <p:sp>
          <p:nvSpPr>
            <p:cNvPr id="9" name="矩形 8"/>
            <p:cNvSpPr/>
            <p:nvPr/>
          </p:nvSpPr>
          <p:spPr>
            <a:xfrm>
              <a:off x="7330319" y="3826577"/>
              <a:ext cx="3519458" cy="1529192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412961" y="4232430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量測者接收訊號</a:t>
              </a: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10978117" y="1812771"/>
            <a:ext cx="7126053" cy="6895803"/>
            <a:chOff x="10303204" y="1812769"/>
            <a:chExt cx="7126053" cy="6895803"/>
          </a:xfrm>
        </p:grpSpPr>
        <p:sp>
          <p:nvSpPr>
            <p:cNvPr id="5" name="矩形 4"/>
            <p:cNvSpPr/>
            <p:nvPr/>
          </p:nvSpPr>
          <p:spPr>
            <a:xfrm>
              <a:off x="10922854" y="2416630"/>
              <a:ext cx="5850813" cy="629194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2141132" y="1812769"/>
              <a:ext cx="3464410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後處理方法（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2.3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1386663" y="2895602"/>
              <a:ext cx="4973348" cy="5464628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1712286" y="3247351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>
                  <a:latin typeface="Heiti TC Light" charset="-120"/>
                  <a:ea typeface="Heiti TC Light" charset="-120"/>
                  <a:cs typeface="Heiti TC Light" charset="-120"/>
                </a:rPr>
                <a:t>計算相對位置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graphicFrame>
          <p:nvGraphicFramePr>
            <p:cNvPr id="14" name="資料圖表 13"/>
            <p:cNvGraphicFramePr/>
            <p:nvPr>
              <p:extLst>
                <p:ext uri="{D42A27DB-BD31-4B8C-83A1-F6EECF244321}">
                  <p14:modId xmlns:p14="http://schemas.microsoft.com/office/powerpoint/2010/main" val="212187259"/>
                </p:ext>
              </p:extLst>
            </p:nvPr>
          </p:nvGraphicFramePr>
          <p:xfrm>
            <a:off x="10303204" y="4077620"/>
            <a:ext cx="7126053" cy="391249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cxnSp>
        <p:nvCxnSpPr>
          <p:cNvPr id="17" name="直線箭頭接點 16"/>
          <p:cNvCxnSpPr/>
          <p:nvPr/>
        </p:nvCxnSpPr>
        <p:spPr>
          <a:xfrm>
            <a:off x="4673192" y="4718693"/>
            <a:ext cx="2380753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5409725" y="4207658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傳送</a:t>
            </a:r>
          </a:p>
        </p:txBody>
      </p:sp>
      <p:grpSp>
        <p:nvGrpSpPr>
          <p:cNvPr id="32" name="群組 31"/>
          <p:cNvGrpSpPr/>
          <p:nvPr/>
        </p:nvGrpSpPr>
        <p:grpSpPr>
          <a:xfrm>
            <a:off x="1082718" y="3692194"/>
            <a:ext cx="3416320" cy="1915884"/>
            <a:chOff x="2085747" y="3679372"/>
            <a:chExt cx="3416320" cy="1915884"/>
          </a:xfrm>
        </p:grpSpPr>
        <p:sp>
          <p:nvSpPr>
            <p:cNvPr id="8" name="矩形 7"/>
            <p:cNvSpPr/>
            <p:nvPr/>
          </p:nvSpPr>
          <p:spPr>
            <a:xfrm>
              <a:off x="2085747" y="3679372"/>
              <a:ext cx="3395495" cy="1915884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085747" y="369773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目標物發送訊號</a:t>
              </a:r>
            </a:p>
          </p:txBody>
        </p:sp>
        <p:graphicFrame>
          <p:nvGraphicFramePr>
            <p:cNvPr id="20" name="資料圖表 19"/>
            <p:cNvGraphicFramePr/>
            <p:nvPr>
              <p:extLst>
                <p:ext uri="{D42A27DB-BD31-4B8C-83A1-F6EECF244321}">
                  <p14:modId xmlns:p14="http://schemas.microsoft.com/office/powerpoint/2010/main" val="865781732"/>
                </p:ext>
              </p:extLst>
            </p:nvPr>
          </p:nvGraphicFramePr>
          <p:xfrm>
            <a:off x="2368456" y="4538110"/>
            <a:ext cx="2862249" cy="8291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</p:grpSp>
      <p:cxnSp>
        <p:nvCxnSpPr>
          <p:cNvPr id="21" name="直線箭頭接點 20"/>
          <p:cNvCxnSpPr/>
          <p:nvPr/>
        </p:nvCxnSpPr>
        <p:spPr>
          <a:xfrm>
            <a:off x="10916135" y="4687340"/>
            <a:ext cx="1079919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1013095" y="5873294"/>
            <a:ext cx="10036628" cy="2476050"/>
            <a:chOff x="1872343" y="5977004"/>
            <a:chExt cx="10036628" cy="2476050"/>
          </a:xfrm>
        </p:grpSpPr>
        <p:sp>
          <p:nvSpPr>
            <p:cNvPr id="24" name="圓角矩形 23"/>
            <p:cNvSpPr/>
            <p:nvPr/>
          </p:nvSpPr>
          <p:spPr>
            <a:xfrm>
              <a:off x="1872343" y="5977004"/>
              <a:ext cx="10036628" cy="247605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技術種類</a:t>
              </a:r>
              <a:r>
                <a:rPr kumimoji="1" lang="zh-TW" altLang="en-US">
                  <a:latin typeface="Heiti TC Light" charset="-120"/>
                  <a:ea typeface="Heiti TC Light" charset="-120"/>
                  <a:cs typeface="Heiti TC Light" charset="-120"/>
                </a:rPr>
                <a:t>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2.2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01986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WiFi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658469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RFID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532848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相機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27912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藍芽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10190054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光定位 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(2.4</a:t>
              </a:r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6875643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紅外線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74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圓角矩形 50"/>
          <p:cNvSpPr/>
          <p:nvPr/>
        </p:nvSpPr>
        <p:spPr>
          <a:xfrm>
            <a:off x="8631835" y="5428628"/>
            <a:ext cx="5258529" cy="49044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後處力方法</a:t>
            </a:r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（</a:t>
            </a:r>
            <a:r>
              <a:rPr kumimoji="1" lang="en-US" altLang="zh-TW" dirty="0" smtClean="0">
                <a:latin typeface="Heiti TC Light" charset="-120"/>
                <a:ea typeface="Heiti TC Light" charset="-120"/>
                <a:cs typeface="Heiti TC Light" charset="-120"/>
              </a:rPr>
              <a:t>2.3</a:t>
            </a:r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章</a:t>
            </a:r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）</a:t>
            </a:r>
          </a:p>
        </p:txBody>
      </p:sp>
      <p:sp>
        <p:nvSpPr>
          <p:cNvPr id="52" name="三角形 51"/>
          <p:cNvSpPr/>
          <p:nvPr/>
        </p:nvSpPr>
        <p:spPr>
          <a:xfrm rot="16200000">
            <a:off x="7509517" y="7146263"/>
            <a:ext cx="464543" cy="1843887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文字方塊 52"/>
          <p:cNvSpPr txBox="1"/>
          <p:nvPr/>
        </p:nvSpPr>
        <p:spPr>
          <a:xfrm rot="21122040">
            <a:off x="6957707" y="7524513"/>
            <a:ext cx="1582484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mtClean="0">
                <a:latin typeface="Microsoft JhengHei" charset="-120"/>
                <a:ea typeface="Microsoft JhengHei" charset="-120"/>
                <a:cs typeface="Microsoft JhengHei" charset="-120"/>
              </a:rPr>
              <a:t>分類方法</a:t>
            </a:r>
            <a:endParaRPr kumimoji="1" lang="zh-TW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1286" y="1305985"/>
            <a:ext cx="5880868" cy="566109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5" name="群組 14"/>
          <p:cNvGrpSpPr/>
          <p:nvPr/>
        </p:nvGrpSpPr>
        <p:grpSpPr>
          <a:xfrm>
            <a:off x="15841521" y="1871682"/>
            <a:ext cx="5850813" cy="6895803"/>
            <a:chOff x="10922854" y="1812769"/>
            <a:chExt cx="5850813" cy="6895803"/>
          </a:xfrm>
        </p:grpSpPr>
        <p:sp>
          <p:nvSpPr>
            <p:cNvPr id="5" name="矩形 4"/>
            <p:cNvSpPr/>
            <p:nvPr/>
          </p:nvSpPr>
          <p:spPr>
            <a:xfrm>
              <a:off x="10922854" y="2416630"/>
              <a:ext cx="5850813" cy="629194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2141132" y="1812769"/>
              <a:ext cx="3464410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後處理方法（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2.3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1386663" y="2895602"/>
              <a:ext cx="4973348" cy="5464628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1712286" y="3247351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>
                  <a:latin typeface="Heiti TC Light" charset="-120"/>
                  <a:ea typeface="Heiti TC Light" charset="-120"/>
                  <a:cs typeface="Heiti TC Light" charset="-120"/>
                </a:rPr>
                <a:t>計算相對位置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1272526" y="1931184"/>
            <a:ext cx="4916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Step1.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決定次系統規格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237584" y="3678594"/>
            <a:ext cx="3531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Step2.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系統設置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1225862" y="5573598"/>
            <a:ext cx="4916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Step3.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發送與接收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訊號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286514" y="7488369"/>
            <a:ext cx="4916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Step4.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執行定位演算法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111219" y="1762710"/>
            <a:ext cx="5126017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1120990" y="3555089"/>
            <a:ext cx="5126017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120990" y="5433690"/>
            <a:ext cx="5126017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1120990" y="7323559"/>
            <a:ext cx="5126017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2" name="直線箭頭接點 41"/>
          <p:cNvCxnSpPr>
            <a:stCxn id="38" idx="2"/>
            <a:endCxn id="39" idx="0"/>
          </p:cNvCxnSpPr>
          <p:nvPr/>
        </p:nvCxnSpPr>
        <p:spPr>
          <a:xfrm>
            <a:off x="3674228" y="2758499"/>
            <a:ext cx="9771" cy="79659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箭頭接點 42"/>
          <p:cNvCxnSpPr>
            <a:stCxn id="39" idx="2"/>
          </p:cNvCxnSpPr>
          <p:nvPr/>
        </p:nvCxnSpPr>
        <p:spPr>
          <a:xfrm>
            <a:off x="3683999" y="4550878"/>
            <a:ext cx="0" cy="877751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箭頭接點 43"/>
          <p:cNvCxnSpPr>
            <a:stCxn id="40" idx="2"/>
            <a:endCxn id="41" idx="0"/>
          </p:cNvCxnSpPr>
          <p:nvPr/>
        </p:nvCxnSpPr>
        <p:spPr>
          <a:xfrm>
            <a:off x="3683999" y="6429479"/>
            <a:ext cx="0" cy="89408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819688" y="7175556"/>
            <a:ext cx="5844064" cy="125488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49" name="群組 48"/>
          <p:cNvGrpSpPr/>
          <p:nvPr/>
        </p:nvGrpSpPr>
        <p:grpSpPr>
          <a:xfrm>
            <a:off x="6835997" y="1310398"/>
            <a:ext cx="7070519" cy="3584690"/>
            <a:chOff x="6835997" y="1310398"/>
            <a:chExt cx="7070519" cy="3584690"/>
          </a:xfrm>
        </p:grpSpPr>
        <p:grpSp>
          <p:nvGrpSpPr>
            <p:cNvPr id="31" name="群組 30"/>
            <p:cNvGrpSpPr/>
            <p:nvPr/>
          </p:nvGrpSpPr>
          <p:grpSpPr>
            <a:xfrm>
              <a:off x="8647987" y="1310398"/>
              <a:ext cx="5258529" cy="3584690"/>
              <a:chOff x="1691567" y="6006071"/>
              <a:chExt cx="5258529" cy="3584690"/>
            </a:xfrm>
          </p:grpSpPr>
          <p:sp>
            <p:nvSpPr>
              <p:cNvPr id="24" name="圓角矩形 23"/>
              <p:cNvSpPr/>
              <p:nvPr/>
            </p:nvSpPr>
            <p:spPr>
              <a:xfrm>
                <a:off x="1691567" y="6006071"/>
                <a:ext cx="5258529" cy="358469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zh-TW" altLang="en-US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硬體技術（</a:t>
                </a:r>
                <a:r>
                  <a:rPr kumimoji="1" lang="en-US" altLang="zh-TW" dirty="0">
                    <a:latin typeface="Heiti TC Light" charset="-120"/>
                    <a:ea typeface="Heiti TC Light" charset="-120"/>
                    <a:cs typeface="Heiti TC Light" charset="-120"/>
                  </a:rPr>
                  <a:t>2.2</a:t>
                </a:r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章）</a:t>
                </a:r>
              </a:p>
            </p:txBody>
          </p:sp>
          <p:sp>
            <p:nvSpPr>
              <p:cNvPr id="25" name="圓角矩形 24"/>
              <p:cNvSpPr/>
              <p:nvPr/>
            </p:nvSpPr>
            <p:spPr>
              <a:xfrm>
                <a:off x="2019860" y="7035391"/>
                <a:ext cx="1498593" cy="10079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 err="1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WiFi</a:t>
                </a:r>
                <a:endPara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  <p:sp>
            <p:nvSpPr>
              <p:cNvPr id="26" name="圓角矩形 25"/>
              <p:cNvSpPr/>
              <p:nvPr/>
            </p:nvSpPr>
            <p:spPr>
              <a:xfrm>
                <a:off x="3658469" y="7035391"/>
                <a:ext cx="1498593" cy="10079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RFID</a:t>
                </a:r>
                <a:endPara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  <p:sp>
            <p:nvSpPr>
              <p:cNvPr id="27" name="圓角矩形 26"/>
              <p:cNvSpPr/>
              <p:nvPr/>
            </p:nvSpPr>
            <p:spPr>
              <a:xfrm>
                <a:off x="3658469" y="8146395"/>
                <a:ext cx="1498593" cy="10079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dirty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相機</a:t>
                </a:r>
              </a:p>
            </p:txBody>
          </p:sp>
          <p:sp>
            <p:nvSpPr>
              <p:cNvPr id="28" name="圓角矩形 27"/>
              <p:cNvSpPr/>
              <p:nvPr/>
            </p:nvSpPr>
            <p:spPr>
              <a:xfrm>
                <a:off x="5279120" y="7035391"/>
                <a:ext cx="1498593" cy="10079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dirty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藍芽</a:t>
                </a:r>
              </a:p>
            </p:txBody>
          </p:sp>
          <p:sp>
            <p:nvSpPr>
              <p:cNvPr id="29" name="圓角矩形 28"/>
              <p:cNvSpPr/>
              <p:nvPr/>
            </p:nvSpPr>
            <p:spPr>
              <a:xfrm>
                <a:off x="5294545" y="8141670"/>
                <a:ext cx="1498593" cy="10079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dirty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光定位 </a:t>
                </a:r>
                <a:r>
                  <a:rPr kumimoji="1" lang="en-US" altLang="zh-TW" dirty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(2.4</a:t>
                </a:r>
                <a:r>
                  <a:rPr kumimoji="1" lang="zh-TW" altLang="en-US" dirty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章</a:t>
                </a:r>
                <a:r>
                  <a:rPr kumimoji="1" lang="en-US" altLang="zh-TW" dirty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)</a:t>
                </a:r>
                <a:endPara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  <p:sp>
            <p:nvSpPr>
              <p:cNvPr id="30" name="圓角矩形 29"/>
              <p:cNvSpPr/>
              <p:nvPr/>
            </p:nvSpPr>
            <p:spPr>
              <a:xfrm>
                <a:off x="2016806" y="8153928"/>
                <a:ext cx="1498593" cy="10079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dirty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紅外線</a:t>
                </a:r>
              </a:p>
            </p:txBody>
          </p:sp>
        </p:grpSp>
        <p:sp>
          <p:nvSpPr>
            <p:cNvPr id="47" name="三角形 46"/>
            <p:cNvSpPr/>
            <p:nvPr/>
          </p:nvSpPr>
          <p:spPr>
            <a:xfrm rot="16200000">
              <a:off x="7525669" y="3028032"/>
              <a:ext cx="464543" cy="1843887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文字方塊 47"/>
            <p:cNvSpPr txBox="1"/>
            <p:nvPr/>
          </p:nvSpPr>
          <p:spPr>
            <a:xfrm rot="21122040">
              <a:off x="6973859" y="3406282"/>
              <a:ext cx="1582484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mtClean="0">
                  <a:latin typeface="Microsoft JhengHei" charset="-120"/>
                  <a:ea typeface="Microsoft JhengHei" charset="-120"/>
                  <a:cs typeface="Microsoft JhengHei" charset="-120"/>
                </a:rPr>
                <a:t>分類方法</a:t>
              </a:r>
              <a:endParaRPr kumimoji="1" lang="zh-TW" altLang="en-US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</p:grpSp>
      <p:graphicFrame>
        <p:nvGraphicFramePr>
          <p:cNvPr id="50" name="資料圖表 49"/>
          <p:cNvGraphicFramePr/>
          <p:nvPr>
            <p:extLst>
              <p:ext uri="{D42A27DB-BD31-4B8C-83A1-F6EECF244321}">
                <p14:modId xmlns:p14="http://schemas.microsoft.com/office/powerpoint/2010/main" val="133894971"/>
              </p:ext>
            </p:extLst>
          </p:nvPr>
        </p:nvGraphicFramePr>
        <p:xfrm>
          <a:off x="7611939" y="6364329"/>
          <a:ext cx="6710491" cy="36630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6650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15841521" y="1871682"/>
            <a:ext cx="5850813" cy="6895803"/>
            <a:chOff x="10922854" y="1812769"/>
            <a:chExt cx="5850813" cy="6895803"/>
          </a:xfrm>
        </p:grpSpPr>
        <p:sp>
          <p:nvSpPr>
            <p:cNvPr id="5" name="矩形 4"/>
            <p:cNvSpPr/>
            <p:nvPr/>
          </p:nvSpPr>
          <p:spPr>
            <a:xfrm>
              <a:off x="10922854" y="2416630"/>
              <a:ext cx="5850813" cy="629194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2141132" y="1812769"/>
              <a:ext cx="3464410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後處理方法（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2.3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1386663" y="2895602"/>
              <a:ext cx="4973348" cy="5464628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1712286" y="3247351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>
                  <a:latin typeface="Heiti TC Light" charset="-120"/>
                  <a:ea typeface="Heiti TC Light" charset="-120"/>
                  <a:cs typeface="Heiti TC Light" charset="-120"/>
                </a:rPr>
                <a:t>計算相對位置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1272526" y="1931184"/>
            <a:ext cx="4916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Step1.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決定次系統規格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237584" y="3678594"/>
            <a:ext cx="3531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Step2.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系統設置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1225862" y="5573598"/>
            <a:ext cx="4916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Step3.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發送與接收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訊號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286514" y="7488369"/>
            <a:ext cx="4916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Step4.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執行定位演算法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111219" y="1762710"/>
            <a:ext cx="5126017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1120990" y="3555089"/>
            <a:ext cx="5126017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120990" y="5433690"/>
            <a:ext cx="5126017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1120990" y="7323559"/>
            <a:ext cx="5126017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2" name="直線箭頭接點 41"/>
          <p:cNvCxnSpPr>
            <a:stCxn id="38" idx="2"/>
            <a:endCxn id="39" idx="0"/>
          </p:cNvCxnSpPr>
          <p:nvPr/>
        </p:nvCxnSpPr>
        <p:spPr>
          <a:xfrm>
            <a:off x="3674228" y="2758499"/>
            <a:ext cx="9771" cy="79659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箭頭接點 42"/>
          <p:cNvCxnSpPr>
            <a:stCxn id="39" idx="2"/>
          </p:cNvCxnSpPr>
          <p:nvPr/>
        </p:nvCxnSpPr>
        <p:spPr>
          <a:xfrm>
            <a:off x="3683999" y="4550878"/>
            <a:ext cx="0" cy="877751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箭頭接點 43"/>
          <p:cNvCxnSpPr>
            <a:stCxn id="40" idx="2"/>
            <a:endCxn id="41" idx="0"/>
          </p:cNvCxnSpPr>
          <p:nvPr/>
        </p:nvCxnSpPr>
        <p:spPr>
          <a:xfrm>
            <a:off x="3683999" y="6429479"/>
            <a:ext cx="0" cy="89408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38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74911" y="2416629"/>
            <a:ext cx="10509197" cy="62919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944589" y="1812771"/>
            <a:ext cx="332975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硬體傳送與接收訊號</a:t>
            </a:r>
          </a:p>
        </p:txBody>
      </p:sp>
      <p:grpSp>
        <p:nvGrpSpPr>
          <p:cNvPr id="33" name="群組 32"/>
          <p:cNvGrpSpPr/>
          <p:nvPr/>
        </p:nvGrpSpPr>
        <p:grpSpPr>
          <a:xfrm>
            <a:off x="7348495" y="3860044"/>
            <a:ext cx="3519458" cy="1529192"/>
            <a:chOff x="7330319" y="3826577"/>
            <a:chExt cx="3519458" cy="1529192"/>
          </a:xfrm>
        </p:grpSpPr>
        <p:sp>
          <p:nvSpPr>
            <p:cNvPr id="9" name="矩形 8"/>
            <p:cNvSpPr/>
            <p:nvPr/>
          </p:nvSpPr>
          <p:spPr>
            <a:xfrm>
              <a:off x="7330319" y="3826577"/>
              <a:ext cx="3519458" cy="1529192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412961" y="4232430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量測者接收訊號</a:t>
              </a: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10338037" y="1812771"/>
            <a:ext cx="7126053" cy="6895803"/>
            <a:chOff x="9663124" y="1812769"/>
            <a:chExt cx="7126053" cy="6895803"/>
          </a:xfrm>
        </p:grpSpPr>
        <p:sp>
          <p:nvSpPr>
            <p:cNvPr id="5" name="矩形 4"/>
            <p:cNvSpPr/>
            <p:nvPr/>
          </p:nvSpPr>
          <p:spPr>
            <a:xfrm>
              <a:off x="10922854" y="2416630"/>
              <a:ext cx="4358657" cy="629194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1493945" y="1812769"/>
              <a:ext cx="3464410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後處理方法（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2.2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1386663" y="2895602"/>
              <a:ext cx="3556664" cy="5464628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1712286" y="3247351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>
                  <a:latin typeface="Heiti TC Light" charset="-120"/>
                  <a:ea typeface="Heiti TC Light" charset="-120"/>
                  <a:cs typeface="Heiti TC Light" charset="-120"/>
                </a:rPr>
                <a:t>計算相對位置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graphicFrame>
          <p:nvGraphicFramePr>
            <p:cNvPr id="14" name="資料圖表 13"/>
            <p:cNvGraphicFramePr/>
            <p:nvPr>
              <p:extLst>
                <p:ext uri="{D42A27DB-BD31-4B8C-83A1-F6EECF244321}">
                  <p14:modId xmlns:p14="http://schemas.microsoft.com/office/powerpoint/2010/main" val="1506627422"/>
                </p:ext>
              </p:extLst>
            </p:nvPr>
          </p:nvGraphicFramePr>
          <p:xfrm>
            <a:off x="9663124" y="4146200"/>
            <a:ext cx="7126053" cy="391249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cxnSp>
        <p:nvCxnSpPr>
          <p:cNvPr id="17" name="直線箭頭接點 16"/>
          <p:cNvCxnSpPr/>
          <p:nvPr/>
        </p:nvCxnSpPr>
        <p:spPr>
          <a:xfrm>
            <a:off x="4673192" y="4718693"/>
            <a:ext cx="2380753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5409725" y="4207658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傳送</a:t>
            </a:r>
          </a:p>
        </p:txBody>
      </p:sp>
      <p:grpSp>
        <p:nvGrpSpPr>
          <p:cNvPr id="32" name="群組 31"/>
          <p:cNvGrpSpPr/>
          <p:nvPr/>
        </p:nvGrpSpPr>
        <p:grpSpPr>
          <a:xfrm>
            <a:off x="1082718" y="3692194"/>
            <a:ext cx="3416320" cy="1915884"/>
            <a:chOff x="2085747" y="3679372"/>
            <a:chExt cx="3416320" cy="1915884"/>
          </a:xfrm>
        </p:grpSpPr>
        <p:sp>
          <p:nvSpPr>
            <p:cNvPr id="8" name="矩形 7"/>
            <p:cNvSpPr/>
            <p:nvPr/>
          </p:nvSpPr>
          <p:spPr>
            <a:xfrm>
              <a:off x="2085747" y="3679372"/>
              <a:ext cx="3395495" cy="1915884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085747" y="369773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目標物發送訊號</a:t>
              </a:r>
            </a:p>
          </p:txBody>
        </p:sp>
        <p:graphicFrame>
          <p:nvGraphicFramePr>
            <p:cNvPr id="20" name="資料圖表 19"/>
            <p:cNvGraphicFramePr/>
            <p:nvPr>
              <p:extLst/>
            </p:nvPr>
          </p:nvGraphicFramePr>
          <p:xfrm>
            <a:off x="2368456" y="4538110"/>
            <a:ext cx="2862249" cy="8291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</p:grpSp>
      <p:cxnSp>
        <p:nvCxnSpPr>
          <p:cNvPr id="21" name="直線箭頭接點 20"/>
          <p:cNvCxnSpPr/>
          <p:nvPr/>
        </p:nvCxnSpPr>
        <p:spPr>
          <a:xfrm>
            <a:off x="10916135" y="4687340"/>
            <a:ext cx="1079919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1013095" y="5873294"/>
            <a:ext cx="10036628" cy="2476050"/>
            <a:chOff x="1872343" y="5977004"/>
            <a:chExt cx="10036628" cy="2476050"/>
          </a:xfrm>
        </p:grpSpPr>
        <p:sp>
          <p:nvSpPr>
            <p:cNvPr id="24" name="圓角矩形 23"/>
            <p:cNvSpPr/>
            <p:nvPr/>
          </p:nvSpPr>
          <p:spPr>
            <a:xfrm>
              <a:off x="1872343" y="5977004"/>
              <a:ext cx="10036628" cy="247605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技術種類（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2.3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01986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WiFi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658469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RFID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532848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相機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27912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藍芽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10190054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光定位 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(2.4</a:t>
              </a:r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6875643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紅外線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555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31610" y="4809408"/>
            <a:ext cx="4170888" cy="413217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14" y="1191127"/>
            <a:ext cx="4229296" cy="3746500"/>
          </a:xfrm>
          <a:prstGeom prst="rect">
            <a:avLst/>
          </a:prstGeom>
        </p:spPr>
      </p:pic>
      <p:cxnSp>
        <p:nvCxnSpPr>
          <p:cNvPr id="7" name="直線箭頭接點 6"/>
          <p:cNvCxnSpPr/>
          <p:nvPr/>
        </p:nvCxnSpPr>
        <p:spPr>
          <a:xfrm flipV="1">
            <a:off x="8601677" y="3796523"/>
            <a:ext cx="4544565" cy="5775076"/>
          </a:xfrm>
          <a:prstGeom prst="straightConnector1">
            <a:avLst/>
          </a:prstGeom>
          <a:ln w="508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圓角矩形圖說文字 9"/>
          <p:cNvSpPr/>
          <p:nvPr/>
        </p:nvSpPr>
        <p:spPr>
          <a:xfrm>
            <a:off x="7773761" y="5792535"/>
            <a:ext cx="4049163" cy="4031350"/>
          </a:xfrm>
          <a:prstGeom prst="wedgeRoundRectCallout">
            <a:avLst>
              <a:gd name="adj1" fmla="val -1707"/>
              <a:gd name="adj2" fmla="val -7840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圓角矩形圖說文字 10"/>
          <p:cNvSpPr/>
          <p:nvPr/>
        </p:nvSpPr>
        <p:spPr>
          <a:xfrm>
            <a:off x="12594558" y="5431006"/>
            <a:ext cx="3934225" cy="3980706"/>
          </a:xfrm>
          <a:prstGeom prst="wedgeRoundRectCallout">
            <a:avLst>
              <a:gd name="adj1" fmla="val -29733"/>
              <a:gd name="adj2" fmla="val -83958"/>
              <a:gd name="adj3" fmla="val 16667"/>
            </a:avLst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69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" y="1955873"/>
            <a:ext cx="8496300" cy="84582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472296" y="8190297"/>
            <a:ext cx="30385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2400" dirty="0">
                <a:solidFill>
                  <a:srgbClr val="C00000"/>
                </a:solidFill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dirty="0">
                <a:solidFill>
                  <a:srgbClr val="C00000"/>
                </a:solidFill>
                <a:latin typeface="Heiti TC Light" charset="-120"/>
                <a:ea typeface="Heiti TC Light" charset="-120"/>
                <a:cs typeface="Heiti TC Light" charset="-120"/>
              </a:rPr>
              <a:t>座標系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4991572" y="4207126"/>
            <a:ext cx="30385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2400" dirty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dirty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座標系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4075911" y="6222969"/>
                <a:ext cx="3038551" cy="14832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 dirty="0">
                          <a:solidFill>
                            <a:schemeClr val="accent1"/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相對位置</m:t>
                      </m:r>
                    </m:oMath>
                  </m:oMathPara>
                </a14:m>
                <a:endParaRPr kumimoji="1" lang="en-US" altLang="zh-TW" sz="2400" i="1" dirty="0">
                  <a:solidFill>
                    <a:schemeClr val="accent1"/>
                  </a:solidFill>
                  <a:latin typeface="Cambria Math" charset="0"/>
                  <a:ea typeface="Heiti TC Light" charset="-120"/>
                  <a:cs typeface="Heiti TC Light" charset="-12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/>
                        <m:sup>
                          <m:r>
                            <a:rPr kumimoji="1" lang="en-US" altLang="zh-TW" sz="2400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𝑃𝐿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TW" sz="2400" b="1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𝑻</m:t>
                          </m:r>
                        </m:e>
                        <m:sup>
                          <m:r>
                            <a:rPr kumimoji="1" lang="en-US" altLang="zh-TW" sz="2400" b="1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𝒔𝒑𝒉</m:t>
                          </m:r>
                        </m:sup>
                      </m:sSup>
                      <m:r>
                        <a:rPr kumimoji="1" lang="en-US" altLang="zh-TW" sz="2400" i="1" dirty="0">
                          <a:solidFill>
                            <a:schemeClr val="accent1"/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uk-UA" altLang="zh-TW" sz="2400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cs-CZ" altLang="zh-TW" sz="2400" i="1" dirty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Heiti TC Light" charset="-120"/>
                                  <a:cs typeface="Heiti TC Light" charset="-12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zh-TW" sz="2400" i="1" dirty="0">
                  <a:solidFill>
                    <a:schemeClr val="accent1"/>
                  </a:solidFill>
                  <a:latin typeface="Cambria Math" charset="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909" y="6222967"/>
                <a:ext cx="3038551" cy="1483291"/>
              </a:xfrm>
              <a:prstGeom prst="rect">
                <a:avLst/>
              </a:prstGeom>
              <a:blipFill rotWithShape="0">
                <a:blip r:embed="rId5"/>
                <a:stretch>
                  <a:fillRect t="-20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群組 21"/>
          <p:cNvGrpSpPr/>
          <p:nvPr/>
        </p:nvGrpSpPr>
        <p:grpSpPr>
          <a:xfrm>
            <a:off x="8720041" y="1847244"/>
            <a:ext cx="7164907" cy="4031350"/>
            <a:chOff x="9455570" y="-139701"/>
            <a:chExt cx="7164907" cy="4031350"/>
          </a:xfrm>
        </p:grpSpPr>
        <p:sp>
          <p:nvSpPr>
            <p:cNvPr id="10" name="圓角矩形圖說文字 9"/>
            <p:cNvSpPr/>
            <p:nvPr/>
          </p:nvSpPr>
          <p:spPr>
            <a:xfrm>
              <a:off x="9455570" y="-139701"/>
              <a:ext cx="6497110" cy="4031350"/>
            </a:xfrm>
            <a:prstGeom prst="wedgeRoundRectCallout">
              <a:avLst>
                <a:gd name="adj1" fmla="val -84373"/>
                <a:gd name="adj2" fmla="val 12923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3264" y="157504"/>
              <a:ext cx="4615172" cy="351328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/>
                <p:cNvSpPr txBox="1"/>
                <p:nvPr/>
              </p:nvSpPr>
              <p:spPr>
                <a:xfrm>
                  <a:off x="12962254" y="1011531"/>
                  <a:ext cx="365822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kumimoji="1" lang="en-US" altLang="zh-TW" sz="2400" dirty="0">
                      <a:solidFill>
                        <a:srgbClr val="C00000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dirty="0">
                      <a:solidFill>
                        <a:srgbClr val="C00000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座標系中</a:t>
                  </a:r>
                  <a:endParaRPr kumimoji="1" lang="en-US" altLang="zh-TW" sz="2400" dirty="0">
                    <a:solidFill>
                      <a:srgbClr val="C00000"/>
                    </a:solidFill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  <a:p>
                  <a:r>
                    <a:rPr kumimoji="1" lang="en-US" altLang="zh-TW" sz="2400" dirty="0">
                      <a:solidFill>
                        <a:srgbClr val="C00000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dirty="0">
                      <a:solidFill>
                        <a:srgbClr val="C00000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座標系</a:t>
                  </a:r>
                  <a14:m>
                    <m:oMath xmlns:m="http://schemas.openxmlformats.org/officeDocument/2006/math">
                      <m:r>
                        <a:rPr kumimoji="1" lang="zh-TW" altLang="en-US" sz="2400" i="1" dirty="0">
                          <a:solidFill>
                            <a:srgbClr val="C00000"/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所在</m:t>
                      </m:r>
                      <m:r>
                        <a:rPr kumimoji="1" lang="zh-TW" altLang="en-US" sz="2400" i="1">
                          <a:solidFill>
                            <a:srgbClr val="C00000"/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方位</m:t>
                      </m:r>
                    </m:oMath>
                  </a14:m>
                  <a:endParaRPr kumimoji="1" lang="zh-TW" altLang="en-US" sz="2400" dirty="0">
                    <a:solidFill>
                      <a:srgbClr val="C00000"/>
                    </a:solidFill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3" name="文字方塊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2254" y="1011531"/>
                  <a:ext cx="3658223" cy="73866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5167" t="-13223" b="-239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/>
                <p:cNvSpPr txBox="1"/>
                <p:nvPr/>
              </p:nvSpPr>
              <p:spPr>
                <a:xfrm>
                  <a:off x="10838958" y="1173257"/>
                  <a:ext cx="82554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" name="文字方塊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38958" y="1173257"/>
                  <a:ext cx="825547" cy="400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/>
                <p:cNvSpPr txBox="1"/>
                <p:nvPr/>
              </p:nvSpPr>
              <p:spPr>
                <a:xfrm>
                  <a:off x="11963793" y="590063"/>
                  <a:ext cx="83151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" name="文字方塊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63793" y="590063"/>
                  <a:ext cx="831510" cy="40011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12516234" y="1870572"/>
                  <a:ext cx="83151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16234" y="1870572"/>
                  <a:ext cx="831510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群組 22"/>
          <p:cNvGrpSpPr/>
          <p:nvPr/>
        </p:nvGrpSpPr>
        <p:grpSpPr>
          <a:xfrm>
            <a:off x="8720039" y="6190988"/>
            <a:ext cx="6497110" cy="3542020"/>
            <a:chOff x="8720039" y="6190988"/>
            <a:chExt cx="6497110" cy="3542020"/>
          </a:xfrm>
        </p:grpSpPr>
        <p:sp>
          <p:nvSpPr>
            <p:cNvPr id="11" name="圓角矩形圖說文字 10"/>
            <p:cNvSpPr/>
            <p:nvPr/>
          </p:nvSpPr>
          <p:spPr>
            <a:xfrm>
              <a:off x="8720039" y="6190988"/>
              <a:ext cx="6497110" cy="3542020"/>
            </a:xfrm>
            <a:prstGeom prst="wedgeRoundRectCallout">
              <a:avLst>
                <a:gd name="adj1" fmla="val -101950"/>
                <a:gd name="adj2" fmla="val 9226"/>
                <a:gd name="adj3" fmla="val 16667"/>
              </a:avLst>
            </a:prstGeom>
            <a:ln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4931" y="6438794"/>
              <a:ext cx="4022889" cy="299964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/>
                <p:cNvSpPr txBox="1"/>
                <p:nvPr/>
              </p:nvSpPr>
              <p:spPr>
                <a:xfrm>
                  <a:off x="11644017" y="6732621"/>
                  <a:ext cx="3038551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kumimoji="1" lang="en-US" altLang="zh-TW" sz="2400" dirty="0">
                      <a:solidFill>
                        <a:schemeClr val="accent6">
                          <a:lumMod val="75000"/>
                        </a:schemeClr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dirty="0">
                      <a:solidFill>
                        <a:schemeClr val="accent6">
                          <a:lumMod val="75000"/>
                        </a:schemeClr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座標系中</a:t>
                  </a:r>
                  <a:endParaRPr kumimoji="1" lang="en-US" altLang="zh-TW" sz="2400" dirty="0">
                    <a:solidFill>
                      <a:schemeClr val="accent6">
                        <a:lumMod val="75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  <a:p>
                  <a:r>
                    <a:rPr kumimoji="1" lang="en-US" altLang="zh-TW" sz="2400" dirty="0">
                      <a:solidFill>
                        <a:schemeClr val="accent6">
                          <a:lumMod val="75000"/>
                        </a:schemeClr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dirty="0">
                      <a:solidFill>
                        <a:schemeClr val="accent6">
                          <a:lumMod val="75000"/>
                        </a:schemeClr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座標系</a:t>
                  </a:r>
                  <a14:m>
                    <m:oMath xmlns:m="http://schemas.openxmlformats.org/officeDocument/2006/math">
                      <m:r>
                        <a:rPr kumimoji="1" lang="zh-TW" altLang="en-US" sz="240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所在</m:t>
                      </m:r>
                      <m:r>
                        <a:rPr kumimoji="1" lang="zh-TW" altLang="en-US" sz="24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方位</m:t>
                      </m:r>
                    </m:oMath>
                  </a14:m>
                  <a:endParaRPr kumimoji="1" lang="zh-TW" altLang="en-US" sz="2400" dirty="0">
                    <a:solidFill>
                      <a:schemeClr val="accent6">
                        <a:lumMod val="75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4" name="文字方塊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4017" y="6732621"/>
                  <a:ext cx="3038551" cy="73866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6012" t="-12295" b="-2377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/>
                <p:cNvSpPr txBox="1"/>
                <p:nvPr/>
              </p:nvSpPr>
              <p:spPr>
                <a:xfrm>
                  <a:off x="10328109" y="6583885"/>
                  <a:ext cx="68397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文字方塊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28109" y="6583885"/>
                  <a:ext cx="683970" cy="40011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/>
                <p:cNvSpPr txBox="1"/>
                <p:nvPr/>
              </p:nvSpPr>
              <p:spPr>
                <a:xfrm>
                  <a:off x="10221772" y="7432914"/>
                  <a:ext cx="68993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文字方塊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1772" y="7432914"/>
                  <a:ext cx="689932" cy="40011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/>
                <p:cNvSpPr txBox="1"/>
                <p:nvPr/>
              </p:nvSpPr>
              <p:spPr>
                <a:xfrm>
                  <a:off x="12224196" y="7432914"/>
                  <a:ext cx="68993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文字方塊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24196" y="7432914"/>
                  <a:ext cx="689932" cy="40011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8854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84511" y="11403623"/>
            <a:ext cx="10509197" cy="62919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554189" y="10799763"/>
            <a:ext cx="332975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硬體傳送與接收訊號</a:t>
            </a:r>
          </a:p>
        </p:txBody>
      </p:sp>
      <p:grpSp>
        <p:nvGrpSpPr>
          <p:cNvPr id="33" name="群組 32"/>
          <p:cNvGrpSpPr/>
          <p:nvPr/>
        </p:nvGrpSpPr>
        <p:grpSpPr>
          <a:xfrm>
            <a:off x="7958095" y="12847038"/>
            <a:ext cx="3519458" cy="1529192"/>
            <a:chOff x="7330319" y="3826577"/>
            <a:chExt cx="3519458" cy="1529192"/>
          </a:xfrm>
        </p:grpSpPr>
        <p:sp>
          <p:nvSpPr>
            <p:cNvPr id="9" name="矩形 8"/>
            <p:cNvSpPr/>
            <p:nvPr/>
          </p:nvSpPr>
          <p:spPr>
            <a:xfrm>
              <a:off x="7330319" y="3826577"/>
              <a:ext cx="3519458" cy="1529192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412961" y="4232430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量測者接收訊號</a:t>
              </a:r>
            </a:p>
          </p:txBody>
        </p:sp>
      </p:grpSp>
      <p:cxnSp>
        <p:nvCxnSpPr>
          <p:cNvPr id="17" name="直線箭頭接點 16"/>
          <p:cNvCxnSpPr/>
          <p:nvPr/>
        </p:nvCxnSpPr>
        <p:spPr>
          <a:xfrm>
            <a:off x="5282790" y="13705687"/>
            <a:ext cx="2380753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6019323" y="13194650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傳送</a:t>
            </a:r>
          </a:p>
        </p:txBody>
      </p:sp>
      <p:grpSp>
        <p:nvGrpSpPr>
          <p:cNvPr id="32" name="群組 31"/>
          <p:cNvGrpSpPr/>
          <p:nvPr/>
        </p:nvGrpSpPr>
        <p:grpSpPr>
          <a:xfrm>
            <a:off x="1692318" y="12679188"/>
            <a:ext cx="3416320" cy="1915884"/>
            <a:chOff x="2085747" y="3679372"/>
            <a:chExt cx="3416320" cy="1915884"/>
          </a:xfrm>
        </p:grpSpPr>
        <p:sp>
          <p:nvSpPr>
            <p:cNvPr id="8" name="矩形 7"/>
            <p:cNvSpPr/>
            <p:nvPr/>
          </p:nvSpPr>
          <p:spPr>
            <a:xfrm>
              <a:off x="2085747" y="3679372"/>
              <a:ext cx="3395495" cy="1915884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085747" y="369773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目標物發送訊號</a:t>
              </a:r>
            </a:p>
          </p:txBody>
        </p:sp>
        <p:graphicFrame>
          <p:nvGraphicFramePr>
            <p:cNvPr id="20" name="資料圖表 19"/>
            <p:cNvGraphicFramePr/>
            <p:nvPr/>
          </p:nvGraphicFramePr>
          <p:xfrm>
            <a:off x="2368456" y="4538110"/>
            <a:ext cx="2862249" cy="8291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cxnSp>
        <p:nvCxnSpPr>
          <p:cNvPr id="21" name="直線箭頭接點 20"/>
          <p:cNvCxnSpPr/>
          <p:nvPr/>
        </p:nvCxnSpPr>
        <p:spPr>
          <a:xfrm>
            <a:off x="11525733" y="13674334"/>
            <a:ext cx="1079919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1622695" y="14860288"/>
            <a:ext cx="10036628" cy="2476050"/>
            <a:chOff x="1872343" y="5977004"/>
            <a:chExt cx="10036628" cy="2476050"/>
          </a:xfrm>
        </p:grpSpPr>
        <p:sp>
          <p:nvSpPr>
            <p:cNvPr id="24" name="圓角矩形 23"/>
            <p:cNvSpPr/>
            <p:nvPr/>
          </p:nvSpPr>
          <p:spPr>
            <a:xfrm>
              <a:off x="1872343" y="5977004"/>
              <a:ext cx="10036628" cy="247605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技術種類</a:t>
              </a:r>
              <a:r>
                <a:rPr kumimoji="1" lang="zh-TW" altLang="en-US">
                  <a:latin typeface="Heiti TC Light" charset="-120"/>
                  <a:ea typeface="Heiti TC Light" charset="-120"/>
                  <a:cs typeface="Heiti TC Light" charset="-120"/>
                </a:rPr>
                <a:t>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2.2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01986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WiFi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658469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RFID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532848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相機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27912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藍芽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10190054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光定位 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(2.4</a:t>
              </a:r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6875643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紅外線</a:t>
              </a:r>
            </a:p>
          </p:txBody>
        </p:sp>
      </p:grpSp>
      <p:sp>
        <p:nvSpPr>
          <p:cNvPr id="34" name="矩形 33"/>
          <p:cNvSpPr/>
          <p:nvPr/>
        </p:nvSpPr>
        <p:spPr>
          <a:xfrm>
            <a:off x="895315" y="2557734"/>
            <a:ext cx="3263028" cy="56500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zh-TW" altLang="en-US" b="1">
                <a:latin typeface="Heiti TC Light" charset="-120"/>
                <a:ea typeface="Heiti TC Light" charset="-120"/>
                <a:cs typeface="Heiti TC Light" charset="-120"/>
              </a:rPr>
              <a:t>訊號強度</a:t>
            </a:r>
          </a:p>
        </p:txBody>
      </p:sp>
      <p:sp>
        <p:nvSpPr>
          <p:cNvPr id="35" name="矩形 34"/>
          <p:cNvSpPr/>
          <p:nvPr/>
        </p:nvSpPr>
        <p:spPr>
          <a:xfrm>
            <a:off x="1284512" y="4502105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三角法</a:t>
            </a:r>
          </a:p>
        </p:txBody>
      </p:sp>
      <p:sp>
        <p:nvSpPr>
          <p:cNvPr id="37" name="矩形 36"/>
          <p:cNvSpPr/>
          <p:nvPr/>
        </p:nvSpPr>
        <p:spPr>
          <a:xfrm>
            <a:off x="15152912" y="3260927"/>
            <a:ext cx="17764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284512" y="3366328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多點定位</a:t>
            </a:r>
          </a:p>
        </p:txBody>
      </p:sp>
      <p:sp>
        <p:nvSpPr>
          <p:cNvPr id="40" name="矩形 39"/>
          <p:cNvSpPr/>
          <p:nvPr/>
        </p:nvSpPr>
        <p:spPr>
          <a:xfrm>
            <a:off x="1284512" y="5637882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指紋法</a:t>
            </a:r>
          </a:p>
        </p:txBody>
      </p:sp>
      <p:sp>
        <p:nvSpPr>
          <p:cNvPr id="41" name="矩形 40"/>
          <p:cNvSpPr/>
          <p:nvPr/>
        </p:nvSpPr>
        <p:spPr>
          <a:xfrm>
            <a:off x="1284512" y="6788343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幾合方法</a:t>
            </a:r>
          </a:p>
        </p:txBody>
      </p:sp>
      <p:sp>
        <p:nvSpPr>
          <p:cNvPr id="42" name="矩形 41"/>
          <p:cNvSpPr/>
          <p:nvPr/>
        </p:nvSpPr>
        <p:spPr>
          <a:xfrm>
            <a:off x="4387809" y="2557736"/>
            <a:ext cx="3263028" cy="327700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zh-TW" altLang="en-US" b="1" dirty="0">
                <a:latin typeface="Heiti TC Light" charset="-120"/>
                <a:ea typeface="Heiti TC Light" charset="-120"/>
                <a:cs typeface="Heiti TC Light" charset="-120"/>
              </a:rPr>
              <a:t>時間</a:t>
            </a:r>
          </a:p>
        </p:txBody>
      </p:sp>
      <p:sp>
        <p:nvSpPr>
          <p:cNvPr id="44" name="矩形 43"/>
          <p:cNvSpPr/>
          <p:nvPr/>
        </p:nvSpPr>
        <p:spPr>
          <a:xfrm>
            <a:off x="4777006" y="3366328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多點定位</a:t>
            </a:r>
          </a:p>
        </p:txBody>
      </p:sp>
      <p:sp>
        <p:nvSpPr>
          <p:cNvPr id="45" name="矩形 44"/>
          <p:cNvSpPr/>
          <p:nvPr/>
        </p:nvSpPr>
        <p:spPr>
          <a:xfrm>
            <a:off x="4777006" y="4507787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三角法</a:t>
            </a:r>
          </a:p>
        </p:txBody>
      </p:sp>
      <p:sp>
        <p:nvSpPr>
          <p:cNvPr id="47" name="矩形 46"/>
          <p:cNvSpPr/>
          <p:nvPr/>
        </p:nvSpPr>
        <p:spPr>
          <a:xfrm>
            <a:off x="7874877" y="2557736"/>
            <a:ext cx="3263028" cy="222757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zh-TW" altLang="en-US" b="1" dirty="0">
                <a:latin typeface="Heiti TC Light" charset="-120"/>
                <a:ea typeface="Heiti TC Light" charset="-120"/>
                <a:cs typeface="Heiti TC Light" charset="-120"/>
              </a:rPr>
              <a:t>角度</a:t>
            </a:r>
          </a:p>
        </p:txBody>
      </p:sp>
      <p:sp>
        <p:nvSpPr>
          <p:cNvPr id="48" name="矩形 47"/>
          <p:cNvSpPr/>
          <p:nvPr/>
        </p:nvSpPr>
        <p:spPr>
          <a:xfrm>
            <a:off x="8260437" y="3366328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三角法</a:t>
            </a:r>
          </a:p>
        </p:txBody>
      </p:sp>
      <p:sp>
        <p:nvSpPr>
          <p:cNvPr id="52" name="矩形 51"/>
          <p:cNvSpPr/>
          <p:nvPr/>
        </p:nvSpPr>
        <p:spPr>
          <a:xfrm>
            <a:off x="11380300" y="2557736"/>
            <a:ext cx="3263028" cy="222757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zh-TW" altLang="en-US" b="1" dirty="0">
                <a:latin typeface="Heiti TC Light" charset="-120"/>
                <a:ea typeface="Heiti TC Light" charset="-120"/>
                <a:cs typeface="Heiti TC Light" charset="-120"/>
              </a:rPr>
              <a:t>影像</a:t>
            </a:r>
          </a:p>
        </p:txBody>
      </p:sp>
      <p:sp>
        <p:nvSpPr>
          <p:cNvPr id="53" name="矩形 52"/>
          <p:cNvSpPr/>
          <p:nvPr/>
        </p:nvSpPr>
        <p:spPr>
          <a:xfrm>
            <a:off x="11765860" y="3366328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影像辨識</a:t>
            </a:r>
          </a:p>
        </p:txBody>
      </p:sp>
    </p:spTree>
    <p:extLst>
      <p:ext uri="{BB962C8B-B14F-4D97-AF65-F5344CB8AC3E}">
        <p14:creationId xmlns:p14="http://schemas.microsoft.com/office/powerpoint/2010/main" val="20203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84511" y="11403623"/>
            <a:ext cx="10509197" cy="62919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554189" y="10799763"/>
            <a:ext cx="332975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硬體傳送與接收訊號</a:t>
            </a:r>
          </a:p>
        </p:txBody>
      </p:sp>
      <p:grpSp>
        <p:nvGrpSpPr>
          <p:cNvPr id="33" name="群組 32"/>
          <p:cNvGrpSpPr/>
          <p:nvPr/>
        </p:nvGrpSpPr>
        <p:grpSpPr>
          <a:xfrm>
            <a:off x="7958095" y="12847038"/>
            <a:ext cx="3519458" cy="1529192"/>
            <a:chOff x="7330319" y="3826577"/>
            <a:chExt cx="3519458" cy="1529192"/>
          </a:xfrm>
        </p:grpSpPr>
        <p:sp>
          <p:nvSpPr>
            <p:cNvPr id="9" name="矩形 8"/>
            <p:cNvSpPr/>
            <p:nvPr/>
          </p:nvSpPr>
          <p:spPr>
            <a:xfrm>
              <a:off x="7330319" y="3826577"/>
              <a:ext cx="3519458" cy="1529192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412961" y="4232430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量測者接收訊號</a:t>
              </a:r>
            </a:p>
          </p:txBody>
        </p:sp>
      </p:grpSp>
      <p:cxnSp>
        <p:nvCxnSpPr>
          <p:cNvPr id="17" name="直線箭頭接點 16"/>
          <p:cNvCxnSpPr/>
          <p:nvPr/>
        </p:nvCxnSpPr>
        <p:spPr>
          <a:xfrm>
            <a:off x="5282790" y="13705687"/>
            <a:ext cx="2380753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6019323" y="13194650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傳送</a:t>
            </a:r>
          </a:p>
        </p:txBody>
      </p:sp>
      <p:grpSp>
        <p:nvGrpSpPr>
          <p:cNvPr id="32" name="群組 31"/>
          <p:cNvGrpSpPr/>
          <p:nvPr/>
        </p:nvGrpSpPr>
        <p:grpSpPr>
          <a:xfrm>
            <a:off x="1692318" y="12679188"/>
            <a:ext cx="3416320" cy="1915884"/>
            <a:chOff x="2085747" y="3679372"/>
            <a:chExt cx="3416320" cy="1915884"/>
          </a:xfrm>
        </p:grpSpPr>
        <p:sp>
          <p:nvSpPr>
            <p:cNvPr id="8" name="矩形 7"/>
            <p:cNvSpPr/>
            <p:nvPr/>
          </p:nvSpPr>
          <p:spPr>
            <a:xfrm>
              <a:off x="2085747" y="3679372"/>
              <a:ext cx="3395495" cy="1915884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085747" y="369773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目標物發送訊號</a:t>
              </a:r>
            </a:p>
          </p:txBody>
        </p:sp>
        <p:graphicFrame>
          <p:nvGraphicFramePr>
            <p:cNvPr id="20" name="資料圖表 19"/>
            <p:cNvGraphicFramePr/>
            <p:nvPr/>
          </p:nvGraphicFramePr>
          <p:xfrm>
            <a:off x="2368456" y="4538110"/>
            <a:ext cx="2862249" cy="8291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cxnSp>
        <p:nvCxnSpPr>
          <p:cNvPr id="21" name="直線箭頭接點 20"/>
          <p:cNvCxnSpPr/>
          <p:nvPr/>
        </p:nvCxnSpPr>
        <p:spPr>
          <a:xfrm>
            <a:off x="11525733" y="13674334"/>
            <a:ext cx="1079919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1622695" y="14860288"/>
            <a:ext cx="10036628" cy="2476050"/>
            <a:chOff x="1872343" y="5977004"/>
            <a:chExt cx="10036628" cy="2476050"/>
          </a:xfrm>
        </p:grpSpPr>
        <p:sp>
          <p:nvSpPr>
            <p:cNvPr id="24" name="圓角矩形 23"/>
            <p:cNvSpPr/>
            <p:nvPr/>
          </p:nvSpPr>
          <p:spPr>
            <a:xfrm>
              <a:off x="1872343" y="5977004"/>
              <a:ext cx="10036628" cy="247605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技術種類</a:t>
              </a:r>
              <a:r>
                <a:rPr kumimoji="1" lang="zh-TW" altLang="en-US">
                  <a:latin typeface="Heiti TC Light" charset="-120"/>
                  <a:ea typeface="Heiti TC Light" charset="-120"/>
                  <a:cs typeface="Heiti TC Light" charset="-120"/>
                </a:rPr>
                <a:t>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2.2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01986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WiFi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658469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RFID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532848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相機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27912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藍芽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10190054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光定位 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(2.4</a:t>
              </a:r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6875643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紅外線</a:t>
              </a:r>
            </a:p>
          </p:txBody>
        </p:sp>
      </p:grpSp>
      <p:graphicFrame>
        <p:nvGraphicFramePr>
          <p:cNvPr id="49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382220"/>
              </p:ext>
            </p:extLst>
          </p:nvPr>
        </p:nvGraphicFramePr>
        <p:xfrm>
          <a:off x="4158119" y="1315183"/>
          <a:ext cx="8687025" cy="90748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95675"/>
                <a:gridCol w="2895675"/>
                <a:gridCol w="2895675"/>
              </a:tblGrid>
              <a:tr h="630825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無線電波段</a:t>
                      </a:r>
                      <a:endParaRPr lang="zh-TW" altLang="en-US" sz="3200" b="1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 smtClean="0">
                          <a:solidFill>
                            <a:srgbClr val="C00000"/>
                          </a:solidFill>
                          <a:latin typeface="Kaiti TC" charset="-120"/>
                          <a:ea typeface="Kaiti TC" charset="-120"/>
                          <a:cs typeface="Kaiti TC" charset="-120"/>
                        </a:rPr>
                        <a:t>光波段</a:t>
                      </a:r>
                      <a:endParaRPr lang="zh-TW" altLang="en-US" sz="3200" b="1" dirty="0">
                        <a:solidFill>
                          <a:srgbClr val="C00000"/>
                        </a:solidFill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通訊能力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較強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較弱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視線範圍外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的定位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i="0" dirty="0" smtClean="0">
                          <a:latin typeface="+mn-lt"/>
                          <a:ea typeface="Kaiti TC" charset="-120"/>
                          <a:cs typeface="Kaiti TC" charset="-120"/>
                        </a:rPr>
                        <a:t>可以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無法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精度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量測範圍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較大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較小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安全性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醫院與機場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的使用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無法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可以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硬體大小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較大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較小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394678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常用演算法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多點定位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指紋法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多點定位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指紋法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幾何方法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445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84511" y="11403623"/>
            <a:ext cx="10509197" cy="62919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554189" y="10799763"/>
            <a:ext cx="332975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硬體傳送與接收訊號</a:t>
            </a:r>
          </a:p>
        </p:txBody>
      </p:sp>
      <p:grpSp>
        <p:nvGrpSpPr>
          <p:cNvPr id="33" name="群組 32"/>
          <p:cNvGrpSpPr/>
          <p:nvPr/>
        </p:nvGrpSpPr>
        <p:grpSpPr>
          <a:xfrm>
            <a:off x="7958095" y="12847038"/>
            <a:ext cx="3519458" cy="1529192"/>
            <a:chOff x="7330319" y="3826577"/>
            <a:chExt cx="3519458" cy="1529192"/>
          </a:xfrm>
        </p:grpSpPr>
        <p:sp>
          <p:nvSpPr>
            <p:cNvPr id="9" name="矩形 8"/>
            <p:cNvSpPr/>
            <p:nvPr/>
          </p:nvSpPr>
          <p:spPr>
            <a:xfrm>
              <a:off x="7330319" y="3826577"/>
              <a:ext cx="3519458" cy="1529192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412961" y="4232430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量測者接收訊號</a:t>
              </a:r>
            </a:p>
          </p:txBody>
        </p:sp>
      </p:grpSp>
      <p:cxnSp>
        <p:nvCxnSpPr>
          <p:cNvPr id="17" name="直線箭頭接點 16"/>
          <p:cNvCxnSpPr/>
          <p:nvPr/>
        </p:nvCxnSpPr>
        <p:spPr>
          <a:xfrm>
            <a:off x="5282790" y="13705687"/>
            <a:ext cx="2380753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6019323" y="13194650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傳送</a:t>
            </a:r>
          </a:p>
        </p:txBody>
      </p:sp>
      <p:grpSp>
        <p:nvGrpSpPr>
          <p:cNvPr id="32" name="群組 31"/>
          <p:cNvGrpSpPr/>
          <p:nvPr/>
        </p:nvGrpSpPr>
        <p:grpSpPr>
          <a:xfrm>
            <a:off x="1692318" y="12679188"/>
            <a:ext cx="3416320" cy="1915884"/>
            <a:chOff x="2085747" y="3679372"/>
            <a:chExt cx="3416320" cy="1915884"/>
          </a:xfrm>
        </p:grpSpPr>
        <p:sp>
          <p:nvSpPr>
            <p:cNvPr id="8" name="矩形 7"/>
            <p:cNvSpPr/>
            <p:nvPr/>
          </p:nvSpPr>
          <p:spPr>
            <a:xfrm>
              <a:off x="2085747" y="3679372"/>
              <a:ext cx="3395495" cy="1915884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085747" y="369773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目標物發送訊號</a:t>
              </a:r>
            </a:p>
          </p:txBody>
        </p:sp>
        <p:graphicFrame>
          <p:nvGraphicFramePr>
            <p:cNvPr id="20" name="資料圖表 19"/>
            <p:cNvGraphicFramePr/>
            <p:nvPr/>
          </p:nvGraphicFramePr>
          <p:xfrm>
            <a:off x="2368456" y="4538110"/>
            <a:ext cx="2862249" cy="8291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cxnSp>
        <p:nvCxnSpPr>
          <p:cNvPr id="21" name="直線箭頭接點 20"/>
          <p:cNvCxnSpPr/>
          <p:nvPr/>
        </p:nvCxnSpPr>
        <p:spPr>
          <a:xfrm>
            <a:off x="11525733" y="13674334"/>
            <a:ext cx="1079919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1622695" y="14860288"/>
            <a:ext cx="10036628" cy="2476050"/>
            <a:chOff x="1872343" y="5977004"/>
            <a:chExt cx="10036628" cy="2476050"/>
          </a:xfrm>
        </p:grpSpPr>
        <p:sp>
          <p:nvSpPr>
            <p:cNvPr id="24" name="圓角矩形 23"/>
            <p:cNvSpPr/>
            <p:nvPr/>
          </p:nvSpPr>
          <p:spPr>
            <a:xfrm>
              <a:off x="1872343" y="5977004"/>
              <a:ext cx="10036628" cy="247605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技術種類</a:t>
              </a:r>
              <a:r>
                <a:rPr kumimoji="1" lang="zh-TW" altLang="en-US">
                  <a:latin typeface="Heiti TC Light" charset="-120"/>
                  <a:ea typeface="Heiti TC Light" charset="-120"/>
                  <a:cs typeface="Heiti TC Light" charset="-120"/>
                </a:rPr>
                <a:t>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2.2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01986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WiFi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658469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RFID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532848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相機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27912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藍芽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10190054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光定位 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(2.4</a:t>
              </a:r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6875643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紅外線</a:t>
              </a:r>
            </a:p>
          </p:txBody>
        </p:sp>
      </p:grpSp>
      <p:graphicFrame>
        <p:nvGraphicFramePr>
          <p:cNvPr id="49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3716312"/>
              </p:ext>
            </p:extLst>
          </p:nvPr>
        </p:nvGraphicFramePr>
        <p:xfrm>
          <a:off x="904037" y="3593455"/>
          <a:ext cx="15533392" cy="36519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27029"/>
                <a:gridCol w="3527029"/>
                <a:gridCol w="4734648"/>
                <a:gridCol w="3744686"/>
              </a:tblGrid>
              <a:tr h="630825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可見光波段</a:t>
                      </a:r>
                      <a:endParaRPr lang="zh-TW" altLang="en-US" sz="3200" b="1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 smtClean="0">
                          <a:solidFill>
                            <a:srgbClr val="C00000"/>
                          </a:solidFill>
                          <a:latin typeface="Kaiti TC" charset="-120"/>
                          <a:ea typeface="Kaiti TC" charset="-120"/>
                          <a:cs typeface="Kaiti TC" charset="-120"/>
                        </a:rPr>
                        <a:t>近紅外光波段</a:t>
                      </a:r>
                      <a:endParaRPr lang="zh-TW" altLang="en-US" sz="3200" b="1" dirty="0">
                        <a:solidFill>
                          <a:srgbClr val="C00000"/>
                        </a:solidFill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遠紅外光波段</a:t>
                      </a:r>
                      <a:endParaRPr lang="zh-TW" altLang="en-US" sz="3200" b="1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硬體成本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人眼可視與否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i="0" dirty="0" smtClean="0">
                          <a:latin typeface="+mn-lt"/>
                          <a:ea typeface="Kaiti TC" charset="-120"/>
                          <a:cs typeface="Kaiti TC" charset="-120"/>
                        </a:rPr>
                        <a:t>同時提供照明需求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人眼不可視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太陽光能量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（低谷於</a:t>
                      </a:r>
                      <a:r>
                        <a:rPr lang="en-US" altLang="zh-TW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760nm</a:t>
                      </a:r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、</a:t>
                      </a:r>
                      <a:r>
                        <a:rPr lang="en-US" altLang="zh-TW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940nm</a:t>
                      </a:r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附近）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（低谷於</a:t>
                      </a:r>
                      <a:r>
                        <a:rPr lang="en-US" altLang="zh-TW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1550nm</a:t>
                      </a:r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附近）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176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2440007"/>
              </p:ext>
            </p:extLst>
          </p:nvPr>
        </p:nvGraphicFramePr>
        <p:xfrm>
          <a:off x="4158119" y="1315185"/>
          <a:ext cx="8687025" cy="66731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95675"/>
                <a:gridCol w="2895675"/>
                <a:gridCol w="2895675"/>
              </a:tblGrid>
              <a:tr h="630825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影像感測器</a:t>
                      </a:r>
                      <a:endParaRPr lang="zh-TW" altLang="en-US" sz="3200" b="1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solidFill>
                            <a:srgbClr val="C00000"/>
                          </a:solidFill>
                          <a:latin typeface="Kaiti TC" charset="-120"/>
                          <a:ea typeface="Kaiti TC" charset="-120"/>
                          <a:cs typeface="Kaiti TC" charset="-120"/>
                        </a:rPr>
                        <a:t>PD</a:t>
                      </a:r>
                      <a:endParaRPr lang="zh-TW" altLang="en-US" sz="3200" b="1" dirty="0">
                        <a:solidFill>
                          <a:srgbClr val="C00000"/>
                        </a:solidFill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成本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精度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演算法複雜度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i="0" dirty="0" smtClean="0">
                          <a:latin typeface="+mn-lt"/>
                          <a:ea typeface="Kaiti TC" charset="-120"/>
                          <a:cs typeface="Kaiti TC" charset="-120"/>
                        </a:rPr>
                        <a:t>較高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辨識</a:t>
                      </a:r>
                      <a:r>
                        <a:rPr lang="en-US" altLang="zh-TW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ID</a:t>
                      </a:r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方法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視覺辨識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光通訊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多重路徑傳輸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影響小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影響大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硬體大小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辨識標誌需足夠大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PD</a:t>
                      </a:r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本身體積小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398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9507062" y="6699728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731" y="4728847"/>
                <a:ext cx="693420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0019507" y="6692304"/>
                <a:ext cx="1386840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8000" i="1">
                          <a:latin typeface="Cambria Math" charset="0"/>
                        </a:rPr>
                        <m:t>𝐻</m:t>
                      </m:r>
                    </m:oMath>
                  </m:oMathPara>
                </a14:m>
                <a:endParaRPr kumimoji="1" lang="zh-TW" altLang="en-US" sz="80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176" y="4721423"/>
                <a:ext cx="1386840" cy="123110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10354787" y="6709470"/>
            <a:ext cx="651510" cy="113706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0034747" y="6713799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9703277" y="6713799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9851867" y="6709470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𝐿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7536" y="4738589"/>
                <a:ext cx="693420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接點 18"/>
          <p:cNvCxnSpPr/>
          <p:nvPr/>
        </p:nvCxnSpPr>
        <p:spPr>
          <a:xfrm flipH="1" flipV="1">
            <a:off x="9836630" y="6486742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 flipH="1" flipV="1">
            <a:off x="10156670" y="6486742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 flipH="1" flipV="1">
            <a:off x="10674830" y="6471502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9608027" y="6084617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0019507" y="6084617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0522427" y="6078538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9592787" y="6111247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9989027" y="6111247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橢圓 34"/>
          <p:cNvSpPr/>
          <p:nvPr/>
        </p:nvSpPr>
        <p:spPr>
          <a:xfrm>
            <a:off x="10491947" y="6111247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/>
              <p:cNvSpPr txBox="1"/>
              <p:nvPr/>
            </p:nvSpPr>
            <p:spPr>
              <a:xfrm>
                <a:off x="12672219" y="6483779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7888" y="4512898"/>
                <a:ext cx="693420" cy="5539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13184664" y="6476355"/>
                <a:ext cx="1386840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8000" i="1"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kumimoji="1" lang="zh-TW" altLang="en-US" sz="8000" dirty="0"/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0333" y="4505474"/>
                <a:ext cx="1386840" cy="123110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13017024" y="7072501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𝑘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2693" y="5101620"/>
                <a:ext cx="693420" cy="55399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14019054" y="7091908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723" y="5121027"/>
                <a:ext cx="693420" cy="55399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矩形 41"/>
          <p:cNvSpPr/>
          <p:nvPr/>
        </p:nvSpPr>
        <p:spPr>
          <a:xfrm>
            <a:off x="13519944" y="6493521"/>
            <a:ext cx="651510" cy="113706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13199904" y="7076590"/>
            <a:ext cx="278130" cy="55399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13199904" y="6497850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12868434" y="6497850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14224794" y="7076593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13017024" y="6493521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𝐿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2693" y="4522640"/>
                <a:ext cx="693420" cy="55399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線接點 47"/>
          <p:cNvCxnSpPr/>
          <p:nvPr/>
        </p:nvCxnSpPr>
        <p:spPr>
          <a:xfrm flipH="1" flipV="1">
            <a:off x="13001787" y="6270793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線接點 48"/>
          <p:cNvCxnSpPr/>
          <p:nvPr/>
        </p:nvCxnSpPr>
        <p:spPr>
          <a:xfrm flipH="1" flipV="1">
            <a:off x="13321827" y="6270793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線接點 49"/>
          <p:cNvCxnSpPr/>
          <p:nvPr/>
        </p:nvCxnSpPr>
        <p:spPr>
          <a:xfrm flipH="1" flipV="1">
            <a:off x="13839987" y="6255553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線接點 50"/>
          <p:cNvCxnSpPr/>
          <p:nvPr/>
        </p:nvCxnSpPr>
        <p:spPr>
          <a:xfrm flipH="1" flipV="1">
            <a:off x="13337067" y="7642393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H="1" flipV="1">
            <a:off x="14356242" y="7646579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文字方塊 52"/>
          <p:cNvSpPr txBox="1"/>
          <p:nvPr/>
        </p:nvSpPr>
        <p:spPr>
          <a:xfrm>
            <a:off x="12773184" y="5868668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13184664" y="5868668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13687584" y="5862589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13184664" y="7858277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14220984" y="7868019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5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8" name="橢圓 57"/>
          <p:cNvSpPr/>
          <p:nvPr/>
        </p:nvSpPr>
        <p:spPr>
          <a:xfrm>
            <a:off x="12757944" y="5895298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9" name="橢圓 58"/>
          <p:cNvSpPr/>
          <p:nvPr/>
        </p:nvSpPr>
        <p:spPr>
          <a:xfrm>
            <a:off x="13154184" y="5895298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0" name="橢圓 59"/>
          <p:cNvSpPr/>
          <p:nvPr/>
        </p:nvSpPr>
        <p:spPr>
          <a:xfrm>
            <a:off x="13657104" y="5895298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1" name="橢圓 60"/>
          <p:cNvSpPr/>
          <p:nvPr/>
        </p:nvSpPr>
        <p:spPr>
          <a:xfrm>
            <a:off x="13170377" y="7892278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2" name="橢圓 61"/>
          <p:cNvSpPr/>
          <p:nvPr/>
        </p:nvSpPr>
        <p:spPr>
          <a:xfrm>
            <a:off x="14175264" y="7892278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/>
              <p:cNvSpPr txBox="1"/>
              <p:nvPr/>
            </p:nvSpPr>
            <p:spPr>
              <a:xfrm>
                <a:off x="7035325" y="7220041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𝑝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63" name="文字方塊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994" y="5249160"/>
                <a:ext cx="693420" cy="55399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/>
              <p:cNvSpPr txBox="1"/>
              <p:nvPr/>
            </p:nvSpPr>
            <p:spPr>
              <a:xfrm>
                <a:off x="5841366" y="6618061"/>
                <a:ext cx="1386840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8000">
                          <a:latin typeface="Cambria Math" charset="0"/>
                        </a:rPr>
                        <m:t>Θ</m:t>
                      </m:r>
                    </m:oMath>
                  </m:oMathPara>
                </a14:m>
                <a:endParaRPr kumimoji="1" lang="zh-TW" altLang="en-US" sz="8000" dirty="0"/>
              </a:p>
            </p:txBody>
          </p:sp>
        </mc:Choice>
        <mc:Fallback xmlns=""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035" y="4647180"/>
                <a:ext cx="1386840" cy="123110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矩形 64"/>
          <p:cNvSpPr/>
          <p:nvPr/>
        </p:nvSpPr>
        <p:spPr>
          <a:xfrm>
            <a:off x="6191886" y="6665081"/>
            <a:ext cx="651510" cy="113706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7228206" y="7263619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6896736" y="7263619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6677661" y="7316416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330" y="5345535"/>
                <a:ext cx="693420" cy="55399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直線接點 68"/>
          <p:cNvCxnSpPr/>
          <p:nvPr/>
        </p:nvCxnSpPr>
        <p:spPr>
          <a:xfrm flipH="1" flipV="1">
            <a:off x="7030089" y="7813802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直線接點 69"/>
          <p:cNvCxnSpPr/>
          <p:nvPr/>
        </p:nvCxnSpPr>
        <p:spPr>
          <a:xfrm flipH="1" flipV="1">
            <a:off x="7350129" y="7813802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直線接點 70"/>
          <p:cNvCxnSpPr/>
          <p:nvPr/>
        </p:nvCxnSpPr>
        <p:spPr>
          <a:xfrm flipH="1" flipV="1">
            <a:off x="6511929" y="6427113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2" name="文字方塊 71"/>
          <p:cNvSpPr txBox="1"/>
          <p:nvPr/>
        </p:nvSpPr>
        <p:spPr>
          <a:xfrm>
            <a:off x="6831966" y="7975557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3" name="文字方塊 72"/>
          <p:cNvSpPr txBox="1"/>
          <p:nvPr/>
        </p:nvSpPr>
        <p:spPr>
          <a:xfrm>
            <a:off x="7243446" y="7975557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6359526" y="6034149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5" name="橢圓 74"/>
          <p:cNvSpPr/>
          <p:nvPr/>
        </p:nvSpPr>
        <p:spPr>
          <a:xfrm>
            <a:off x="6816726" y="8002187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6" name="橢圓 75"/>
          <p:cNvSpPr/>
          <p:nvPr/>
        </p:nvSpPr>
        <p:spPr>
          <a:xfrm>
            <a:off x="7212966" y="8002187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7" name="橢圓 76"/>
          <p:cNvSpPr/>
          <p:nvPr/>
        </p:nvSpPr>
        <p:spPr>
          <a:xfrm>
            <a:off x="6329046" y="6066858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8" name="矩形 77"/>
          <p:cNvSpPr/>
          <p:nvPr/>
        </p:nvSpPr>
        <p:spPr>
          <a:xfrm>
            <a:off x="10030699" y="7303661"/>
            <a:ext cx="278130" cy="55399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9" name="直線接點 78"/>
          <p:cNvCxnSpPr/>
          <p:nvPr/>
        </p:nvCxnSpPr>
        <p:spPr>
          <a:xfrm flipH="1" flipV="1">
            <a:off x="10167862" y="7869464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0" name="文字方塊 79"/>
          <p:cNvSpPr txBox="1"/>
          <p:nvPr/>
        </p:nvSpPr>
        <p:spPr>
          <a:xfrm>
            <a:off x="10015459" y="8085348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1" name="橢圓 80"/>
          <p:cNvSpPr/>
          <p:nvPr/>
        </p:nvSpPr>
        <p:spPr>
          <a:xfrm>
            <a:off x="10001172" y="8119349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2" name="矩形 81"/>
          <p:cNvSpPr/>
          <p:nvPr/>
        </p:nvSpPr>
        <p:spPr>
          <a:xfrm>
            <a:off x="5854701" y="7257941"/>
            <a:ext cx="278130" cy="55399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3" name="直線接點 82"/>
          <p:cNvCxnSpPr/>
          <p:nvPr/>
        </p:nvCxnSpPr>
        <p:spPr>
          <a:xfrm flipH="1" flipV="1">
            <a:off x="5991864" y="7823744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4" name="文字方塊 83"/>
          <p:cNvSpPr txBox="1"/>
          <p:nvPr/>
        </p:nvSpPr>
        <p:spPr>
          <a:xfrm>
            <a:off x="5839461" y="8039628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5" name="橢圓 84"/>
          <p:cNvSpPr/>
          <p:nvPr/>
        </p:nvSpPr>
        <p:spPr>
          <a:xfrm>
            <a:off x="5825174" y="8073629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/>
              <p:cNvSpPr txBox="1"/>
              <p:nvPr/>
            </p:nvSpPr>
            <p:spPr>
              <a:xfrm>
                <a:off x="9847105" y="7316416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𝑘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86" name="文字方塊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774" y="5345535"/>
                <a:ext cx="693420" cy="553998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86"/>
              <p:cNvSpPr txBox="1"/>
              <p:nvPr/>
            </p:nvSpPr>
            <p:spPr>
              <a:xfrm>
                <a:off x="5686109" y="7255439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𝑘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87" name="文字方塊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778" y="5284558"/>
                <a:ext cx="693420" cy="553998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/>
              <p:cNvSpPr txBox="1"/>
              <p:nvPr/>
            </p:nvSpPr>
            <p:spPr>
              <a:xfrm>
                <a:off x="10193815" y="3316054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88" name="文字方塊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9484" y="1345173"/>
                <a:ext cx="693420" cy="553998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字方塊 88"/>
              <p:cNvSpPr txBox="1"/>
              <p:nvPr/>
            </p:nvSpPr>
            <p:spPr>
              <a:xfrm>
                <a:off x="10706260" y="3308630"/>
                <a:ext cx="1386840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8000" i="1"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kumimoji="1" lang="zh-TW" altLang="en-US" sz="8000" dirty="0"/>
              </a:p>
            </p:txBody>
          </p:sp>
        </mc:Choice>
        <mc:Fallback xmlns="">
          <p:sp>
            <p:nvSpPr>
              <p:cNvPr id="89" name="文字方塊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1929" y="1337749"/>
                <a:ext cx="1386840" cy="1231106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89"/>
              <p:cNvSpPr txBox="1"/>
              <p:nvPr/>
            </p:nvSpPr>
            <p:spPr>
              <a:xfrm>
                <a:off x="10538620" y="3904776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𝑘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90" name="文字方塊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4289" y="1933895"/>
                <a:ext cx="693420" cy="553998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/>
              <p:cNvSpPr txBox="1"/>
              <p:nvPr/>
            </p:nvSpPr>
            <p:spPr>
              <a:xfrm>
                <a:off x="11540650" y="3924183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91" name="文字方塊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319" y="1953302"/>
                <a:ext cx="693420" cy="553998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矩形 91"/>
          <p:cNvSpPr/>
          <p:nvPr/>
        </p:nvSpPr>
        <p:spPr>
          <a:xfrm>
            <a:off x="11041540" y="3325796"/>
            <a:ext cx="651510" cy="113706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10721500" y="3908865"/>
            <a:ext cx="278130" cy="55399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4" name="矩形 93"/>
          <p:cNvSpPr/>
          <p:nvPr/>
        </p:nvSpPr>
        <p:spPr>
          <a:xfrm>
            <a:off x="10721500" y="3330125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5" name="矩形 94"/>
          <p:cNvSpPr/>
          <p:nvPr/>
        </p:nvSpPr>
        <p:spPr>
          <a:xfrm>
            <a:off x="10390030" y="3330125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6" name="矩形 95"/>
          <p:cNvSpPr/>
          <p:nvPr/>
        </p:nvSpPr>
        <p:spPr>
          <a:xfrm>
            <a:off x="11746390" y="3908868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/>
              <p:cNvSpPr txBox="1"/>
              <p:nvPr/>
            </p:nvSpPr>
            <p:spPr>
              <a:xfrm>
                <a:off x="10538620" y="3325796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𝐿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97" name="文字方塊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4289" y="1354915"/>
                <a:ext cx="693420" cy="553998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直線接點 99"/>
          <p:cNvCxnSpPr/>
          <p:nvPr/>
        </p:nvCxnSpPr>
        <p:spPr>
          <a:xfrm flipH="1" flipV="1">
            <a:off x="11375870" y="4472775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線接點 100"/>
          <p:cNvCxnSpPr/>
          <p:nvPr/>
        </p:nvCxnSpPr>
        <p:spPr>
          <a:xfrm flipH="1" flipV="1">
            <a:off x="10858663" y="4474668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線接點 101"/>
          <p:cNvCxnSpPr/>
          <p:nvPr/>
        </p:nvCxnSpPr>
        <p:spPr>
          <a:xfrm flipH="1" flipV="1">
            <a:off x="11877838" y="4463614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3" name="文字方塊 102"/>
          <p:cNvSpPr txBox="1"/>
          <p:nvPr/>
        </p:nvSpPr>
        <p:spPr>
          <a:xfrm>
            <a:off x="10721500" y="2274223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4" name="文字方塊 103"/>
          <p:cNvSpPr txBox="1"/>
          <p:nvPr/>
        </p:nvSpPr>
        <p:spPr>
          <a:xfrm>
            <a:off x="11224420" y="4666903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5" name="文字方塊 104"/>
          <p:cNvSpPr txBox="1"/>
          <p:nvPr/>
        </p:nvSpPr>
        <p:spPr>
          <a:xfrm>
            <a:off x="10325260" y="2268144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6" name="文字方塊 105"/>
          <p:cNvSpPr txBox="1"/>
          <p:nvPr/>
        </p:nvSpPr>
        <p:spPr>
          <a:xfrm>
            <a:off x="10706260" y="4675312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5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7" name="文字方塊 106"/>
          <p:cNvSpPr txBox="1"/>
          <p:nvPr/>
        </p:nvSpPr>
        <p:spPr>
          <a:xfrm>
            <a:off x="11742580" y="4685054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6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8" name="橢圓 107"/>
          <p:cNvSpPr/>
          <p:nvPr/>
        </p:nvSpPr>
        <p:spPr>
          <a:xfrm>
            <a:off x="10691020" y="2300853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9" name="橢圓 108"/>
          <p:cNvSpPr/>
          <p:nvPr/>
        </p:nvSpPr>
        <p:spPr>
          <a:xfrm>
            <a:off x="11193940" y="4693533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0" name="橢圓 109"/>
          <p:cNvSpPr/>
          <p:nvPr/>
        </p:nvSpPr>
        <p:spPr>
          <a:xfrm>
            <a:off x="10294780" y="2300853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1" name="橢圓 110"/>
          <p:cNvSpPr/>
          <p:nvPr/>
        </p:nvSpPr>
        <p:spPr>
          <a:xfrm>
            <a:off x="10675780" y="4693502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2" name="橢圓 111"/>
          <p:cNvSpPr/>
          <p:nvPr/>
        </p:nvSpPr>
        <p:spPr>
          <a:xfrm>
            <a:off x="11696860" y="4709313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3" name="矩形 112"/>
          <p:cNvSpPr/>
          <p:nvPr/>
        </p:nvSpPr>
        <p:spPr>
          <a:xfrm>
            <a:off x="11041540" y="2997864"/>
            <a:ext cx="651510" cy="276723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8" name="直線接點 117"/>
          <p:cNvCxnSpPr/>
          <p:nvPr/>
        </p:nvCxnSpPr>
        <p:spPr>
          <a:xfrm flipH="1" flipV="1">
            <a:off x="10525289" y="2702401"/>
            <a:ext cx="1" cy="6120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直線接點 119"/>
          <p:cNvCxnSpPr/>
          <p:nvPr/>
        </p:nvCxnSpPr>
        <p:spPr>
          <a:xfrm flipH="1" flipV="1">
            <a:off x="10845329" y="2717641"/>
            <a:ext cx="1" cy="6120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線接點 120"/>
          <p:cNvCxnSpPr/>
          <p:nvPr/>
        </p:nvCxnSpPr>
        <p:spPr>
          <a:xfrm flipH="1" flipV="1">
            <a:off x="11345392" y="2725744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2" name="文字方塊 121"/>
          <p:cNvSpPr txBox="1"/>
          <p:nvPr/>
        </p:nvSpPr>
        <p:spPr>
          <a:xfrm>
            <a:off x="11209180" y="2277134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3" name="橢圓 122"/>
          <p:cNvSpPr/>
          <p:nvPr/>
        </p:nvSpPr>
        <p:spPr>
          <a:xfrm>
            <a:off x="11163460" y="2301393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25" name="圖片 124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6192" r="8120" b="9156"/>
          <a:stretch/>
        </p:blipFill>
        <p:spPr>
          <a:xfrm>
            <a:off x="11087260" y="3074527"/>
            <a:ext cx="561528" cy="1970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/>
              <p:cNvSpPr txBox="1"/>
              <p:nvPr/>
            </p:nvSpPr>
            <p:spPr>
              <a:xfrm>
                <a:off x="11795920" y="3267187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𝑠𝑝h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98" name="文字方塊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5920" y="3267187"/>
                <a:ext cx="693420" cy="553998"/>
              </a:xfrm>
              <a:prstGeom prst="rect">
                <a:avLst/>
              </a:prstGeom>
              <a:blipFill rotWithShape="0">
                <a:blip r:embed="rId21"/>
                <a:stretch>
                  <a:fillRect r="-35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矩形 98"/>
          <p:cNvSpPr/>
          <p:nvPr/>
        </p:nvSpPr>
        <p:spPr>
          <a:xfrm>
            <a:off x="11768706" y="3326766"/>
            <a:ext cx="800100" cy="547049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文字方塊 113"/>
          <p:cNvSpPr txBox="1"/>
          <p:nvPr/>
        </p:nvSpPr>
        <p:spPr>
          <a:xfrm>
            <a:off x="11969272" y="2290911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7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5" name="橢圓 114"/>
          <p:cNvSpPr/>
          <p:nvPr/>
        </p:nvSpPr>
        <p:spPr>
          <a:xfrm>
            <a:off x="11938792" y="2323620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6" name="直線接點 115"/>
          <p:cNvCxnSpPr/>
          <p:nvPr/>
        </p:nvCxnSpPr>
        <p:spPr>
          <a:xfrm flipH="1" flipV="1">
            <a:off x="12169301" y="2725168"/>
            <a:ext cx="1" cy="6120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字方塊 142"/>
              <p:cNvSpPr txBox="1"/>
              <p:nvPr/>
            </p:nvSpPr>
            <p:spPr>
              <a:xfrm>
                <a:off x="2827659" y="6763181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𝑝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143" name="文字方塊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659" y="6763181"/>
                <a:ext cx="693420" cy="553998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字方塊 143"/>
              <p:cNvSpPr txBox="1"/>
              <p:nvPr/>
            </p:nvSpPr>
            <p:spPr>
              <a:xfrm>
                <a:off x="1633700" y="6161201"/>
                <a:ext cx="1386840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8000">
                          <a:latin typeface="Cambria Math" charset="0"/>
                        </a:rPr>
                        <m:t>Θ</m:t>
                      </m:r>
                    </m:oMath>
                  </m:oMathPara>
                </a14:m>
                <a:endParaRPr kumimoji="1" lang="zh-TW" altLang="en-US" sz="8000" dirty="0"/>
              </a:p>
            </p:txBody>
          </p:sp>
        </mc:Choice>
        <mc:Fallback xmlns="">
          <p:sp>
            <p:nvSpPr>
              <p:cNvPr id="144" name="文字方塊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700" y="6161201"/>
                <a:ext cx="1386840" cy="1231106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矩形 145"/>
          <p:cNvSpPr/>
          <p:nvPr/>
        </p:nvSpPr>
        <p:spPr>
          <a:xfrm>
            <a:off x="3020540" y="6806759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7" name="矩形 146"/>
          <p:cNvSpPr/>
          <p:nvPr/>
        </p:nvSpPr>
        <p:spPr>
          <a:xfrm>
            <a:off x="2689070" y="6806759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字方塊 147"/>
              <p:cNvSpPr txBox="1"/>
              <p:nvPr/>
            </p:nvSpPr>
            <p:spPr>
              <a:xfrm>
                <a:off x="2469995" y="6859556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148" name="文字方塊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995" y="6859556"/>
                <a:ext cx="693420" cy="553998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9" name="直線接點 148"/>
          <p:cNvCxnSpPr/>
          <p:nvPr/>
        </p:nvCxnSpPr>
        <p:spPr>
          <a:xfrm flipH="1" flipV="1">
            <a:off x="2822422" y="7356944"/>
            <a:ext cx="174306" cy="52037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0" name="直線接點 149"/>
          <p:cNvCxnSpPr>
            <a:stCxn id="163" idx="1"/>
          </p:cNvCxnSpPr>
          <p:nvPr/>
        </p:nvCxnSpPr>
        <p:spPr>
          <a:xfrm flipH="1" flipV="1">
            <a:off x="3142462" y="7356944"/>
            <a:ext cx="87112" cy="17934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2992856" y="7717129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8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LED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編號</a:t>
            </a:r>
          </a:p>
        </p:txBody>
      </p:sp>
      <p:sp>
        <p:nvSpPr>
          <p:cNvPr id="163" name="文字方塊 162"/>
          <p:cNvSpPr txBox="1"/>
          <p:nvPr/>
        </p:nvSpPr>
        <p:spPr>
          <a:xfrm>
            <a:off x="3229576" y="7351621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8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PD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編號</a:t>
            </a:r>
          </a:p>
        </p:txBody>
      </p:sp>
      <p:sp>
        <p:nvSpPr>
          <p:cNvPr id="164" name="文字方塊 163"/>
          <p:cNvSpPr txBox="1"/>
          <p:nvPr/>
        </p:nvSpPr>
        <p:spPr>
          <a:xfrm>
            <a:off x="3020540" y="277757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齊次座標轉換矩陣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文字方塊 164"/>
              <p:cNvSpPr txBox="1"/>
              <p:nvPr/>
            </p:nvSpPr>
            <p:spPr>
              <a:xfrm>
                <a:off x="2005055" y="3213044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165" name="文字方塊 1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055" y="3213044"/>
                <a:ext cx="693420" cy="553998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文字方塊 165"/>
              <p:cNvSpPr txBox="1"/>
              <p:nvPr/>
            </p:nvSpPr>
            <p:spPr>
              <a:xfrm>
                <a:off x="2422250" y="3205632"/>
                <a:ext cx="1386840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8000" i="1">
                          <a:latin typeface="Cambria Math" charset="0"/>
                        </a:rPr>
                        <m:t>𝐻</m:t>
                      </m:r>
                    </m:oMath>
                  </m:oMathPara>
                </a14:m>
                <a:endParaRPr kumimoji="1" lang="zh-TW" altLang="en-US" sz="8000" dirty="0"/>
              </a:p>
            </p:txBody>
          </p:sp>
        </mc:Choice>
        <mc:Fallback xmlns="">
          <p:sp>
            <p:nvSpPr>
              <p:cNvPr id="166" name="文字方塊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250" y="3205632"/>
                <a:ext cx="1386840" cy="1231106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矩形 166"/>
          <p:cNvSpPr/>
          <p:nvPr/>
        </p:nvSpPr>
        <p:spPr>
          <a:xfrm>
            <a:off x="2757530" y="3222798"/>
            <a:ext cx="651510" cy="113706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9" name="矩形 168"/>
          <p:cNvSpPr/>
          <p:nvPr/>
        </p:nvSpPr>
        <p:spPr>
          <a:xfrm>
            <a:off x="2106020" y="3227127"/>
            <a:ext cx="59817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文字方塊 169"/>
              <p:cNvSpPr txBox="1"/>
              <p:nvPr/>
            </p:nvSpPr>
            <p:spPr>
              <a:xfrm>
                <a:off x="2254610" y="3222798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𝐿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170" name="文字方塊 1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610" y="3222798"/>
                <a:ext cx="693420" cy="553998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1" name="直線接點 170"/>
          <p:cNvCxnSpPr/>
          <p:nvPr/>
        </p:nvCxnSpPr>
        <p:spPr>
          <a:xfrm flipV="1">
            <a:off x="2241279" y="2777568"/>
            <a:ext cx="186809" cy="45072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5" name="直線接點 184"/>
          <p:cNvCxnSpPr>
            <a:endCxn id="164" idx="1"/>
          </p:cNvCxnSpPr>
          <p:nvPr/>
        </p:nvCxnSpPr>
        <p:spPr>
          <a:xfrm flipV="1">
            <a:off x="2981904" y="3008403"/>
            <a:ext cx="38636" cy="19723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6" name="文字方塊 185"/>
          <p:cNvSpPr txBox="1"/>
          <p:nvPr/>
        </p:nvSpPr>
        <p:spPr>
          <a:xfrm>
            <a:off x="2363559" y="2414062"/>
            <a:ext cx="4543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將</a:t>
            </a:r>
            <a:r>
              <a:rPr kumimoji="1" lang="en-US" altLang="zh-TW" sz="24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LED</a:t>
            </a:r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座標系投影至</a:t>
            </a:r>
            <a:r>
              <a:rPr kumimoji="1" lang="en-US" altLang="zh-TW" sz="24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PD</a:t>
            </a:r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座標系上</a:t>
            </a:r>
          </a:p>
        </p:txBody>
      </p:sp>
    </p:spTree>
    <p:extLst>
      <p:ext uri="{BB962C8B-B14F-4D97-AF65-F5344CB8AC3E}">
        <p14:creationId xmlns:p14="http://schemas.microsoft.com/office/powerpoint/2010/main" val="169659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84511" y="11403623"/>
            <a:ext cx="10509197" cy="62919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554189" y="10799763"/>
            <a:ext cx="332975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硬體傳送與接收訊號</a:t>
            </a:r>
          </a:p>
        </p:txBody>
      </p:sp>
      <p:grpSp>
        <p:nvGrpSpPr>
          <p:cNvPr id="33" name="群組 32"/>
          <p:cNvGrpSpPr/>
          <p:nvPr/>
        </p:nvGrpSpPr>
        <p:grpSpPr>
          <a:xfrm>
            <a:off x="7958095" y="12847038"/>
            <a:ext cx="3519458" cy="1529192"/>
            <a:chOff x="7330319" y="3826577"/>
            <a:chExt cx="3519458" cy="1529192"/>
          </a:xfrm>
        </p:grpSpPr>
        <p:sp>
          <p:nvSpPr>
            <p:cNvPr id="9" name="矩形 8"/>
            <p:cNvSpPr/>
            <p:nvPr/>
          </p:nvSpPr>
          <p:spPr>
            <a:xfrm>
              <a:off x="7330319" y="3826577"/>
              <a:ext cx="3519458" cy="1529192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412961" y="4232430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量測者接收訊號</a:t>
              </a:r>
            </a:p>
          </p:txBody>
        </p:sp>
      </p:grpSp>
      <p:cxnSp>
        <p:nvCxnSpPr>
          <p:cNvPr id="17" name="直線箭頭接點 16"/>
          <p:cNvCxnSpPr/>
          <p:nvPr/>
        </p:nvCxnSpPr>
        <p:spPr>
          <a:xfrm>
            <a:off x="5282790" y="13705687"/>
            <a:ext cx="2380753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6019323" y="13194650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傳送</a:t>
            </a:r>
          </a:p>
        </p:txBody>
      </p:sp>
      <p:grpSp>
        <p:nvGrpSpPr>
          <p:cNvPr id="32" name="群組 31"/>
          <p:cNvGrpSpPr/>
          <p:nvPr/>
        </p:nvGrpSpPr>
        <p:grpSpPr>
          <a:xfrm>
            <a:off x="1692318" y="12679188"/>
            <a:ext cx="3416320" cy="1915884"/>
            <a:chOff x="2085747" y="3679372"/>
            <a:chExt cx="3416320" cy="1915884"/>
          </a:xfrm>
        </p:grpSpPr>
        <p:sp>
          <p:nvSpPr>
            <p:cNvPr id="8" name="矩形 7"/>
            <p:cNvSpPr/>
            <p:nvPr/>
          </p:nvSpPr>
          <p:spPr>
            <a:xfrm>
              <a:off x="2085747" y="3679372"/>
              <a:ext cx="3395495" cy="1915884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085747" y="369773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目標物發送訊號</a:t>
              </a:r>
            </a:p>
          </p:txBody>
        </p:sp>
        <p:graphicFrame>
          <p:nvGraphicFramePr>
            <p:cNvPr id="20" name="資料圖表 19"/>
            <p:cNvGraphicFramePr/>
            <p:nvPr/>
          </p:nvGraphicFramePr>
          <p:xfrm>
            <a:off x="2368456" y="4538110"/>
            <a:ext cx="2862249" cy="8291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cxnSp>
        <p:nvCxnSpPr>
          <p:cNvPr id="21" name="直線箭頭接點 20"/>
          <p:cNvCxnSpPr/>
          <p:nvPr/>
        </p:nvCxnSpPr>
        <p:spPr>
          <a:xfrm>
            <a:off x="11525733" y="13674334"/>
            <a:ext cx="1079919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1622695" y="14860288"/>
            <a:ext cx="10036628" cy="2476050"/>
            <a:chOff x="1872343" y="5977004"/>
            <a:chExt cx="10036628" cy="2476050"/>
          </a:xfrm>
        </p:grpSpPr>
        <p:sp>
          <p:nvSpPr>
            <p:cNvPr id="24" name="圓角矩形 23"/>
            <p:cNvSpPr/>
            <p:nvPr/>
          </p:nvSpPr>
          <p:spPr>
            <a:xfrm>
              <a:off x="1872343" y="5977004"/>
              <a:ext cx="10036628" cy="247605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技術種類</a:t>
              </a:r>
              <a:r>
                <a:rPr kumimoji="1" lang="zh-TW" altLang="en-US">
                  <a:latin typeface="Heiti TC Light" charset="-120"/>
                  <a:ea typeface="Heiti TC Light" charset="-120"/>
                  <a:cs typeface="Heiti TC Light" charset="-120"/>
                </a:rPr>
                <a:t>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2.2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01986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WiFi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658469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RFID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532848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相機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27912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藍芽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10190054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光定位 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(2.4</a:t>
              </a:r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6875643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紅外線</a:t>
              </a: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2667272" y="2817652"/>
            <a:ext cx="4724400" cy="6608775"/>
            <a:chOff x="2667272" y="2817650"/>
            <a:chExt cx="4724400" cy="6608775"/>
          </a:xfrm>
        </p:grpSpPr>
        <p:grpSp>
          <p:nvGrpSpPr>
            <p:cNvPr id="5" name="群組 4"/>
            <p:cNvGrpSpPr/>
            <p:nvPr/>
          </p:nvGrpSpPr>
          <p:grpSpPr>
            <a:xfrm>
              <a:off x="2667272" y="2817650"/>
              <a:ext cx="4724400" cy="4724400"/>
              <a:chOff x="6483223" y="3787830"/>
              <a:chExt cx="4724400" cy="4724400"/>
            </a:xfrm>
          </p:grpSpPr>
          <p:sp>
            <p:nvSpPr>
              <p:cNvPr id="2" name="橢圓 1"/>
              <p:cNvSpPr/>
              <p:nvPr/>
            </p:nvSpPr>
            <p:spPr>
              <a:xfrm>
                <a:off x="6483223" y="3787830"/>
                <a:ext cx="4724400" cy="47244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" name="橢圓 2"/>
              <p:cNvSpPr/>
              <p:nvPr/>
            </p:nvSpPr>
            <p:spPr>
              <a:xfrm>
                <a:off x="8770067" y="6103187"/>
                <a:ext cx="150711" cy="15071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cxnSp>
          <p:nvCxnSpPr>
            <p:cNvPr id="10" name="直線接點 9"/>
            <p:cNvCxnSpPr>
              <a:stCxn id="3" idx="1"/>
            </p:cNvCxnSpPr>
            <p:nvPr/>
          </p:nvCxnSpPr>
          <p:spPr>
            <a:xfrm>
              <a:off x="4976187" y="5155078"/>
              <a:ext cx="1043136" cy="21818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/>
            <p:cNvCxnSpPr/>
            <p:nvPr/>
          </p:nvCxnSpPr>
          <p:spPr>
            <a:xfrm>
              <a:off x="4976187" y="5174861"/>
              <a:ext cx="2164842" cy="10958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弧線 13"/>
            <p:cNvSpPr/>
            <p:nvPr/>
          </p:nvSpPr>
          <p:spPr>
            <a:xfrm rot="5400000">
              <a:off x="2667272" y="2817650"/>
              <a:ext cx="4724400" cy="4724400"/>
            </a:xfrm>
            <a:prstGeom prst="arc">
              <a:avLst>
                <a:gd name="adj1" fmla="val 17941202"/>
                <a:gd name="adj2" fmla="val 20152741"/>
              </a:avLst>
            </a:prstGeom>
            <a:ln w="793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弧線 45"/>
            <p:cNvSpPr/>
            <p:nvPr/>
          </p:nvSpPr>
          <p:spPr>
            <a:xfrm rot="5400000">
              <a:off x="3993344" y="4156642"/>
              <a:ext cx="1943616" cy="1943616"/>
            </a:xfrm>
            <a:prstGeom prst="arc">
              <a:avLst>
                <a:gd name="adj1" fmla="val 17941202"/>
                <a:gd name="adj2" fmla="val 20152741"/>
              </a:avLst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/>
                <p:cNvSpPr txBox="1"/>
                <p:nvPr/>
              </p:nvSpPr>
              <p:spPr>
                <a:xfrm>
                  <a:off x="5548115" y="5759628"/>
                  <a:ext cx="670953" cy="5110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i="1">
                            <a:latin typeface="Cambria Math" charset="0"/>
                          </a:rPr>
                          <m:t>𝑑</m:t>
                        </m:r>
                        <m:r>
                          <a:rPr kumimoji="1" lang="en-US" altLang="zh-TW" i="1">
                            <a:latin typeface="Cambria Math" charset="0"/>
                          </a:rPr>
                          <m:t>𝜃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5" name="文字方塊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8115" y="5759628"/>
                  <a:ext cx="670953" cy="51103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字方塊 48"/>
                <p:cNvSpPr txBox="1"/>
                <p:nvPr/>
              </p:nvSpPr>
              <p:spPr>
                <a:xfrm>
                  <a:off x="6666689" y="6754723"/>
                  <a:ext cx="586892" cy="5110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i="1">
                            <a:latin typeface="Cambria Math" charset="0"/>
                          </a:rPr>
                          <m:t>𝑑𝑙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49" name="文字方塊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6689" y="6754723"/>
                  <a:ext cx="586892" cy="51103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字方塊 49"/>
                <p:cNvSpPr txBox="1"/>
                <p:nvPr/>
              </p:nvSpPr>
              <p:spPr>
                <a:xfrm>
                  <a:off x="5110767" y="6322129"/>
                  <a:ext cx="437619" cy="5110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i="1">
                            <a:latin typeface="Cambria Math" charset="0"/>
                          </a:rPr>
                          <m:t>𝑟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50" name="文字方塊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0767" y="6322129"/>
                  <a:ext cx="437619" cy="511037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字方塊 50"/>
                <p:cNvSpPr txBox="1"/>
                <p:nvPr/>
              </p:nvSpPr>
              <p:spPr>
                <a:xfrm>
                  <a:off x="4379981" y="7893202"/>
                  <a:ext cx="1449692" cy="884409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i="1">
                            <a:latin typeface="Cambria Math" charset="0"/>
                          </a:rPr>
                          <m:t>𝑑</m:t>
                        </m:r>
                        <m:r>
                          <a:rPr kumimoji="1" lang="en-US" altLang="zh-TW" i="1">
                            <a:latin typeface="Cambria Math" charset="0"/>
                          </a:rPr>
                          <m:t>𝜃</m:t>
                        </m:r>
                        <m:r>
                          <a:rPr kumimoji="1" lang="en-US" altLang="zh-TW" i="1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TW" i="1">
                                <a:latin typeface="Cambria Math" charset="0"/>
                              </a:rPr>
                              <m:t>𝑑𝑙</m:t>
                            </m:r>
                          </m:num>
                          <m:den>
                            <m:r>
                              <a:rPr kumimoji="1" lang="en-US" altLang="zh-TW" i="1">
                                <a:latin typeface="Cambria Math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51" name="文字方塊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9981" y="7893202"/>
                  <a:ext cx="1449692" cy="88440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文字方塊 53"/>
            <p:cNvSpPr txBox="1"/>
            <p:nvPr/>
          </p:nvSpPr>
          <p:spPr>
            <a:xfrm>
              <a:off x="4650229" y="8915388"/>
              <a:ext cx="883575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>
                  <a:latin typeface="Heiti TC Light" charset="-120"/>
                  <a:ea typeface="Heiti TC Light" charset="-120"/>
                  <a:cs typeface="Heiti TC Light" charset="-120"/>
                </a:rPr>
                <a:t>角度</a:t>
              </a:r>
              <a:endParaRPr kumimoji="1" lang="zh-TW" altLang="en-US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pSp>
        <p:nvGrpSpPr>
          <p:cNvPr id="58" name="群組 57"/>
          <p:cNvGrpSpPr/>
          <p:nvPr/>
        </p:nvGrpSpPr>
        <p:grpSpPr>
          <a:xfrm>
            <a:off x="9961426" y="2846162"/>
            <a:ext cx="4724400" cy="4724400"/>
            <a:chOff x="6483223" y="3787830"/>
            <a:chExt cx="4724400" cy="4724400"/>
          </a:xfrm>
        </p:grpSpPr>
        <p:sp>
          <p:nvSpPr>
            <p:cNvPr id="59" name="橢圓 58"/>
            <p:cNvSpPr/>
            <p:nvPr/>
          </p:nvSpPr>
          <p:spPr>
            <a:xfrm>
              <a:off x="6483223" y="3787830"/>
              <a:ext cx="4724400" cy="4724400"/>
            </a:xfrm>
            <a:prstGeom prst="ellipse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0" name="橢圓 59"/>
            <p:cNvSpPr/>
            <p:nvPr/>
          </p:nvSpPr>
          <p:spPr>
            <a:xfrm>
              <a:off x="8770067" y="6103187"/>
              <a:ext cx="150711" cy="1507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8239630" y="-2171588"/>
            <a:ext cx="8287607" cy="14842267"/>
            <a:chOff x="8239630" y="-2171588"/>
            <a:chExt cx="8287607" cy="14842267"/>
          </a:xfrm>
        </p:grpSpPr>
        <p:sp>
          <p:nvSpPr>
            <p:cNvPr id="61" name="弧線 60"/>
            <p:cNvSpPr/>
            <p:nvPr/>
          </p:nvSpPr>
          <p:spPr>
            <a:xfrm rot="8284830">
              <a:off x="8239630" y="-2171588"/>
              <a:ext cx="8022945" cy="8236717"/>
            </a:xfrm>
            <a:prstGeom prst="arc">
              <a:avLst>
                <a:gd name="adj1" fmla="val 16522638"/>
                <a:gd name="adj2" fmla="val 20773020"/>
              </a:avLst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2" name="弧線 61"/>
            <p:cNvSpPr/>
            <p:nvPr/>
          </p:nvSpPr>
          <p:spPr>
            <a:xfrm rot="19091092">
              <a:off x="8504292" y="4433962"/>
              <a:ext cx="8022945" cy="8236717"/>
            </a:xfrm>
            <a:prstGeom prst="arc">
              <a:avLst>
                <a:gd name="adj1" fmla="val 16522638"/>
                <a:gd name="adj2" fmla="val 20773020"/>
              </a:avLst>
            </a:prstGeom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3" name="群組 22"/>
          <p:cNvGrpSpPr/>
          <p:nvPr/>
        </p:nvGrpSpPr>
        <p:grpSpPr>
          <a:xfrm rot="5400000">
            <a:off x="8306800" y="-2170695"/>
            <a:ext cx="8287607" cy="14842267"/>
            <a:chOff x="9679881" y="586891"/>
            <a:chExt cx="8287607" cy="14842267"/>
          </a:xfrm>
        </p:grpSpPr>
        <p:sp>
          <p:nvSpPr>
            <p:cNvPr id="63" name="弧線 62"/>
            <p:cNvSpPr/>
            <p:nvPr/>
          </p:nvSpPr>
          <p:spPr>
            <a:xfrm rot="8284830">
              <a:off x="9679881" y="586891"/>
              <a:ext cx="8022945" cy="8236717"/>
            </a:xfrm>
            <a:prstGeom prst="arc">
              <a:avLst>
                <a:gd name="adj1" fmla="val 16522638"/>
                <a:gd name="adj2" fmla="val 20773020"/>
              </a:avLst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4" name="弧線 63"/>
            <p:cNvSpPr/>
            <p:nvPr/>
          </p:nvSpPr>
          <p:spPr>
            <a:xfrm rot="19091092">
              <a:off x="9944543" y="7192441"/>
              <a:ext cx="8022945" cy="8236717"/>
            </a:xfrm>
            <a:prstGeom prst="arc">
              <a:avLst>
                <a:gd name="adj1" fmla="val 16522638"/>
                <a:gd name="adj2" fmla="val 20773020"/>
              </a:avLst>
            </a:prstGeom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65" name="直線接點 64"/>
          <p:cNvCxnSpPr/>
          <p:nvPr/>
        </p:nvCxnSpPr>
        <p:spPr>
          <a:xfrm flipH="1">
            <a:off x="12327493" y="2846162"/>
            <a:ext cx="184982" cy="2337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三角形 68"/>
          <p:cNvSpPr/>
          <p:nvPr/>
        </p:nvSpPr>
        <p:spPr>
          <a:xfrm rot="13500000">
            <a:off x="12829600" y="924103"/>
            <a:ext cx="2613543" cy="5047367"/>
          </a:xfrm>
          <a:prstGeom prst="triangle">
            <a:avLst/>
          </a:prstGeom>
          <a:solidFill>
            <a:schemeClr val="accent4">
              <a:lumMod val="60000"/>
              <a:lumOff val="4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橢圓 69"/>
          <p:cNvSpPr/>
          <p:nvPr/>
        </p:nvSpPr>
        <p:spPr>
          <a:xfrm rot="19079600">
            <a:off x="13302164" y="3573273"/>
            <a:ext cx="507726" cy="883206"/>
          </a:xfrm>
          <a:prstGeom prst="ellipse">
            <a:avLst/>
          </a:prstGeom>
          <a:solidFill>
            <a:schemeClr val="accent4">
              <a:lumMod val="75000"/>
              <a:alpha val="28000"/>
            </a:schemeClr>
          </a:solidFill>
          <a:ln>
            <a:solidFill>
              <a:schemeClr val="accent4">
                <a:lumMod val="75000"/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1" name="橢圓 70"/>
          <p:cNvSpPr/>
          <p:nvPr/>
        </p:nvSpPr>
        <p:spPr>
          <a:xfrm rot="19079600">
            <a:off x="15206543" y="352286"/>
            <a:ext cx="1462307" cy="2543731"/>
          </a:xfrm>
          <a:prstGeom prst="ellipse">
            <a:avLst/>
          </a:prstGeom>
          <a:solidFill>
            <a:schemeClr val="accent4">
              <a:lumMod val="75000"/>
              <a:alpha val="28000"/>
            </a:schemeClr>
          </a:solidFill>
          <a:ln>
            <a:solidFill>
              <a:schemeClr val="accent4">
                <a:lumMod val="75000"/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2" name="直線接點 71"/>
          <p:cNvCxnSpPr>
            <a:stCxn id="82" idx="2"/>
          </p:cNvCxnSpPr>
          <p:nvPr/>
        </p:nvCxnSpPr>
        <p:spPr>
          <a:xfrm flipH="1">
            <a:off x="12333739" y="1636112"/>
            <a:ext cx="3484688" cy="3558766"/>
          </a:xfrm>
          <a:prstGeom prst="line">
            <a:avLst/>
          </a:prstGeom>
          <a:ln>
            <a:solidFill>
              <a:schemeClr val="accent4">
                <a:lumMod val="75000"/>
                <a:alpha val="6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橢圓 78"/>
          <p:cNvSpPr/>
          <p:nvPr/>
        </p:nvSpPr>
        <p:spPr>
          <a:xfrm>
            <a:off x="13491573" y="3964076"/>
            <a:ext cx="101600" cy="1016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2" name="橢圓 81"/>
          <p:cNvSpPr/>
          <p:nvPr/>
        </p:nvSpPr>
        <p:spPr>
          <a:xfrm>
            <a:off x="15818427" y="1585312"/>
            <a:ext cx="101600" cy="1016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4" name="直線箭頭接點 83"/>
          <p:cNvCxnSpPr/>
          <p:nvPr/>
        </p:nvCxnSpPr>
        <p:spPr>
          <a:xfrm flipH="1" flipV="1">
            <a:off x="13662137" y="4150589"/>
            <a:ext cx="1370173" cy="26157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字方塊 86"/>
          <p:cNvSpPr txBox="1"/>
          <p:nvPr/>
        </p:nvSpPr>
        <p:spPr>
          <a:xfrm>
            <a:off x="11895960" y="8906582"/>
            <a:ext cx="1233030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立體角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/>
              <p:cNvSpPr txBox="1"/>
              <p:nvPr/>
            </p:nvSpPr>
            <p:spPr>
              <a:xfrm>
                <a:off x="15049444" y="4179961"/>
                <a:ext cx="2281394" cy="9297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投影於單位圓</a:t>
                </a:r>
                <a:endPara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𝑑𝐴</m:t>
                      </m:r>
                      <m:r>
                        <a:rPr kumimoji="1" lang="en-US" altLang="zh-TW" i="1"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88" name="文字方塊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9444" y="4179961"/>
                <a:ext cx="2281394" cy="929742"/>
              </a:xfrm>
              <a:prstGeom prst="rect">
                <a:avLst/>
              </a:prstGeom>
              <a:blipFill rotWithShape="0">
                <a:blip r:embed="rId12"/>
                <a:stretch>
                  <a:fillRect l="-5348" t="-5921" r="-45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/>
              <p:cNvSpPr/>
              <p:nvPr/>
            </p:nvSpPr>
            <p:spPr>
              <a:xfrm>
                <a:off x="15957204" y="1579759"/>
                <a:ext cx="689804" cy="511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𝑑𝐴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89" name="矩形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7204" y="1579757"/>
                <a:ext cx="689804" cy="51103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弧線 102"/>
          <p:cNvSpPr/>
          <p:nvPr/>
        </p:nvSpPr>
        <p:spPr>
          <a:xfrm rot="386711">
            <a:off x="11605956" y="4217596"/>
            <a:ext cx="1579910" cy="1579910"/>
          </a:xfrm>
          <a:prstGeom prst="arc">
            <a:avLst>
              <a:gd name="adj1" fmla="val 17941202"/>
              <a:gd name="adj2" fmla="val 20152741"/>
            </a:avLst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4" name="弧線 103"/>
          <p:cNvSpPr/>
          <p:nvPr/>
        </p:nvSpPr>
        <p:spPr>
          <a:xfrm rot="386711">
            <a:off x="11493685" y="4107576"/>
            <a:ext cx="1788772" cy="1788772"/>
          </a:xfrm>
          <a:prstGeom prst="arc">
            <a:avLst>
              <a:gd name="adj1" fmla="val 17941202"/>
              <a:gd name="adj2" fmla="val 20152741"/>
            </a:avLst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5" name="直線箭頭接點 104"/>
          <p:cNvCxnSpPr/>
          <p:nvPr/>
        </p:nvCxnSpPr>
        <p:spPr>
          <a:xfrm flipH="1" flipV="1">
            <a:off x="12957487" y="4637569"/>
            <a:ext cx="2124742" cy="127769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14506124" y="2725541"/>
                <a:ext cx="437619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𝑟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122" y="2725539"/>
                <a:ext cx="437619" cy="51103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文字方塊 107"/>
          <p:cNvSpPr txBox="1"/>
          <p:nvPr/>
        </p:nvSpPr>
        <p:spPr>
          <a:xfrm>
            <a:off x="15088894" y="5677108"/>
            <a:ext cx="1233030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立體角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字方塊 108"/>
              <p:cNvSpPr txBox="1"/>
              <p:nvPr/>
            </p:nvSpPr>
            <p:spPr>
              <a:xfrm>
                <a:off x="11293218" y="7956403"/>
                <a:ext cx="2575897" cy="90031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kumimoji="1" lang="en-US" altLang="zh-TW">
                          <a:latin typeface="Cambria Math" charset="0"/>
                        </a:rPr>
                        <m:t>Ω</m:t>
                      </m:r>
                      <m:r>
                        <a:rPr kumimoji="1" lang="en-US" altLang="zh-TW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latin typeface="Cambria Math" charset="0"/>
                            </a:rPr>
                            <m:t>𝑑𝐴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TW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TW" i="1">
                              <a:latin typeface="Cambria Math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09" name="文字方塊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216" y="7956401"/>
                <a:ext cx="2575897" cy="900311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26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84511" y="11403623"/>
            <a:ext cx="10509197" cy="62919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554189" y="10799763"/>
            <a:ext cx="332975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硬體傳送與接收訊號</a:t>
            </a:r>
          </a:p>
        </p:txBody>
      </p:sp>
      <p:grpSp>
        <p:nvGrpSpPr>
          <p:cNvPr id="33" name="群組 32"/>
          <p:cNvGrpSpPr/>
          <p:nvPr/>
        </p:nvGrpSpPr>
        <p:grpSpPr>
          <a:xfrm>
            <a:off x="7958095" y="12847038"/>
            <a:ext cx="3519458" cy="1529192"/>
            <a:chOff x="7330319" y="3826577"/>
            <a:chExt cx="3519458" cy="1529192"/>
          </a:xfrm>
        </p:grpSpPr>
        <p:sp>
          <p:nvSpPr>
            <p:cNvPr id="9" name="矩形 8"/>
            <p:cNvSpPr/>
            <p:nvPr/>
          </p:nvSpPr>
          <p:spPr>
            <a:xfrm>
              <a:off x="7330319" y="3826577"/>
              <a:ext cx="3519458" cy="1529192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412961" y="4232430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量測者接收訊號</a:t>
              </a:r>
            </a:p>
          </p:txBody>
        </p:sp>
      </p:grpSp>
      <p:cxnSp>
        <p:nvCxnSpPr>
          <p:cNvPr id="17" name="直線箭頭接點 16"/>
          <p:cNvCxnSpPr/>
          <p:nvPr/>
        </p:nvCxnSpPr>
        <p:spPr>
          <a:xfrm>
            <a:off x="5282790" y="13705687"/>
            <a:ext cx="2380753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6019323" y="13194650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傳送</a:t>
            </a:r>
          </a:p>
        </p:txBody>
      </p:sp>
      <p:grpSp>
        <p:nvGrpSpPr>
          <p:cNvPr id="32" name="群組 31"/>
          <p:cNvGrpSpPr/>
          <p:nvPr/>
        </p:nvGrpSpPr>
        <p:grpSpPr>
          <a:xfrm>
            <a:off x="1692318" y="12679188"/>
            <a:ext cx="3416320" cy="1915884"/>
            <a:chOff x="2085747" y="3679372"/>
            <a:chExt cx="3416320" cy="1915884"/>
          </a:xfrm>
        </p:grpSpPr>
        <p:sp>
          <p:nvSpPr>
            <p:cNvPr id="8" name="矩形 7"/>
            <p:cNvSpPr/>
            <p:nvPr/>
          </p:nvSpPr>
          <p:spPr>
            <a:xfrm>
              <a:off x="2085747" y="3679372"/>
              <a:ext cx="3395495" cy="1915884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085747" y="369773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目標物發送訊號</a:t>
              </a:r>
            </a:p>
          </p:txBody>
        </p:sp>
        <p:graphicFrame>
          <p:nvGraphicFramePr>
            <p:cNvPr id="20" name="資料圖表 19"/>
            <p:cNvGraphicFramePr/>
            <p:nvPr/>
          </p:nvGraphicFramePr>
          <p:xfrm>
            <a:off x="2368456" y="4538110"/>
            <a:ext cx="2862249" cy="8291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cxnSp>
        <p:nvCxnSpPr>
          <p:cNvPr id="21" name="直線箭頭接點 20"/>
          <p:cNvCxnSpPr/>
          <p:nvPr/>
        </p:nvCxnSpPr>
        <p:spPr>
          <a:xfrm>
            <a:off x="11525733" y="13674334"/>
            <a:ext cx="1079919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1622695" y="14860288"/>
            <a:ext cx="10036628" cy="2476050"/>
            <a:chOff x="1872343" y="5977004"/>
            <a:chExt cx="10036628" cy="2476050"/>
          </a:xfrm>
        </p:grpSpPr>
        <p:sp>
          <p:nvSpPr>
            <p:cNvPr id="24" name="圓角矩形 23"/>
            <p:cNvSpPr/>
            <p:nvPr/>
          </p:nvSpPr>
          <p:spPr>
            <a:xfrm>
              <a:off x="1872343" y="5977004"/>
              <a:ext cx="10036628" cy="247605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技術種類</a:t>
              </a:r>
              <a:r>
                <a:rPr kumimoji="1" lang="zh-TW" altLang="en-US">
                  <a:latin typeface="Heiti TC Light" charset="-120"/>
                  <a:ea typeface="Heiti TC Light" charset="-120"/>
                  <a:cs typeface="Heiti TC Light" charset="-120"/>
                </a:rPr>
                <a:t>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2.2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01986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WiFi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658469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RFID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532848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相機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27912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藍芽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10190054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光定位 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(2.4</a:t>
              </a:r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6875643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紅外線</a:t>
              </a:r>
            </a:p>
          </p:txBody>
        </p:sp>
      </p:grpSp>
      <p:pic>
        <p:nvPicPr>
          <p:cNvPr id="7" name="圖片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122" y="2623884"/>
            <a:ext cx="1256998" cy="1256998"/>
          </a:xfrm>
          <a:prstGeom prst="rect">
            <a:avLst/>
          </a:prstGeom>
        </p:spPr>
      </p:pic>
      <p:sp>
        <p:nvSpPr>
          <p:cNvPr id="73" name="橢圓 72"/>
          <p:cNvSpPr/>
          <p:nvPr/>
        </p:nvSpPr>
        <p:spPr>
          <a:xfrm rot="5400000">
            <a:off x="5258154" y="5582262"/>
            <a:ext cx="1229495" cy="2543731"/>
          </a:xfrm>
          <a:prstGeom prst="ellipse">
            <a:avLst/>
          </a:prstGeom>
          <a:solidFill>
            <a:schemeClr val="accent4">
              <a:lumMod val="75000"/>
              <a:alpha val="28000"/>
            </a:schemeClr>
          </a:solidFill>
          <a:ln>
            <a:solidFill>
              <a:schemeClr val="accent4">
                <a:lumMod val="75000"/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4" name="直線接點 73"/>
          <p:cNvCxnSpPr>
            <a:stCxn id="73" idx="4"/>
          </p:cNvCxnSpPr>
          <p:nvPr/>
        </p:nvCxnSpPr>
        <p:spPr>
          <a:xfrm flipH="1" flipV="1">
            <a:off x="3419229" y="3226877"/>
            <a:ext cx="1181807" cy="3627251"/>
          </a:xfrm>
          <a:prstGeom prst="line">
            <a:avLst/>
          </a:prstGeom>
          <a:ln>
            <a:solidFill>
              <a:schemeClr val="accent4">
                <a:lumMod val="75000"/>
                <a:alpha val="6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群組 39"/>
          <p:cNvGrpSpPr/>
          <p:nvPr/>
        </p:nvGrpSpPr>
        <p:grpSpPr>
          <a:xfrm rot="20531097">
            <a:off x="2432717" y="2508726"/>
            <a:ext cx="2519116" cy="2519116"/>
            <a:chOff x="3067553" y="2804601"/>
            <a:chExt cx="1788772" cy="1788772"/>
          </a:xfrm>
        </p:grpSpPr>
        <p:sp>
          <p:nvSpPr>
            <p:cNvPr id="75" name="弧線 74"/>
            <p:cNvSpPr/>
            <p:nvPr/>
          </p:nvSpPr>
          <p:spPr>
            <a:xfrm rot="7028002">
              <a:off x="3166846" y="2955429"/>
              <a:ext cx="1579910" cy="1579910"/>
            </a:xfrm>
            <a:prstGeom prst="arc">
              <a:avLst>
                <a:gd name="adj1" fmla="val 17632114"/>
                <a:gd name="adj2" fmla="val 20152741"/>
              </a:avLst>
            </a:prstGeom>
            <a:ln w="349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6" name="弧線 75"/>
            <p:cNvSpPr/>
            <p:nvPr/>
          </p:nvSpPr>
          <p:spPr>
            <a:xfrm rot="7028002">
              <a:off x="3067553" y="2804601"/>
              <a:ext cx="1788772" cy="1788772"/>
            </a:xfrm>
            <a:prstGeom prst="arc">
              <a:avLst>
                <a:gd name="adj1" fmla="val 17811710"/>
                <a:gd name="adj2" fmla="val 20152741"/>
              </a:avLst>
            </a:prstGeom>
            <a:ln w="349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77" name="直線接點 76"/>
          <p:cNvCxnSpPr>
            <a:stCxn id="73" idx="0"/>
          </p:cNvCxnSpPr>
          <p:nvPr/>
        </p:nvCxnSpPr>
        <p:spPr>
          <a:xfrm flipH="1" flipV="1">
            <a:off x="3408821" y="3234756"/>
            <a:ext cx="3735944" cy="3619370"/>
          </a:xfrm>
          <a:prstGeom prst="line">
            <a:avLst/>
          </a:prstGeom>
          <a:ln>
            <a:solidFill>
              <a:schemeClr val="accent4">
                <a:lumMod val="75000"/>
                <a:alpha val="6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橢圓 77"/>
          <p:cNvSpPr/>
          <p:nvPr/>
        </p:nvSpPr>
        <p:spPr>
          <a:xfrm>
            <a:off x="5777607" y="6730502"/>
            <a:ext cx="101600" cy="1016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4" name="直線箭頭接點 43"/>
          <p:cNvCxnSpPr/>
          <p:nvPr/>
        </p:nvCxnSpPr>
        <p:spPr>
          <a:xfrm>
            <a:off x="3457513" y="3322312"/>
            <a:ext cx="769410" cy="1246553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箭頭接點 82"/>
          <p:cNvCxnSpPr/>
          <p:nvPr/>
        </p:nvCxnSpPr>
        <p:spPr>
          <a:xfrm>
            <a:off x="3448214" y="3251138"/>
            <a:ext cx="1022408" cy="122026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箭頭接點 84"/>
          <p:cNvCxnSpPr/>
          <p:nvPr/>
        </p:nvCxnSpPr>
        <p:spPr>
          <a:xfrm>
            <a:off x="3457513" y="3261964"/>
            <a:ext cx="544304" cy="1432688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5456337" y="7621816"/>
                <a:ext cx="689804" cy="511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𝑑𝐴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337" y="7621814"/>
                <a:ext cx="689804" cy="51103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/>
              <p:cNvSpPr txBox="1"/>
              <p:nvPr/>
            </p:nvSpPr>
            <p:spPr>
              <a:xfrm>
                <a:off x="4248022" y="3554641"/>
                <a:ext cx="1856598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dirty="0">
                    <a:solidFill>
                      <a:schemeClr val="accent2">
                        <a:lumMod val="75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輻射通量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TW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  <a:ea typeface="Heiti TC Light" charset="-120"/>
                        <a:cs typeface="Heiti TC Light" charset="-120"/>
                      </a:rPr>
                      <m:t>Φ</m:t>
                    </m:r>
                  </m:oMath>
                </a14:m>
                <a:endParaRPr kumimoji="1" lang="zh-TW" altLang="en-US" dirty="0">
                  <a:solidFill>
                    <a:schemeClr val="accent2">
                      <a:lumMod val="7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1" name="文字方塊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022" y="3554639"/>
                <a:ext cx="1856598" cy="511037"/>
              </a:xfrm>
              <a:prstGeom prst="rect">
                <a:avLst/>
              </a:prstGeom>
              <a:blipFill rotWithShape="0">
                <a:blip r:embed="rId10"/>
                <a:stretch>
                  <a:fillRect l="-6579" t="-14286" b="-28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4197988" y="4838833"/>
                <a:ext cx="702435" cy="511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kumimoji="1" lang="en-US" altLang="zh-TW">
                          <a:latin typeface="Cambria Math" charset="0"/>
                        </a:rPr>
                        <m:t>Ω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986" y="4838831"/>
                <a:ext cx="702435" cy="51103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線箭頭接點 79"/>
          <p:cNvCxnSpPr>
            <a:stCxn id="78" idx="4"/>
          </p:cNvCxnSpPr>
          <p:nvPr/>
        </p:nvCxnSpPr>
        <p:spPr>
          <a:xfrm flipV="1">
            <a:off x="5828407" y="5110649"/>
            <a:ext cx="0" cy="172145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/>
              <p:cNvSpPr/>
              <p:nvPr/>
            </p:nvSpPr>
            <p:spPr>
              <a:xfrm>
                <a:off x="5605676" y="4694854"/>
                <a:ext cx="469551" cy="511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TW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latin typeface="Cambria Math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7" name="矩形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674" y="4694852"/>
                <a:ext cx="469551" cy="51103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8" name="圖片 9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092" y="2623884"/>
            <a:ext cx="1256998" cy="1256998"/>
          </a:xfrm>
          <a:prstGeom prst="rect">
            <a:avLst/>
          </a:prstGeom>
        </p:spPr>
      </p:pic>
      <p:sp>
        <p:nvSpPr>
          <p:cNvPr id="99" name="橢圓 98"/>
          <p:cNvSpPr/>
          <p:nvPr/>
        </p:nvSpPr>
        <p:spPr>
          <a:xfrm rot="5400000">
            <a:off x="12196124" y="5582262"/>
            <a:ext cx="1229495" cy="2543731"/>
          </a:xfrm>
          <a:prstGeom prst="ellipse">
            <a:avLst/>
          </a:prstGeom>
          <a:solidFill>
            <a:schemeClr val="accent4">
              <a:lumMod val="75000"/>
              <a:alpha val="28000"/>
            </a:schemeClr>
          </a:solidFill>
          <a:ln>
            <a:solidFill>
              <a:schemeClr val="accent4">
                <a:lumMod val="75000"/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0" name="直線接點 99"/>
          <p:cNvCxnSpPr/>
          <p:nvPr/>
        </p:nvCxnSpPr>
        <p:spPr>
          <a:xfrm flipH="1" flipV="1">
            <a:off x="10357199" y="3226877"/>
            <a:ext cx="1181807" cy="3627251"/>
          </a:xfrm>
          <a:prstGeom prst="line">
            <a:avLst/>
          </a:prstGeom>
          <a:ln>
            <a:solidFill>
              <a:schemeClr val="accent4">
                <a:lumMod val="75000"/>
                <a:alpha val="6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接點 100"/>
          <p:cNvCxnSpPr/>
          <p:nvPr/>
        </p:nvCxnSpPr>
        <p:spPr>
          <a:xfrm flipH="1" flipV="1">
            <a:off x="10346791" y="3234756"/>
            <a:ext cx="3735944" cy="3619370"/>
          </a:xfrm>
          <a:prstGeom prst="line">
            <a:avLst/>
          </a:prstGeom>
          <a:ln>
            <a:solidFill>
              <a:schemeClr val="accent4">
                <a:lumMod val="75000"/>
                <a:alpha val="6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橢圓 101"/>
          <p:cNvSpPr/>
          <p:nvPr/>
        </p:nvSpPr>
        <p:spPr>
          <a:xfrm>
            <a:off x="12715577" y="6730502"/>
            <a:ext cx="101600" cy="1016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6" name="直線箭頭接點 105"/>
          <p:cNvCxnSpPr/>
          <p:nvPr/>
        </p:nvCxnSpPr>
        <p:spPr>
          <a:xfrm>
            <a:off x="10395483" y="3322312"/>
            <a:ext cx="769410" cy="1246553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箭頭接點 106"/>
          <p:cNvCxnSpPr/>
          <p:nvPr/>
        </p:nvCxnSpPr>
        <p:spPr>
          <a:xfrm>
            <a:off x="10386184" y="3251138"/>
            <a:ext cx="1022408" cy="122026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箭頭接點 109"/>
          <p:cNvCxnSpPr/>
          <p:nvPr/>
        </p:nvCxnSpPr>
        <p:spPr>
          <a:xfrm>
            <a:off x="10395483" y="3261964"/>
            <a:ext cx="544304" cy="1432688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矩形 110"/>
              <p:cNvSpPr/>
              <p:nvPr/>
            </p:nvSpPr>
            <p:spPr>
              <a:xfrm>
                <a:off x="12394307" y="7621816"/>
                <a:ext cx="689804" cy="511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𝑑𝐴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1" name="矩形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4307" y="7621814"/>
                <a:ext cx="689804" cy="51103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字方塊 111"/>
              <p:cNvSpPr txBox="1"/>
              <p:nvPr/>
            </p:nvSpPr>
            <p:spPr>
              <a:xfrm>
                <a:off x="11185994" y="3554641"/>
                <a:ext cx="2050561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dirty="0">
                    <a:solidFill>
                      <a:schemeClr val="accent2">
                        <a:lumMod val="75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輻射通量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TW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  <a:ea typeface="Heiti TC Light" charset="-120"/>
                        <a:cs typeface="Heiti TC Light" charset="-120"/>
                      </a:rPr>
                      <m:t>dΦ</m:t>
                    </m:r>
                  </m:oMath>
                </a14:m>
                <a:endParaRPr kumimoji="1" lang="zh-TW" altLang="en-US" dirty="0">
                  <a:solidFill>
                    <a:schemeClr val="accent2">
                      <a:lumMod val="7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12" name="文字方塊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5992" y="3554639"/>
                <a:ext cx="2050561" cy="511037"/>
              </a:xfrm>
              <a:prstGeom prst="rect">
                <a:avLst/>
              </a:prstGeom>
              <a:blipFill rotWithShape="0">
                <a:blip r:embed="rId14"/>
                <a:stretch>
                  <a:fillRect l="-5952" t="-14286" b="-28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矩形 112"/>
              <p:cNvSpPr/>
              <p:nvPr/>
            </p:nvSpPr>
            <p:spPr>
              <a:xfrm>
                <a:off x="11135958" y="4838833"/>
                <a:ext cx="702435" cy="511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kumimoji="1" lang="en-US" altLang="zh-TW">
                          <a:latin typeface="Cambria Math" charset="0"/>
                        </a:rPr>
                        <m:t>Ω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3" name="矩形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5956" y="4838831"/>
                <a:ext cx="702435" cy="51103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直線箭頭接點 113"/>
          <p:cNvCxnSpPr/>
          <p:nvPr/>
        </p:nvCxnSpPr>
        <p:spPr>
          <a:xfrm flipV="1">
            <a:off x="12766377" y="5110649"/>
            <a:ext cx="0" cy="172145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矩形 114"/>
              <p:cNvSpPr/>
              <p:nvPr/>
            </p:nvSpPr>
            <p:spPr>
              <a:xfrm>
                <a:off x="12543646" y="4694854"/>
                <a:ext cx="469551" cy="511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TW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latin typeface="Cambria Math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5" name="矩形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3644" y="4694852"/>
                <a:ext cx="469551" cy="511037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字方塊 115"/>
              <p:cNvSpPr txBox="1"/>
              <p:nvPr/>
            </p:nvSpPr>
            <p:spPr>
              <a:xfrm>
                <a:off x="14519674" y="4381253"/>
                <a:ext cx="1336904" cy="88710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𝐼</m:t>
                      </m:r>
                      <m:r>
                        <a:rPr kumimoji="1" lang="en-US" altLang="zh-TW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latin typeface="Cambria Math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kumimoji="1" lang="en-US" altLang="zh-TW">
                              <a:latin typeface="Cambria Math" charset="0"/>
                            </a:rPr>
                            <m:t>Φ</m:t>
                          </m:r>
                        </m:num>
                        <m:den>
                          <m:r>
                            <a:rPr kumimoji="1" lang="en-US" altLang="zh-TW" i="1">
                              <a:latin typeface="Cambria Math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kumimoji="1" lang="en-US" altLang="zh-TW">
                              <a:latin typeface="Cambria Math" charset="0"/>
                            </a:rPr>
                            <m:t>Ω</m:t>
                          </m:r>
                        </m:den>
                      </m:f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16" name="文字方塊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9674" y="4381253"/>
                <a:ext cx="1336904" cy="887102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文字方塊 116"/>
          <p:cNvSpPr txBox="1"/>
          <p:nvPr/>
        </p:nvSpPr>
        <p:spPr>
          <a:xfrm>
            <a:off x="14396884" y="3810159"/>
            <a:ext cx="1582484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輻射強度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字方塊 117"/>
              <p:cNvSpPr txBox="1"/>
              <p:nvPr/>
            </p:nvSpPr>
            <p:spPr>
              <a:xfrm>
                <a:off x="14519676" y="6299436"/>
                <a:ext cx="1426031" cy="88710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𝐸</m:t>
                      </m:r>
                      <m:r>
                        <a:rPr kumimoji="1" lang="en-US" altLang="zh-TW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latin typeface="Cambria Math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kumimoji="1" lang="en-US" altLang="zh-TW">
                              <a:latin typeface="Cambria Math" charset="0"/>
                            </a:rPr>
                            <m:t>Φ</m:t>
                          </m:r>
                        </m:num>
                        <m:den>
                          <m:r>
                            <a:rPr kumimoji="1" lang="en-US" altLang="zh-TW" i="1">
                              <a:latin typeface="Cambria Math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kumimoji="1" lang="en-US" altLang="zh-TW">
                              <a:latin typeface="Cambria Math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18" name="文字方塊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9674" y="6299436"/>
                <a:ext cx="1426031" cy="887102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文字方塊 118"/>
          <p:cNvSpPr txBox="1"/>
          <p:nvPr/>
        </p:nvSpPr>
        <p:spPr>
          <a:xfrm>
            <a:off x="14461784" y="5753578"/>
            <a:ext cx="1233030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輻照度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903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6433161"/>
                  </p:ext>
                </p:extLst>
              </p:nvPr>
            </p:nvGraphicFramePr>
            <p:xfrm>
              <a:off x="3720761" y="2485915"/>
              <a:ext cx="5796642" cy="281325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932214"/>
                    <a:gridCol w="1932214"/>
                    <a:gridCol w="1932214"/>
                  </a:tblGrid>
                  <a:tr h="580269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LED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參數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PD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參數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9263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影響發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/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收光模式</a:t>
                          </a:r>
                          <a:endParaRPr lang="en-US" altLang="zh-TW" dirty="0" smtClean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(Pattern)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LED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朗博次方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𝑀</m:t>
                              </m:r>
                            </m:oMath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PD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朗博次方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𝑚</m:t>
                              </m:r>
                            </m:oMath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</a:tr>
                  <a:tr h="9263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影響發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/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收光強度</a:t>
                          </a:r>
                          <a:endParaRPr lang="en-US" altLang="zh-TW" dirty="0" smtClean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b="0" i="0" dirty="0" smtClean="0">
                              <a:latin typeface="+mn-lt"/>
                              <a:ea typeface="Kaiti TC" charset="-120"/>
                              <a:cs typeface="Kaiti TC" charset="-120"/>
                            </a:rPr>
                            <a:t>總輻射</a:t>
                          </a:r>
                          <a14:m>
                            <m:oMath xmlns:m="http://schemas.openxmlformats.org/officeDocument/2006/math">
                              <m:r>
                                <a:rPr lang="zh-TW" altLang="en-US" b="0" i="0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通量</m:t>
                              </m:r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𝑃𝑡</m:t>
                              </m:r>
                            </m:oMath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b="0" i="0" dirty="0" smtClean="0">
                              <a:ea typeface="Kaiti TC" charset="-120"/>
                              <a:cs typeface="Kaiti TC" charset="-120"/>
                            </a:rPr>
                            <a:t>有效面積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𝐴</m:t>
                              </m:r>
                            </m:oMath>
                          </a14:m>
                          <a:endParaRPr lang="en-US" altLang="zh-TW" b="0" i="0" dirty="0" smtClean="0">
                            <a:ea typeface="Kaiti TC" charset="-120"/>
                            <a:cs typeface="Kaiti TC" charset="-120"/>
                          </a:endParaRP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響應率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𝑅𝑒</m:t>
                              </m:r>
                            </m:oMath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6433161"/>
                  </p:ext>
                </p:extLst>
              </p:nvPr>
            </p:nvGraphicFramePr>
            <p:xfrm>
              <a:off x="816430" y="515031"/>
              <a:ext cx="5796642" cy="243295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932214"/>
                    <a:gridCol w="1932214"/>
                    <a:gridCol w="1932214"/>
                  </a:tblGrid>
                  <a:tr h="580269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LED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參數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PD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參數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9263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影響發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/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收光模式</a:t>
                          </a:r>
                          <a:endParaRPr lang="en-US" altLang="zh-TW" dirty="0" smtClean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(Pattern)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99686" t="-62092" r="-100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200315" t="-62092" r="-315" b="-100000"/>
                          </a:stretch>
                        </a:blipFill>
                      </a:tcPr>
                    </a:tc>
                  </a:tr>
                  <a:tr h="9263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影響發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/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收光強度</a:t>
                          </a:r>
                          <a:endParaRPr lang="en-US" altLang="zh-TW" dirty="0" smtClean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99686" t="-163158" r="-100000" b="-6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200315" t="-163158" r="-315" b="-65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6242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圖片 18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748"/>
          <a:stretch/>
        </p:blipFill>
        <p:spPr>
          <a:xfrm>
            <a:off x="4786181" y="5960135"/>
            <a:ext cx="603132" cy="1231900"/>
          </a:xfrm>
          <a:prstGeom prst="rect">
            <a:avLst/>
          </a:prstGeom>
        </p:spPr>
      </p:pic>
      <p:pic>
        <p:nvPicPr>
          <p:cNvPr id="184" name="圖片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541" y="5663591"/>
            <a:ext cx="292100" cy="279400"/>
          </a:xfrm>
          <a:prstGeom prst="rect">
            <a:avLst/>
          </a:prstGeom>
        </p:spPr>
      </p:pic>
      <p:pic>
        <p:nvPicPr>
          <p:cNvPr id="185" name="圖片 18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825" y="6109946"/>
            <a:ext cx="800100" cy="469900"/>
          </a:xfrm>
          <a:prstGeom prst="rect">
            <a:avLst/>
          </a:prstGeom>
        </p:spPr>
      </p:pic>
      <p:pic>
        <p:nvPicPr>
          <p:cNvPr id="147" name="圖片 14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748"/>
          <a:stretch/>
        </p:blipFill>
        <p:spPr>
          <a:xfrm>
            <a:off x="7819425" y="8129513"/>
            <a:ext cx="603132" cy="1231900"/>
          </a:xfrm>
          <a:prstGeom prst="rect">
            <a:avLst/>
          </a:prstGeom>
        </p:spPr>
      </p:pic>
      <p:sp>
        <p:nvSpPr>
          <p:cNvPr id="31" name="橢圓 30"/>
          <p:cNvSpPr/>
          <p:nvPr/>
        </p:nvSpPr>
        <p:spPr>
          <a:xfrm>
            <a:off x="7180331" y="5366237"/>
            <a:ext cx="3313365" cy="3313365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手繪多邊形 3"/>
          <p:cNvSpPr/>
          <p:nvPr/>
        </p:nvSpPr>
        <p:spPr>
          <a:xfrm rot="1194063">
            <a:off x="8409771" y="9080394"/>
            <a:ext cx="1157457" cy="96248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" name="直線箭頭接點 4"/>
          <p:cNvCxnSpPr/>
          <p:nvPr/>
        </p:nvCxnSpPr>
        <p:spPr>
          <a:xfrm flipV="1">
            <a:off x="8877141" y="9041435"/>
            <a:ext cx="1" cy="460718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箭頭接點 5"/>
          <p:cNvCxnSpPr/>
          <p:nvPr/>
        </p:nvCxnSpPr>
        <p:spPr>
          <a:xfrm>
            <a:off x="8877138" y="9502153"/>
            <a:ext cx="419756" cy="289490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箭頭接點 6"/>
          <p:cNvCxnSpPr/>
          <p:nvPr/>
        </p:nvCxnSpPr>
        <p:spPr>
          <a:xfrm flipH="1">
            <a:off x="8519365" y="9502153"/>
            <a:ext cx="357777" cy="289490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8093860" y="10092171"/>
            <a:ext cx="1486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latin typeface="Kaiti TC" charset="-120"/>
                <a:ea typeface="Kaiti TC" charset="-120"/>
                <a:cs typeface="Kaiti TC" charset="-120"/>
              </a:rPr>
              <a:t>固定</a:t>
            </a:r>
            <a:r>
              <a:rPr kumimoji="1" lang="en-US" altLang="zh-TW" sz="1600" dirty="0">
                <a:latin typeface="Kaiti TC" charset="-120"/>
                <a:ea typeface="Kaiti TC" charset="-120"/>
                <a:cs typeface="Kaiti TC" charset="-120"/>
              </a:rPr>
              <a:t>PD</a:t>
            </a:r>
            <a:r>
              <a:rPr kumimoji="1" lang="zh-TW" altLang="en-US" sz="1600" dirty="0">
                <a:latin typeface="Kaiti TC" charset="-120"/>
                <a:ea typeface="Kaiti TC" charset="-120"/>
                <a:cs typeface="Kaiti TC" charset="-120"/>
              </a:rPr>
              <a:t>座標系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8598055" y="4978455"/>
            <a:ext cx="5581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>
                <a:latin typeface="Kaiti TC" charset="-120"/>
                <a:ea typeface="Kaiti TC" charset="-120"/>
                <a:cs typeface="Kaiti TC" charset="-120"/>
              </a:rPr>
              <a:t>ROI</a:t>
            </a:r>
            <a:endParaRPr kumimoji="1" lang="zh-TW" altLang="en-US" sz="1600" dirty="0">
              <a:latin typeface="Kaiti TC" charset="-120"/>
              <a:ea typeface="Kaiti TC" charset="-120"/>
              <a:cs typeface="Kaiti TC" charset="-120"/>
            </a:endParaRPr>
          </a:p>
        </p:txBody>
      </p:sp>
      <p:grpSp>
        <p:nvGrpSpPr>
          <p:cNvPr id="33" name="群組 32"/>
          <p:cNvGrpSpPr/>
          <p:nvPr/>
        </p:nvGrpSpPr>
        <p:grpSpPr>
          <a:xfrm rot="2700000">
            <a:off x="8201567" y="5572433"/>
            <a:ext cx="368790" cy="368790"/>
            <a:chOff x="6051176" y="2610611"/>
            <a:chExt cx="1237130" cy="1237130"/>
          </a:xfrm>
        </p:grpSpPr>
        <p:sp>
          <p:nvSpPr>
            <p:cNvPr id="34" name="矩形 33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5" name="矩形 34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36" name="群組 35"/>
          <p:cNvGrpSpPr/>
          <p:nvPr/>
        </p:nvGrpSpPr>
        <p:grpSpPr>
          <a:xfrm rot="2700000">
            <a:off x="9288680" y="5572433"/>
            <a:ext cx="368790" cy="368790"/>
            <a:chOff x="6051176" y="2610611"/>
            <a:chExt cx="1237130" cy="1237130"/>
          </a:xfrm>
        </p:grpSpPr>
        <p:sp>
          <p:nvSpPr>
            <p:cNvPr id="37" name="矩形 36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8" name="矩形 37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45" name="群組 44"/>
          <p:cNvGrpSpPr/>
          <p:nvPr/>
        </p:nvGrpSpPr>
        <p:grpSpPr>
          <a:xfrm rot="2700000">
            <a:off x="8723115" y="6078218"/>
            <a:ext cx="368790" cy="368790"/>
            <a:chOff x="6051176" y="2610611"/>
            <a:chExt cx="1237130" cy="1237130"/>
          </a:xfrm>
        </p:grpSpPr>
        <p:sp>
          <p:nvSpPr>
            <p:cNvPr id="46" name="矩形 45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48" name="群組 47"/>
          <p:cNvGrpSpPr/>
          <p:nvPr/>
        </p:nvGrpSpPr>
        <p:grpSpPr>
          <a:xfrm rot="2700000">
            <a:off x="9810228" y="6078218"/>
            <a:ext cx="368790" cy="368790"/>
            <a:chOff x="6051176" y="2610611"/>
            <a:chExt cx="1237130" cy="1237130"/>
          </a:xfrm>
        </p:grpSpPr>
        <p:sp>
          <p:nvSpPr>
            <p:cNvPr id="49" name="矩形 48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0" name="矩形 49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54" name="群組 53"/>
          <p:cNvGrpSpPr/>
          <p:nvPr/>
        </p:nvGrpSpPr>
        <p:grpSpPr>
          <a:xfrm rot="2700000">
            <a:off x="7687656" y="6078218"/>
            <a:ext cx="368790" cy="368790"/>
            <a:chOff x="6051176" y="2610611"/>
            <a:chExt cx="1237130" cy="1237130"/>
          </a:xfrm>
        </p:grpSpPr>
        <p:sp>
          <p:nvSpPr>
            <p:cNvPr id="55" name="矩形 54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6" name="矩形 55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57" name="群組 56"/>
          <p:cNvGrpSpPr/>
          <p:nvPr/>
        </p:nvGrpSpPr>
        <p:grpSpPr>
          <a:xfrm rot="2700000">
            <a:off x="8272303" y="6691603"/>
            <a:ext cx="368790" cy="368790"/>
            <a:chOff x="6051176" y="2610611"/>
            <a:chExt cx="1237130" cy="1237130"/>
          </a:xfrm>
        </p:grpSpPr>
        <p:sp>
          <p:nvSpPr>
            <p:cNvPr id="58" name="矩形 57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9" name="矩形 58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60" name="群組 59"/>
          <p:cNvGrpSpPr/>
          <p:nvPr/>
        </p:nvGrpSpPr>
        <p:grpSpPr>
          <a:xfrm rot="2700000">
            <a:off x="9359416" y="6691603"/>
            <a:ext cx="368790" cy="368790"/>
            <a:chOff x="6051176" y="2610611"/>
            <a:chExt cx="1237130" cy="1237130"/>
          </a:xfrm>
        </p:grpSpPr>
        <p:sp>
          <p:nvSpPr>
            <p:cNvPr id="61" name="矩形 60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2" name="矩形 61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66" name="群組 65"/>
          <p:cNvGrpSpPr/>
          <p:nvPr/>
        </p:nvGrpSpPr>
        <p:grpSpPr>
          <a:xfrm rot="2700000">
            <a:off x="7236844" y="6691603"/>
            <a:ext cx="368790" cy="368790"/>
            <a:chOff x="6051176" y="2610611"/>
            <a:chExt cx="1237130" cy="1237130"/>
          </a:xfrm>
        </p:grpSpPr>
        <p:sp>
          <p:nvSpPr>
            <p:cNvPr id="67" name="矩形 66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8" name="矩形 67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17" name="群組 116"/>
          <p:cNvGrpSpPr/>
          <p:nvPr/>
        </p:nvGrpSpPr>
        <p:grpSpPr>
          <a:xfrm rot="2700000">
            <a:off x="8760486" y="7258936"/>
            <a:ext cx="368790" cy="368790"/>
            <a:chOff x="6051176" y="2610611"/>
            <a:chExt cx="1237130" cy="1237130"/>
          </a:xfrm>
        </p:grpSpPr>
        <p:sp>
          <p:nvSpPr>
            <p:cNvPr id="118" name="矩形 117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9" name="矩形 118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20" name="群組 119"/>
          <p:cNvGrpSpPr/>
          <p:nvPr/>
        </p:nvGrpSpPr>
        <p:grpSpPr>
          <a:xfrm rot="2700000">
            <a:off x="9847599" y="7258936"/>
            <a:ext cx="368790" cy="368790"/>
            <a:chOff x="6051176" y="2610611"/>
            <a:chExt cx="1237130" cy="1237130"/>
          </a:xfrm>
        </p:grpSpPr>
        <p:sp>
          <p:nvSpPr>
            <p:cNvPr id="121" name="矩形 120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2" name="矩形 121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26" name="群組 125"/>
          <p:cNvGrpSpPr/>
          <p:nvPr/>
        </p:nvGrpSpPr>
        <p:grpSpPr>
          <a:xfrm rot="2700000">
            <a:off x="7725027" y="7258936"/>
            <a:ext cx="368790" cy="368790"/>
            <a:chOff x="6051176" y="2610611"/>
            <a:chExt cx="1237130" cy="1237130"/>
          </a:xfrm>
        </p:grpSpPr>
        <p:sp>
          <p:nvSpPr>
            <p:cNvPr id="127" name="矩形 126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8" name="矩形 127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29" name="群組 128"/>
          <p:cNvGrpSpPr/>
          <p:nvPr/>
        </p:nvGrpSpPr>
        <p:grpSpPr>
          <a:xfrm rot="2700000">
            <a:off x="8309674" y="7872321"/>
            <a:ext cx="368790" cy="368790"/>
            <a:chOff x="6051176" y="2610611"/>
            <a:chExt cx="1237130" cy="1237130"/>
          </a:xfrm>
        </p:grpSpPr>
        <p:sp>
          <p:nvSpPr>
            <p:cNvPr id="130" name="矩形 129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1" name="矩形 130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32" name="群組 131"/>
          <p:cNvGrpSpPr/>
          <p:nvPr/>
        </p:nvGrpSpPr>
        <p:grpSpPr>
          <a:xfrm rot="2700000">
            <a:off x="9396787" y="7872321"/>
            <a:ext cx="368790" cy="368790"/>
            <a:chOff x="6051176" y="2610611"/>
            <a:chExt cx="1237130" cy="1237130"/>
          </a:xfrm>
        </p:grpSpPr>
        <p:sp>
          <p:nvSpPr>
            <p:cNvPr id="133" name="矩形 132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4" name="矩形 133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141" name="直線箭頭接點 140"/>
          <p:cNvCxnSpPr/>
          <p:nvPr/>
        </p:nvCxnSpPr>
        <p:spPr>
          <a:xfrm flipH="1" flipV="1">
            <a:off x="7886246" y="7489383"/>
            <a:ext cx="990892" cy="200867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文字方塊 142"/>
          <p:cNvSpPr txBox="1"/>
          <p:nvPr/>
        </p:nvSpPr>
        <p:spPr>
          <a:xfrm>
            <a:off x="10106899" y="607672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latin typeface="Kaiti TC" charset="-120"/>
                <a:ea typeface="Kaiti TC" charset="-120"/>
                <a:cs typeface="Kaiti TC" charset="-120"/>
              </a:rPr>
              <a:t>樣本點</a:t>
            </a:r>
          </a:p>
        </p:txBody>
      </p:sp>
      <p:sp>
        <p:nvSpPr>
          <p:cNvPr id="146" name="橢圓圖說文字 145"/>
          <p:cNvSpPr/>
          <p:nvPr/>
        </p:nvSpPr>
        <p:spPr>
          <a:xfrm rot="17277581">
            <a:off x="3827868" y="4108397"/>
            <a:ext cx="3540218" cy="3602196"/>
          </a:xfrm>
          <a:prstGeom prst="wedgeEllipseCallou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200"/>
          </a:p>
        </p:txBody>
      </p:sp>
      <p:sp>
        <p:nvSpPr>
          <p:cNvPr id="148" name="橢圓 147"/>
          <p:cNvSpPr/>
          <p:nvPr/>
        </p:nvSpPr>
        <p:spPr>
          <a:xfrm>
            <a:off x="7491975" y="7069187"/>
            <a:ext cx="788542" cy="773314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600"/>
          </a:p>
        </p:txBody>
      </p:sp>
      <p:grpSp>
        <p:nvGrpSpPr>
          <p:cNvPr id="152" name="群組 151"/>
          <p:cNvGrpSpPr/>
          <p:nvPr/>
        </p:nvGrpSpPr>
        <p:grpSpPr>
          <a:xfrm rot="2700000">
            <a:off x="4863946" y="5618896"/>
            <a:ext cx="368790" cy="368790"/>
            <a:chOff x="6051176" y="2610611"/>
            <a:chExt cx="1237130" cy="1237130"/>
          </a:xfrm>
        </p:grpSpPr>
        <p:sp>
          <p:nvSpPr>
            <p:cNvPr id="153" name="矩形 152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4" name="矩形 153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55" name="文字方塊 154"/>
          <p:cNvSpPr txBox="1"/>
          <p:nvPr/>
        </p:nvSpPr>
        <p:spPr>
          <a:xfrm>
            <a:off x="4439891" y="5265607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latin typeface="Kaiti TC" charset="-120"/>
                <a:ea typeface="Kaiti TC" charset="-120"/>
                <a:cs typeface="Kaiti TC" charset="-120"/>
              </a:rPr>
              <a:t>樣本點位置</a:t>
            </a:r>
          </a:p>
        </p:txBody>
      </p:sp>
      <p:grpSp>
        <p:nvGrpSpPr>
          <p:cNvPr id="156" name="群組 155"/>
          <p:cNvGrpSpPr/>
          <p:nvPr/>
        </p:nvGrpSpPr>
        <p:grpSpPr>
          <a:xfrm rot="2700000">
            <a:off x="5990082" y="5149478"/>
            <a:ext cx="368790" cy="368790"/>
            <a:chOff x="6051176" y="2610611"/>
            <a:chExt cx="1237130" cy="1237130"/>
          </a:xfrm>
          <a:solidFill>
            <a:schemeClr val="accent2"/>
          </a:solidFill>
        </p:grpSpPr>
        <p:sp>
          <p:nvSpPr>
            <p:cNvPr id="157" name="矩形 156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8" name="矩形 157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72" name="群組 171"/>
          <p:cNvGrpSpPr/>
          <p:nvPr/>
        </p:nvGrpSpPr>
        <p:grpSpPr>
          <a:xfrm>
            <a:off x="5514711" y="6971826"/>
            <a:ext cx="721414" cy="624172"/>
            <a:chOff x="5402452" y="6550006"/>
            <a:chExt cx="1157457" cy="1001439"/>
          </a:xfrm>
        </p:grpSpPr>
        <p:sp>
          <p:nvSpPr>
            <p:cNvPr id="159" name="手繪多邊形 158"/>
            <p:cNvSpPr/>
            <p:nvPr/>
          </p:nvSpPr>
          <p:spPr>
            <a:xfrm rot="1194063">
              <a:off x="5402452" y="6588965"/>
              <a:ext cx="1157457" cy="962480"/>
            </a:xfrm>
            <a:custGeom>
              <a:avLst/>
              <a:gdLst>
                <a:gd name="connsiteX0" fmla="*/ 1272179 w 3725819"/>
                <a:gd name="connsiteY0" fmla="*/ 60960 h 3505200"/>
                <a:gd name="connsiteX1" fmla="*/ 1272179 w 3725819"/>
                <a:gd name="connsiteY1" fmla="*/ 60960 h 3505200"/>
                <a:gd name="connsiteX2" fmla="*/ 1409339 w 3725819"/>
                <a:gd name="connsiteY2" fmla="*/ 106680 h 3505200"/>
                <a:gd name="connsiteX3" fmla="*/ 1470299 w 3725819"/>
                <a:gd name="connsiteY3" fmla="*/ 137160 h 3505200"/>
                <a:gd name="connsiteX4" fmla="*/ 1546499 w 3725819"/>
                <a:gd name="connsiteY4" fmla="*/ 152400 h 3505200"/>
                <a:gd name="connsiteX5" fmla="*/ 1607459 w 3725819"/>
                <a:gd name="connsiteY5" fmla="*/ 167640 h 3505200"/>
                <a:gd name="connsiteX6" fmla="*/ 1942739 w 3725819"/>
                <a:gd name="connsiteY6" fmla="*/ 152400 h 3505200"/>
                <a:gd name="connsiteX7" fmla="*/ 2064659 w 3725819"/>
                <a:gd name="connsiteY7" fmla="*/ 106680 h 3505200"/>
                <a:gd name="connsiteX8" fmla="*/ 2140859 w 3725819"/>
                <a:gd name="connsiteY8" fmla="*/ 76200 h 3505200"/>
                <a:gd name="connsiteX9" fmla="*/ 2201819 w 3725819"/>
                <a:gd name="connsiteY9" fmla="*/ 45720 h 3505200"/>
                <a:gd name="connsiteX10" fmla="*/ 2338979 w 3725819"/>
                <a:gd name="connsiteY10" fmla="*/ 15240 h 3505200"/>
                <a:gd name="connsiteX11" fmla="*/ 2399939 w 3725819"/>
                <a:gd name="connsiteY11" fmla="*/ 0 h 3505200"/>
                <a:gd name="connsiteX12" fmla="*/ 2689499 w 3725819"/>
                <a:gd name="connsiteY12" fmla="*/ 15240 h 3505200"/>
                <a:gd name="connsiteX13" fmla="*/ 2735219 w 3725819"/>
                <a:gd name="connsiteY13" fmla="*/ 45720 h 3505200"/>
                <a:gd name="connsiteX14" fmla="*/ 2826659 w 3725819"/>
                <a:gd name="connsiteY14" fmla="*/ 121920 h 3505200"/>
                <a:gd name="connsiteX15" fmla="*/ 2857139 w 3725819"/>
                <a:gd name="connsiteY15" fmla="*/ 167640 h 3505200"/>
                <a:gd name="connsiteX16" fmla="*/ 2887619 w 3725819"/>
                <a:gd name="connsiteY16" fmla="*/ 259080 h 3505200"/>
                <a:gd name="connsiteX17" fmla="*/ 2902859 w 3725819"/>
                <a:gd name="connsiteY17" fmla="*/ 304800 h 3505200"/>
                <a:gd name="connsiteX18" fmla="*/ 2918099 w 3725819"/>
                <a:gd name="connsiteY18" fmla="*/ 350520 h 3505200"/>
                <a:gd name="connsiteX19" fmla="*/ 2933339 w 3725819"/>
                <a:gd name="connsiteY19" fmla="*/ 411480 h 3505200"/>
                <a:gd name="connsiteX20" fmla="*/ 2963819 w 3725819"/>
                <a:gd name="connsiteY20" fmla="*/ 746760 h 3505200"/>
                <a:gd name="connsiteX21" fmla="*/ 2979059 w 3725819"/>
                <a:gd name="connsiteY21" fmla="*/ 822960 h 3505200"/>
                <a:gd name="connsiteX22" fmla="*/ 2994299 w 3725819"/>
                <a:gd name="connsiteY22" fmla="*/ 914400 h 3505200"/>
                <a:gd name="connsiteX23" fmla="*/ 3085739 w 3725819"/>
                <a:gd name="connsiteY23" fmla="*/ 1127760 h 3505200"/>
                <a:gd name="connsiteX24" fmla="*/ 3222899 w 3725819"/>
                <a:gd name="connsiteY24" fmla="*/ 1280160 h 3505200"/>
                <a:gd name="connsiteX25" fmla="*/ 3268619 w 3725819"/>
                <a:gd name="connsiteY25" fmla="*/ 1310640 h 3505200"/>
                <a:gd name="connsiteX26" fmla="*/ 3375299 w 3725819"/>
                <a:gd name="connsiteY26" fmla="*/ 1402080 h 3505200"/>
                <a:gd name="connsiteX27" fmla="*/ 3466739 w 3725819"/>
                <a:gd name="connsiteY27" fmla="*/ 1463040 h 3505200"/>
                <a:gd name="connsiteX28" fmla="*/ 3573419 w 3725819"/>
                <a:gd name="connsiteY28" fmla="*/ 1554480 h 3505200"/>
                <a:gd name="connsiteX29" fmla="*/ 3588659 w 3725819"/>
                <a:gd name="connsiteY29" fmla="*/ 1600200 h 3505200"/>
                <a:gd name="connsiteX30" fmla="*/ 3634379 w 3725819"/>
                <a:gd name="connsiteY30" fmla="*/ 1661160 h 3505200"/>
                <a:gd name="connsiteX31" fmla="*/ 3680099 w 3725819"/>
                <a:gd name="connsiteY31" fmla="*/ 1737360 h 3505200"/>
                <a:gd name="connsiteX32" fmla="*/ 3695339 w 3725819"/>
                <a:gd name="connsiteY32" fmla="*/ 1813560 h 3505200"/>
                <a:gd name="connsiteX33" fmla="*/ 3710579 w 3725819"/>
                <a:gd name="connsiteY33" fmla="*/ 1859280 h 3505200"/>
                <a:gd name="connsiteX34" fmla="*/ 3725819 w 3725819"/>
                <a:gd name="connsiteY34" fmla="*/ 1950720 h 3505200"/>
                <a:gd name="connsiteX35" fmla="*/ 3710579 w 3725819"/>
                <a:gd name="connsiteY35" fmla="*/ 2133600 h 3505200"/>
                <a:gd name="connsiteX36" fmla="*/ 3664859 w 3725819"/>
                <a:gd name="connsiteY36" fmla="*/ 2194560 h 3505200"/>
                <a:gd name="connsiteX37" fmla="*/ 3542939 w 3725819"/>
                <a:gd name="connsiteY37" fmla="*/ 2301240 h 3505200"/>
                <a:gd name="connsiteX38" fmla="*/ 3497219 w 3725819"/>
                <a:gd name="connsiteY38" fmla="*/ 2316480 h 3505200"/>
                <a:gd name="connsiteX39" fmla="*/ 3451499 w 3725819"/>
                <a:gd name="connsiteY39" fmla="*/ 2346960 h 3505200"/>
                <a:gd name="connsiteX40" fmla="*/ 3299099 w 3725819"/>
                <a:gd name="connsiteY40" fmla="*/ 2392680 h 3505200"/>
                <a:gd name="connsiteX41" fmla="*/ 3161939 w 3725819"/>
                <a:gd name="connsiteY41" fmla="*/ 2468880 h 3505200"/>
                <a:gd name="connsiteX42" fmla="*/ 3055259 w 3725819"/>
                <a:gd name="connsiteY42" fmla="*/ 2499360 h 3505200"/>
                <a:gd name="connsiteX43" fmla="*/ 2811419 w 3725819"/>
                <a:gd name="connsiteY43" fmla="*/ 2667000 h 3505200"/>
                <a:gd name="connsiteX44" fmla="*/ 2689499 w 3725819"/>
                <a:gd name="connsiteY44" fmla="*/ 2788920 h 3505200"/>
                <a:gd name="connsiteX45" fmla="*/ 2598059 w 3725819"/>
                <a:gd name="connsiteY45" fmla="*/ 2880360 h 3505200"/>
                <a:gd name="connsiteX46" fmla="*/ 2506619 w 3725819"/>
                <a:gd name="connsiteY46" fmla="*/ 2941320 h 3505200"/>
                <a:gd name="connsiteX47" fmla="*/ 2430419 w 3725819"/>
                <a:gd name="connsiteY47" fmla="*/ 3032760 h 3505200"/>
                <a:gd name="connsiteX48" fmla="*/ 2369459 w 3725819"/>
                <a:gd name="connsiteY48" fmla="*/ 3063240 h 3505200"/>
                <a:gd name="connsiteX49" fmla="*/ 2201819 w 3725819"/>
                <a:gd name="connsiteY49" fmla="*/ 3185160 h 3505200"/>
                <a:gd name="connsiteX50" fmla="*/ 2049419 w 3725819"/>
                <a:gd name="connsiteY50" fmla="*/ 3261360 h 3505200"/>
                <a:gd name="connsiteX51" fmla="*/ 1897019 w 3725819"/>
                <a:gd name="connsiteY51" fmla="*/ 3337560 h 3505200"/>
                <a:gd name="connsiteX52" fmla="*/ 1836059 w 3725819"/>
                <a:gd name="connsiteY52" fmla="*/ 3352800 h 3505200"/>
                <a:gd name="connsiteX53" fmla="*/ 1714139 w 3725819"/>
                <a:gd name="connsiteY53" fmla="*/ 3398520 h 3505200"/>
                <a:gd name="connsiteX54" fmla="*/ 1561739 w 3725819"/>
                <a:gd name="connsiteY54" fmla="*/ 3429000 h 3505200"/>
                <a:gd name="connsiteX55" fmla="*/ 1500779 w 3725819"/>
                <a:gd name="connsiteY55" fmla="*/ 3444240 h 3505200"/>
                <a:gd name="connsiteX56" fmla="*/ 1455059 w 3725819"/>
                <a:gd name="connsiteY56" fmla="*/ 3459480 h 3505200"/>
                <a:gd name="connsiteX57" fmla="*/ 1165499 w 3725819"/>
                <a:gd name="connsiteY57" fmla="*/ 3505200 h 3505200"/>
                <a:gd name="connsiteX58" fmla="*/ 845459 w 3725819"/>
                <a:gd name="connsiteY58" fmla="*/ 3489960 h 3505200"/>
                <a:gd name="connsiteX59" fmla="*/ 769259 w 3725819"/>
                <a:gd name="connsiteY59" fmla="*/ 3474720 h 3505200"/>
                <a:gd name="connsiteX60" fmla="*/ 708299 w 3725819"/>
                <a:gd name="connsiteY60" fmla="*/ 3444240 h 3505200"/>
                <a:gd name="connsiteX61" fmla="*/ 662579 w 3725819"/>
                <a:gd name="connsiteY61" fmla="*/ 3429000 h 3505200"/>
                <a:gd name="connsiteX62" fmla="*/ 510179 w 3725819"/>
                <a:gd name="connsiteY62" fmla="*/ 3337560 h 3505200"/>
                <a:gd name="connsiteX63" fmla="*/ 388259 w 3725819"/>
                <a:gd name="connsiteY63" fmla="*/ 3185160 h 3505200"/>
                <a:gd name="connsiteX64" fmla="*/ 327299 w 3725819"/>
                <a:gd name="connsiteY64" fmla="*/ 3124200 h 3505200"/>
                <a:gd name="connsiteX65" fmla="*/ 235859 w 3725819"/>
                <a:gd name="connsiteY65" fmla="*/ 2971800 h 3505200"/>
                <a:gd name="connsiteX66" fmla="*/ 190139 w 3725819"/>
                <a:gd name="connsiteY66" fmla="*/ 2895600 h 3505200"/>
                <a:gd name="connsiteX67" fmla="*/ 144419 w 3725819"/>
                <a:gd name="connsiteY67" fmla="*/ 2804160 h 3505200"/>
                <a:gd name="connsiteX68" fmla="*/ 83459 w 3725819"/>
                <a:gd name="connsiteY68" fmla="*/ 2697480 h 3505200"/>
                <a:gd name="connsiteX69" fmla="*/ 22499 w 3725819"/>
                <a:gd name="connsiteY69" fmla="*/ 2468880 h 3505200"/>
                <a:gd name="connsiteX70" fmla="*/ 22499 w 3725819"/>
                <a:gd name="connsiteY70" fmla="*/ 1813560 h 3505200"/>
                <a:gd name="connsiteX71" fmla="*/ 52979 w 3725819"/>
                <a:gd name="connsiteY71" fmla="*/ 1767840 h 3505200"/>
                <a:gd name="connsiteX72" fmla="*/ 98699 w 3725819"/>
                <a:gd name="connsiteY72" fmla="*/ 1706880 h 3505200"/>
                <a:gd name="connsiteX73" fmla="*/ 205379 w 3725819"/>
                <a:gd name="connsiteY73" fmla="*/ 1539240 h 3505200"/>
                <a:gd name="connsiteX74" fmla="*/ 251099 w 3725819"/>
                <a:gd name="connsiteY74" fmla="*/ 1493520 h 3505200"/>
                <a:gd name="connsiteX75" fmla="*/ 342539 w 3725819"/>
                <a:gd name="connsiteY75" fmla="*/ 1371600 h 3505200"/>
                <a:gd name="connsiteX76" fmla="*/ 373019 w 3725819"/>
                <a:gd name="connsiteY76" fmla="*/ 1325880 h 3505200"/>
                <a:gd name="connsiteX77" fmla="*/ 479699 w 3725819"/>
                <a:gd name="connsiteY77" fmla="*/ 1158240 h 3505200"/>
                <a:gd name="connsiteX78" fmla="*/ 510179 w 3725819"/>
                <a:gd name="connsiteY78" fmla="*/ 1066800 h 3505200"/>
                <a:gd name="connsiteX79" fmla="*/ 525419 w 3725819"/>
                <a:gd name="connsiteY79" fmla="*/ 1021080 h 3505200"/>
                <a:gd name="connsiteX80" fmla="*/ 540659 w 3725819"/>
                <a:gd name="connsiteY80" fmla="*/ 929640 h 3505200"/>
                <a:gd name="connsiteX81" fmla="*/ 571139 w 3725819"/>
                <a:gd name="connsiteY81" fmla="*/ 655320 h 3505200"/>
                <a:gd name="connsiteX82" fmla="*/ 586379 w 3725819"/>
                <a:gd name="connsiteY82" fmla="*/ 609600 h 3505200"/>
                <a:gd name="connsiteX83" fmla="*/ 616859 w 3725819"/>
                <a:gd name="connsiteY83" fmla="*/ 472440 h 3505200"/>
                <a:gd name="connsiteX84" fmla="*/ 647339 w 3725819"/>
                <a:gd name="connsiteY84" fmla="*/ 381000 h 3505200"/>
                <a:gd name="connsiteX85" fmla="*/ 677819 w 3725819"/>
                <a:gd name="connsiteY85" fmla="*/ 335280 h 3505200"/>
                <a:gd name="connsiteX86" fmla="*/ 769259 w 3725819"/>
                <a:gd name="connsiteY86" fmla="*/ 152400 h 3505200"/>
                <a:gd name="connsiteX87" fmla="*/ 860699 w 3725819"/>
                <a:gd name="connsiteY87" fmla="*/ 91440 h 3505200"/>
                <a:gd name="connsiteX88" fmla="*/ 906419 w 3725819"/>
                <a:gd name="connsiteY88" fmla="*/ 60960 h 3505200"/>
                <a:gd name="connsiteX89" fmla="*/ 952139 w 3725819"/>
                <a:gd name="connsiteY89" fmla="*/ 45720 h 3505200"/>
                <a:gd name="connsiteX90" fmla="*/ 1058819 w 3725819"/>
                <a:gd name="connsiteY90" fmla="*/ 15240 h 3505200"/>
                <a:gd name="connsiteX91" fmla="*/ 1272179 w 3725819"/>
                <a:gd name="connsiteY91" fmla="*/ 60960 h 350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3725819" h="3505200">
                  <a:moveTo>
                    <a:pt x="1272179" y="60960"/>
                  </a:moveTo>
                  <a:lnTo>
                    <a:pt x="1272179" y="60960"/>
                  </a:lnTo>
                  <a:cubicBezTo>
                    <a:pt x="1317899" y="76200"/>
                    <a:pt x="1364358" y="89380"/>
                    <a:pt x="1409339" y="106680"/>
                  </a:cubicBezTo>
                  <a:cubicBezTo>
                    <a:pt x="1430543" y="114835"/>
                    <a:pt x="1448746" y="129976"/>
                    <a:pt x="1470299" y="137160"/>
                  </a:cubicBezTo>
                  <a:cubicBezTo>
                    <a:pt x="1494873" y="145351"/>
                    <a:pt x="1521213" y="146781"/>
                    <a:pt x="1546499" y="152400"/>
                  </a:cubicBezTo>
                  <a:cubicBezTo>
                    <a:pt x="1566946" y="156944"/>
                    <a:pt x="1587139" y="162560"/>
                    <a:pt x="1607459" y="167640"/>
                  </a:cubicBezTo>
                  <a:cubicBezTo>
                    <a:pt x="1719219" y="162560"/>
                    <a:pt x="1831193" y="160980"/>
                    <a:pt x="1942739" y="152400"/>
                  </a:cubicBezTo>
                  <a:cubicBezTo>
                    <a:pt x="1997758" y="148168"/>
                    <a:pt x="2015314" y="128611"/>
                    <a:pt x="2064659" y="106680"/>
                  </a:cubicBezTo>
                  <a:cubicBezTo>
                    <a:pt x="2089658" y="95569"/>
                    <a:pt x="2115860" y="87311"/>
                    <a:pt x="2140859" y="76200"/>
                  </a:cubicBezTo>
                  <a:cubicBezTo>
                    <a:pt x="2161619" y="66973"/>
                    <a:pt x="2180937" y="54669"/>
                    <a:pt x="2201819" y="45720"/>
                  </a:cubicBezTo>
                  <a:cubicBezTo>
                    <a:pt x="2253723" y="23475"/>
                    <a:pt x="2276186" y="27799"/>
                    <a:pt x="2338979" y="15240"/>
                  </a:cubicBezTo>
                  <a:cubicBezTo>
                    <a:pt x="2359518" y="11132"/>
                    <a:pt x="2379619" y="5080"/>
                    <a:pt x="2399939" y="0"/>
                  </a:cubicBezTo>
                  <a:cubicBezTo>
                    <a:pt x="2496459" y="5080"/>
                    <a:pt x="2593732" y="2181"/>
                    <a:pt x="2689499" y="15240"/>
                  </a:cubicBezTo>
                  <a:cubicBezTo>
                    <a:pt x="2707647" y="17715"/>
                    <a:pt x="2721148" y="33994"/>
                    <a:pt x="2735219" y="45720"/>
                  </a:cubicBezTo>
                  <a:cubicBezTo>
                    <a:pt x="2852562" y="143506"/>
                    <a:pt x="2713145" y="46244"/>
                    <a:pt x="2826659" y="121920"/>
                  </a:cubicBezTo>
                  <a:cubicBezTo>
                    <a:pt x="2836819" y="137160"/>
                    <a:pt x="2849700" y="150902"/>
                    <a:pt x="2857139" y="167640"/>
                  </a:cubicBezTo>
                  <a:cubicBezTo>
                    <a:pt x="2870188" y="197000"/>
                    <a:pt x="2877459" y="228600"/>
                    <a:pt x="2887619" y="259080"/>
                  </a:cubicBezTo>
                  <a:lnTo>
                    <a:pt x="2902859" y="304800"/>
                  </a:lnTo>
                  <a:cubicBezTo>
                    <a:pt x="2907939" y="320040"/>
                    <a:pt x="2914203" y="334935"/>
                    <a:pt x="2918099" y="350520"/>
                  </a:cubicBezTo>
                  <a:lnTo>
                    <a:pt x="2933339" y="411480"/>
                  </a:lnTo>
                  <a:cubicBezTo>
                    <a:pt x="2943111" y="548294"/>
                    <a:pt x="2944552" y="621524"/>
                    <a:pt x="2963819" y="746760"/>
                  </a:cubicBezTo>
                  <a:cubicBezTo>
                    <a:pt x="2967758" y="772362"/>
                    <a:pt x="2974425" y="797475"/>
                    <a:pt x="2979059" y="822960"/>
                  </a:cubicBezTo>
                  <a:cubicBezTo>
                    <a:pt x="2984587" y="853362"/>
                    <a:pt x="2985082" y="884906"/>
                    <a:pt x="2994299" y="914400"/>
                  </a:cubicBezTo>
                  <a:cubicBezTo>
                    <a:pt x="3000252" y="933449"/>
                    <a:pt x="3057134" y="1081993"/>
                    <a:pt x="3085739" y="1127760"/>
                  </a:cubicBezTo>
                  <a:cubicBezTo>
                    <a:pt x="3113847" y="1172732"/>
                    <a:pt x="3187279" y="1256413"/>
                    <a:pt x="3222899" y="1280160"/>
                  </a:cubicBezTo>
                  <a:cubicBezTo>
                    <a:pt x="3238139" y="1290320"/>
                    <a:pt x="3254548" y="1298914"/>
                    <a:pt x="3268619" y="1310640"/>
                  </a:cubicBezTo>
                  <a:cubicBezTo>
                    <a:pt x="3387016" y="1409304"/>
                    <a:pt x="3232612" y="1302199"/>
                    <a:pt x="3375299" y="1402080"/>
                  </a:cubicBezTo>
                  <a:cubicBezTo>
                    <a:pt x="3405309" y="1423087"/>
                    <a:pt x="3440836" y="1437137"/>
                    <a:pt x="3466739" y="1463040"/>
                  </a:cubicBezTo>
                  <a:cubicBezTo>
                    <a:pt x="3530420" y="1526721"/>
                    <a:pt x="3495217" y="1495828"/>
                    <a:pt x="3573419" y="1554480"/>
                  </a:cubicBezTo>
                  <a:cubicBezTo>
                    <a:pt x="3578499" y="1569720"/>
                    <a:pt x="3580689" y="1586252"/>
                    <a:pt x="3588659" y="1600200"/>
                  </a:cubicBezTo>
                  <a:cubicBezTo>
                    <a:pt x="3601261" y="1622253"/>
                    <a:pt x="3620290" y="1640026"/>
                    <a:pt x="3634379" y="1661160"/>
                  </a:cubicBezTo>
                  <a:cubicBezTo>
                    <a:pt x="3650810" y="1685806"/>
                    <a:pt x="3664859" y="1711960"/>
                    <a:pt x="3680099" y="1737360"/>
                  </a:cubicBezTo>
                  <a:cubicBezTo>
                    <a:pt x="3685179" y="1762760"/>
                    <a:pt x="3689057" y="1788430"/>
                    <a:pt x="3695339" y="1813560"/>
                  </a:cubicBezTo>
                  <a:cubicBezTo>
                    <a:pt x="3699235" y="1829145"/>
                    <a:pt x="3707094" y="1843598"/>
                    <a:pt x="3710579" y="1859280"/>
                  </a:cubicBezTo>
                  <a:cubicBezTo>
                    <a:pt x="3717282" y="1889445"/>
                    <a:pt x="3720739" y="1920240"/>
                    <a:pt x="3725819" y="1950720"/>
                  </a:cubicBezTo>
                  <a:cubicBezTo>
                    <a:pt x="3720739" y="2011680"/>
                    <a:pt x="3725415" y="2074255"/>
                    <a:pt x="3710579" y="2133600"/>
                  </a:cubicBezTo>
                  <a:cubicBezTo>
                    <a:pt x="3704419" y="2158242"/>
                    <a:pt x="3679622" y="2173891"/>
                    <a:pt x="3664859" y="2194560"/>
                  </a:cubicBezTo>
                  <a:cubicBezTo>
                    <a:pt x="3615062" y="2264276"/>
                    <a:pt x="3647614" y="2243087"/>
                    <a:pt x="3542939" y="2301240"/>
                  </a:cubicBezTo>
                  <a:cubicBezTo>
                    <a:pt x="3528896" y="2309042"/>
                    <a:pt x="3511587" y="2309296"/>
                    <a:pt x="3497219" y="2316480"/>
                  </a:cubicBezTo>
                  <a:cubicBezTo>
                    <a:pt x="3480836" y="2324671"/>
                    <a:pt x="3468334" y="2339745"/>
                    <a:pt x="3451499" y="2346960"/>
                  </a:cubicBezTo>
                  <a:cubicBezTo>
                    <a:pt x="3376281" y="2379196"/>
                    <a:pt x="3384468" y="2341458"/>
                    <a:pt x="3299099" y="2392680"/>
                  </a:cubicBezTo>
                  <a:cubicBezTo>
                    <a:pt x="3250929" y="2421582"/>
                    <a:pt x="3212954" y="2447016"/>
                    <a:pt x="3161939" y="2468880"/>
                  </a:cubicBezTo>
                  <a:cubicBezTo>
                    <a:pt x="3131330" y="2481998"/>
                    <a:pt x="3086193" y="2491626"/>
                    <a:pt x="3055259" y="2499360"/>
                  </a:cubicBezTo>
                  <a:cubicBezTo>
                    <a:pt x="2991053" y="2539489"/>
                    <a:pt x="2864839" y="2613580"/>
                    <a:pt x="2811419" y="2667000"/>
                  </a:cubicBezTo>
                  <a:cubicBezTo>
                    <a:pt x="2770779" y="2707640"/>
                    <a:pt x="2737320" y="2757039"/>
                    <a:pt x="2689499" y="2788920"/>
                  </a:cubicBezTo>
                  <a:cubicBezTo>
                    <a:pt x="2540857" y="2888015"/>
                    <a:pt x="2768188" y="2729134"/>
                    <a:pt x="2598059" y="2880360"/>
                  </a:cubicBezTo>
                  <a:cubicBezTo>
                    <a:pt x="2570680" y="2904697"/>
                    <a:pt x="2506619" y="2941320"/>
                    <a:pt x="2506619" y="2941320"/>
                  </a:cubicBezTo>
                  <a:cubicBezTo>
                    <a:pt x="2482315" y="2977776"/>
                    <a:pt x="2467755" y="3006091"/>
                    <a:pt x="2430419" y="3032760"/>
                  </a:cubicBezTo>
                  <a:cubicBezTo>
                    <a:pt x="2411932" y="3045965"/>
                    <a:pt x="2388362" y="3050638"/>
                    <a:pt x="2369459" y="3063240"/>
                  </a:cubicBezTo>
                  <a:cubicBezTo>
                    <a:pt x="2311968" y="3101567"/>
                    <a:pt x="2257538" y="3144299"/>
                    <a:pt x="2201819" y="3185160"/>
                  </a:cubicBezTo>
                  <a:cubicBezTo>
                    <a:pt x="2070262" y="3281635"/>
                    <a:pt x="2221742" y="3183031"/>
                    <a:pt x="2049419" y="3261360"/>
                  </a:cubicBezTo>
                  <a:cubicBezTo>
                    <a:pt x="1891929" y="3332946"/>
                    <a:pt x="2054132" y="3285189"/>
                    <a:pt x="1897019" y="3337560"/>
                  </a:cubicBezTo>
                  <a:cubicBezTo>
                    <a:pt x="1877148" y="3344184"/>
                    <a:pt x="1855930" y="3346176"/>
                    <a:pt x="1836059" y="3352800"/>
                  </a:cubicBezTo>
                  <a:cubicBezTo>
                    <a:pt x="1739436" y="3385008"/>
                    <a:pt x="1789046" y="3377118"/>
                    <a:pt x="1714139" y="3398520"/>
                  </a:cubicBezTo>
                  <a:cubicBezTo>
                    <a:pt x="1631542" y="3422119"/>
                    <a:pt x="1661534" y="3409041"/>
                    <a:pt x="1561739" y="3429000"/>
                  </a:cubicBezTo>
                  <a:cubicBezTo>
                    <a:pt x="1541200" y="3433108"/>
                    <a:pt x="1520918" y="3438486"/>
                    <a:pt x="1500779" y="3444240"/>
                  </a:cubicBezTo>
                  <a:cubicBezTo>
                    <a:pt x="1485333" y="3448653"/>
                    <a:pt x="1470811" y="3456330"/>
                    <a:pt x="1455059" y="3459480"/>
                  </a:cubicBezTo>
                  <a:cubicBezTo>
                    <a:pt x="1364096" y="3477673"/>
                    <a:pt x="1259339" y="3491794"/>
                    <a:pt x="1165499" y="3505200"/>
                  </a:cubicBezTo>
                  <a:cubicBezTo>
                    <a:pt x="1058819" y="3500120"/>
                    <a:pt x="951945" y="3498151"/>
                    <a:pt x="845459" y="3489960"/>
                  </a:cubicBezTo>
                  <a:cubicBezTo>
                    <a:pt x="819632" y="3487973"/>
                    <a:pt x="793833" y="3482911"/>
                    <a:pt x="769259" y="3474720"/>
                  </a:cubicBezTo>
                  <a:cubicBezTo>
                    <a:pt x="747706" y="3467536"/>
                    <a:pt x="729181" y="3453189"/>
                    <a:pt x="708299" y="3444240"/>
                  </a:cubicBezTo>
                  <a:cubicBezTo>
                    <a:pt x="693534" y="3437912"/>
                    <a:pt x="677344" y="3435328"/>
                    <a:pt x="662579" y="3429000"/>
                  </a:cubicBezTo>
                  <a:cubicBezTo>
                    <a:pt x="617310" y="3409599"/>
                    <a:pt x="542389" y="3366841"/>
                    <a:pt x="510179" y="3337560"/>
                  </a:cubicBezTo>
                  <a:cubicBezTo>
                    <a:pt x="444290" y="3277661"/>
                    <a:pt x="440774" y="3245177"/>
                    <a:pt x="388259" y="3185160"/>
                  </a:cubicBezTo>
                  <a:cubicBezTo>
                    <a:pt x="369336" y="3163533"/>
                    <a:pt x="344002" y="3147584"/>
                    <a:pt x="327299" y="3124200"/>
                  </a:cubicBezTo>
                  <a:cubicBezTo>
                    <a:pt x="292865" y="3075992"/>
                    <a:pt x="266339" y="3022600"/>
                    <a:pt x="235859" y="2971800"/>
                  </a:cubicBezTo>
                  <a:cubicBezTo>
                    <a:pt x="220619" y="2946400"/>
                    <a:pt x="203386" y="2922094"/>
                    <a:pt x="190139" y="2895600"/>
                  </a:cubicBezTo>
                  <a:cubicBezTo>
                    <a:pt x="174899" y="2865120"/>
                    <a:pt x="160969" y="2833949"/>
                    <a:pt x="144419" y="2804160"/>
                  </a:cubicBezTo>
                  <a:cubicBezTo>
                    <a:pt x="112346" y="2746429"/>
                    <a:pt x="108475" y="2766274"/>
                    <a:pt x="83459" y="2697480"/>
                  </a:cubicBezTo>
                  <a:cubicBezTo>
                    <a:pt x="66664" y="2651293"/>
                    <a:pt x="33413" y="2512534"/>
                    <a:pt x="22499" y="2468880"/>
                  </a:cubicBezTo>
                  <a:cubicBezTo>
                    <a:pt x="-4552" y="2198371"/>
                    <a:pt x="-10311" y="2207276"/>
                    <a:pt x="22499" y="1813560"/>
                  </a:cubicBezTo>
                  <a:cubicBezTo>
                    <a:pt x="24020" y="1795307"/>
                    <a:pt x="42333" y="1782745"/>
                    <a:pt x="52979" y="1767840"/>
                  </a:cubicBezTo>
                  <a:cubicBezTo>
                    <a:pt x="67742" y="1747171"/>
                    <a:pt x="83459" y="1727200"/>
                    <a:pt x="98699" y="1706880"/>
                  </a:cubicBezTo>
                  <a:cubicBezTo>
                    <a:pt x="124676" y="1628949"/>
                    <a:pt x="121147" y="1623472"/>
                    <a:pt x="205379" y="1539240"/>
                  </a:cubicBezTo>
                  <a:cubicBezTo>
                    <a:pt x="220619" y="1524000"/>
                    <a:pt x="237451" y="1510201"/>
                    <a:pt x="251099" y="1493520"/>
                  </a:cubicBezTo>
                  <a:cubicBezTo>
                    <a:pt x="283267" y="1454203"/>
                    <a:pt x="314360" y="1413868"/>
                    <a:pt x="342539" y="1371600"/>
                  </a:cubicBezTo>
                  <a:cubicBezTo>
                    <a:pt x="352699" y="1356360"/>
                    <a:pt x="361293" y="1339951"/>
                    <a:pt x="373019" y="1325880"/>
                  </a:cubicBezTo>
                  <a:cubicBezTo>
                    <a:pt x="440913" y="1244407"/>
                    <a:pt x="430086" y="1307078"/>
                    <a:pt x="479699" y="1158240"/>
                  </a:cubicBezTo>
                  <a:lnTo>
                    <a:pt x="510179" y="1066800"/>
                  </a:lnTo>
                  <a:cubicBezTo>
                    <a:pt x="515259" y="1051560"/>
                    <a:pt x="522778" y="1036926"/>
                    <a:pt x="525419" y="1021080"/>
                  </a:cubicBezTo>
                  <a:cubicBezTo>
                    <a:pt x="530499" y="990600"/>
                    <a:pt x="536826" y="960302"/>
                    <a:pt x="540659" y="929640"/>
                  </a:cubicBezTo>
                  <a:cubicBezTo>
                    <a:pt x="548536" y="866625"/>
                    <a:pt x="558743" y="723499"/>
                    <a:pt x="571139" y="655320"/>
                  </a:cubicBezTo>
                  <a:cubicBezTo>
                    <a:pt x="574013" y="639515"/>
                    <a:pt x="582483" y="625185"/>
                    <a:pt x="586379" y="609600"/>
                  </a:cubicBezTo>
                  <a:cubicBezTo>
                    <a:pt x="608132" y="522589"/>
                    <a:pt x="593392" y="550664"/>
                    <a:pt x="616859" y="472440"/>
                  </a:cubicBezTo>
                  <a:cubicBezTo>
                    <a:pt x="626091" y="441666"/>
                    <a:pt x="629517" y="407733"/>
                    <a:pt x="647339" y="381000"/>
                  </a:cubicBezTo>
                  <a:cubicBezTo>
                    <a:pt x="657499" y="365760"/>
                    <a:pt x="670380" y="352018"/>
                    <a:pt x="677819" y="335280"/>
                  </a:cubicBezTo>
                  <a:cubicBezTo>
                    <a:pt x="703442" y="277629"/>
                    <a:pt x="709223" y="192424"/>
                    <a:pt x="769259" y="152400"/>
                  </a:cubicBezTo>
                  <a:lnTo>
                    <a:pt x="860699" y="91440"/>
                  </a:lnTo>
                  <a:cubicBezTo>
                    <a:pt x="875939" y="81280"/>
                    <a:pt x="889043" y="66752"/>
                    <a:pt x="906419" y="60960"/>
                  </a:cubicBezTo>
                  <a:cubicBezTo>
                    <a:pt x="921659" y="55880"/>
                    <a:pt x="936693" y="50133"/>
                    <a:pt x="952139" y="45720"/>
                  </a:cubicBezTo>
                  <a:cubicBezTo>
                    <a:pt x="1086092" y="7448"/>
                    <a:pt x="949198" y="51780"/>
                    <a:pt x="1058819" y="15240"/>
                  </a:cubicBezTo>
                  <a:cubicBezTo>
                    <a:pt x="1302625" y="31494"/>
                    <a:pt x="1236619" y="53340"/>
                    <a:pt x="1272179" y="60960"/>
                  </a:cubicBezTo>
                  <a:close/>
                </a:path>
              </a:pathLst>
            </a:custGeom>
            <a:solidFill>
              <a:srgbClr val="C00000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60" name="直線箭頭接點 159"/>
            <p:cNvCxnSpPr/>
            <p:nvPr/>
          </p:nvCxnSpPr>
          <p:spPr>
            <a:xfrm flipV="1">
              <a:off x="5869822" y="6550006"/>
              <a:ext cx="1" cy="46071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線箭頭接點 160"/>
            <p:cNvCxnSpPr/>
            <p:nvPr/>
          </p:nvCxnSpPr>
          <p:spPr>
            <a:xfrm>
              <a:off x="5869821" y="7010724"/>
              <a:ext cx="419756" cy="28949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線箭頭接點 161"/>
            <p:cNvCxnSpPr/>
            <p:nvPr/>
          </p:nvCxnSpPr>
          <p:spPr>
            <a:xfrm flipH="1">
              <a:off x="5512046" y="7010724"/>
              <a:ext cx="357777" cy="28949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4" name="直線箭頭接點 173"/>
          <p:cNvCxnSpPr>
            <a:endCxn id="153" idx="2"/>
          </p:cNvCxnSpPr>
          <p:nvPr/>
        </p:nvCxnSpPr>
        <p:spPr>
          <a:xfrm flipH="1" flipV="1">
            <a:off x="5026061" y="5825573"/>
            <a:ext cx="773118" cy="14163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線箭頭接點 175"/>
          <p:cNvCxnSpPr>
            <a:endCxn id="157" idx="0"/>
          </p:cNvCxnSpPr>
          <p:nvPr/>
        </p:nvCxnSpPr>
        <p:spPr>
          <a:xfrm flipV="1">
            <a:off x="5801032" y="5311593"/>
            <a:ext cx="395727" cy="194833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線箭頭接點 178"/>
          <p:cNvCxnSpPr>
            <a:endCxn id="157" idx="2"/>
          </p:cNvCxnSpPr>
          <p:nvPr/>
        </p:nvCxnSpPr>
        <p:spPr>
          <a:xfrm flipV="1">
            <a:off x="5068524" y="5356153"/>
            <a:ext cx="1083675" cy="47881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文字方塊 185"/>
          <p:cNvSpPr txBox="1"/>
          <p:nvPr/>
        </p:nvSpPr>
        <p:spPr>
          <a:xfrm>
            <a:off x="5036321" y="3707216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latin typeface="Kaiti TC" charset="-120"/>
                <a:ea typeface="Kaiti TC" charset="-120"/>
                <a:cs typeface="Kaiti TC" charset="-120"/>
              </a:rPr>
              <a:t>第</a:t>
            </a:r>
            <a:r>
              <a:rPr kumimoji="1" lang="en-US" altLang="zh-TW" sz="1600" dirty="0">
                <a:latin typeface="Kaiti TC" charset="-120"/>
                <a:ea typeface="Kaiti TC" charset="-120"/>
                <a:cs typeface="Kaiti TC" charset="-120"/>
              </a:rPr>
              <a:t>k</a:t>
            </a:r>
            <a:r>
              <a:rPr kumimoji="1" lang="zh-TW" altLang="en-US" sz="1600" dirty="0">
                <a:latin typeface="Kaiti TC" charset="-120"/>
                <a:ea typeface="Kaiti TC" charset="-120"/>
                <a:cs typeface="Kaiti TC" charset="-120"/>
              </a:rPr>
              <a:t>個樣本點</a:t>
            </a:r>
          </a:p>
        </p:txBody>
      </p:sp>
      <p:sp>
        <p:nvSpPr>
          <p:cNvPr id="187" name="文字方塊 186"/>
          <p:cNvSpPr txBox="1"/>
          <p:nvPr/>
        </p:nvSpPr>
        <p:spPr>
          <a:xfrm>
            <a:off x="5488871" y="4603834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solidFill>
                  <a:schemeClr val="accent2"/>
                </a:solidFill>
                <a:latin typeface="Kaiti TC" charset="-120"/>
                <a:ea typeface="Kaiti TC" charset="-120"/>
                <a:cs typeface="Kaiti TC" charset="-120"/>
              </a:rPr>
              <a:t>模擬量測</a:t>
            </a:r>
            <a:endParaRPr kumimoji="1" lang="en-US" altLang="zh-TW" sz="1600" dirty="0">
              <a:solidFill>
                <a:schemeClr val="accent2"/>
              </a:solidFill>
              <a:latin typeface="Kaiti TC" charset="-120"/>
              <a:ea typeface="Kaiti TC" charset="-120"/>
              <a:cs typeface="Kaiti TC" charset="-120"/>
            </a:endParaRPr>
          </a:p>
          <a:p>
            <a:r>
              <a:rPr kumimoji="1" lang="zh-TW" altLang="en-US" sz="1600" dirty="0">
                <a:solidFill>
                  <a:schemeClr val="accent2"/>
                </a:solidFill>
                <a:latin typeface="Kaiti TC" charset="-120"/>
                <a:ea typeface="Kaiti TC" charset="-120"/>
                <a:cs typeface="Kaiti TC" charset="-120"/>
              </a:rPr>
              <a:t>計算出的位置</a:t>
            </a:r>
          </a:p>
        </p:txBody>
      </p:sp>
    </p:spTree>
    <p:extLst>
      <p:ext uri="{BB962C8B-B14F-4D97-AF65-F5344CB8AC3E}">
        <p14:creationId xmlns:p14="http://schemas.microsoft.com/office/powerpoint/2010/main" val="126496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0675">
            <a:off x="6200118" y="3617339"/>
            <a:ext cx="1663700" cy="12319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556" r="91667">
                        <a14:foregroundMark x1="16667" y1="48261" x2="16667" y2="48261"/>
                        <a14:foregroundMark x1="5556" y1="43478" x2="5556" y2="43478"/>
                        <a14:foregroundMark x1="40741" y1="47826" x2="40741" y2="47826"/>
                        <a14:foregroundMark x1="40000" y1="52174" x2="40000" y2="52174"/>
                        <a14:foregroundMark x1="66296" y1="16304" x2="66296" y2="16304"/>
                        <a14:foregroundMark x1="76852" y1="22609" x2="76852" y2="22609"/>
                        <a14:foregroundMark x1="91667" y1="28913" x2="91667" y2="28913"/>
                        <a14:foregroundMark x1="66296" y1="45870" x2="66296" y2="45870"/>
                        <a14:foregroundMark x1="79444" y1="54565" x2="79444" y2="54565"/>
                        <a14:foregroundMark x1="67407" y1="72174" x2="67407" y2="72174"/>
                        <a14:foregroundMark x1="79444" y1="80000" x2="79444" y2="80000"/>
                        <a14:foregroundMark x1="58333" y1="11522" x2="58333" y2="11522"/>
                        <a14:foregroundMark x1="55926" y1="88261" x2="55926" y2="882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694" y="3613053"/>
            <a:ext cx="1289286" cy="109828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3149" y1="37946" x2="13149" y2="37946"/>
                        <a14:foregroundMark x1="20130" y1="43527" x2="20130" y2="43527"/>
                        <a14:foregroundMark x1="36526" y1="47321" x2="36526" y2="47321"/>
                        <a14:foregroundMark x1="37662" y1="52009" x2="37662" y2="52009"/>
                        <a14:foregroundMark x1="53084" y1="46652" x2="53084" y2="46652"/>
                        <a14:foregroundMark x1="85065" y1="10714" x2="85065" y2="10714"/>
                        <a14:foregroundMark x1="72403" y1="79911" x2="72403" y2="79911"/>
                        <a14:foregroundMark x1="67532" y1="71875" x2="67532" y2="71875"/>
                        <a14:foregroundMark x1="74675" y1="54018" x2="74675" y2="54018"/>
                        <a14:foregroundMark x1="63149" y1="41295" x2="63149" y2="41295"/>
                        <a14:foregroundMark x1="62500" y1="14286" x2="62500" y2="14286"/>
                        <a14:foregroundMark x1="73052" y1="21875" x2="73052" y2="2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433" y="7391343"/>
            <a:ext cx="1343808" cy="97731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5" t="11220" r="86536" b="54433"/>
          <a:stretch/>
        </p:blipFill>
        <p:spPr>
          <a:xfrm>
            <a:off x="7818949" y="5594953"/>
            <a:ext cx="638698" cy="429334"/>
          </a:xfrm>
          <a:prstGeom prst="rect">
            <a:avLst/>
          </a:prstGeom>
        </p:spPr>
      </p:pic>
      <p:sp>
        <p:nvSpPr>
          <p:cNvPr id="56" name="手繪多邊形 55"/>
          <p:cNvSpPr/>
          <p:nvPr/>
        </p:nvSpPr>
        <p:spPr>
          <a:xfrm rot="1593538">
            <a:off x="3873870" y="4990381"/>
            <a:ext cx="4201057" cy="3952297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手繪多邊形 5"/>
          <p:cNvSpPr/>
          <p:nvPr/>
        </p:nvSpPr>
        <p:spPr>
          <a:xfrm>
            <a:off x="7627503" y="2158951"/>
            <a:ext cx="3725819" cy="350520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箭頭接點 14"/>
          <p:cNvCxnSpPr/>
          <p:nvPr/>
        </p:nvCxnSpPr>
        <p:spPr>
          <a:xfrm flipH="1" flipV="1">
            <a:off x="5712504" y="5260803"/>
            <a:ext cx="23368" cy="16322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/>
          <p:nvPr/>
        </p:nvCxnSpPr>
        <p:spPr>
          <a:xfrm>
            <a:off x="5747048" y="6893063"/>
            <a:ext cx="1178560" cy="900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/>
          <p:cNvCxnSpPr/>
          <p:nvPr/>
        </p:nvCxnSpPr>
        <p:spPr>
          <a:xfrm flipH="1">
            <a:off x="4200696" y="6893063"/>
            <a:ext cx="1535176" cy="5501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3892848" y="7190139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936784" y="7627477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545880" y="4877335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5293964" y="-694944"/>
            <a:ext cx="184731" cy="511037"/>
          </a:xfrm>
          <a:prstGeom prst="rect">
            <a:avLst/>
          </a:prstGeom>
          <a:solidFill>
            <a:srgbClr val="FB0000">
              <a:alpha val="12157"/>
            </a:srgbClr>
          </a:solidFill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cxnSp>
        <p:nvCxnSpPr>
          <p:cNvPr id="45" name="直線箭頭接點 44"/>
          <p:cNvCxnSpPr/>
          <p:nvPr/>
        </p:nvCxnSpPr>
        <p:spPr>
          <a:xfrm flipV="1">
            <a:off x="8610315" y="3386923"/>
            <a:ext cx="1758061" cy="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/>
          <p:cNvCxnSpPr/>
          <p:nvPr/>
        </p:nvCxnSpPr>
        <p:spPr>
          <a:xfrm>
            <a:off x="8621488" y="3386920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箭頭接點 46"/>
          <p:cNvCxnSpPr/>
          <p:nvPr/>
        </p:nvCxnSpPr>
        <p:spPr>
          <a:xfrm flipH="1">
            <a:off x="8120000" y="3386923"/>
            <a:ext cx="490314" cy="143408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9944457" y="4944964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7959716" y="4821007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0" name="文字方塊 49"/>
          <p:cNvSpPr txBox="1"/>
          <p:nvPr/>
        </p:nvSpPr>
        <p:spPr>
          <a:xfrm rot="217898">
            <a:off x="10300629" y="3102314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5" name="直線箭頭接點 54"/>
          <p:cNvCxnSpPr/>
          <p:nvPr/>
        </p:nvCxnSpPr>
        <p:spPr>
          <a:xfrm flipV="1">
            <a:off x="5747051" y="3386923"/>
            <a:ext cx="2863263" cy="3520281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8598413" y="2803831"/>
            <a:ext cx="2148518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LED 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4701383" y="4386476"/>
            <a:ext cx="1594995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PD</a:t>
            </a:r>
            <a:endParaRPr kumimoji="1" lang="zh-TW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4" name="橢圓 73"/>
          <p:cNvSpPr/>
          <p:nvPr/>
        </p:nvSpPr>
        <p:spPr>
          <a:xfrm rot="4366313">
            <a:off x="9758474" y="4035558"/>
            <a:ext cx="282515" cy="28251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6" name="橢圓 85"/>
          <p:cNvSpPr/>
          <p:nvPr/>
        </p:nvSpPr>
        <p:spPr>
          <a:xfrm rot="15177454">
            <a:off x="4938735" y="7630193"/>
            <a:ext cx="282515" cy="28251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字方塊 126"/>
              <p:cNvSpPr txBox="1"/>
              <p:nvPr/>
            </p:nvSpPr>
            <p:spPr>
              <a:xfrm>
                <a:off x="10732732" y="1158208"/>
                <a:ext cx="2148518" cy="1607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𝐿𝐸𝐷</m:t>
                          </m:r>
                        </m:sub>
                      </m:sSub>
                      <m:r>
                        <a:rPr kumimoji="1" lang="en-US" altLang="zh-TW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pt-BR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cs-CZ" altLang="zh-TW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𝐿</m:t>
                                    </m:r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𝐸𝐷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𝐿𝐸𝐷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𝐿𝐸𝐷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27" name="文字方塊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401" y="-812676"/>
                <a:ext cx="2148518" cy="82420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直線箭頭接點 59"/>
          <p:cNvCxnSpPr>
            <a:endCxn id="74" idx="4"/>
          </p:cNvCxnSpPr>
          <p:nvPr/>
        </p:nvCxnSpPr>
        <p:spPr>
          <a:xfrm flipV="1">
            <a:off x="5772587" y="4218650"/>
            <a:ext cx="3992222" cy="2688552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手繪多邊形 62"/>
          <p:cNvSpPr/>
          <p:nvPr/>
        </p:nvSpPr>
        <p:spPr>
          <a:xfrm rot="1194063">
            <a:off x="3017005" y="2216861"/>
            <a:ext cx="1157457" cy="96248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bg1">
              <a:lumMod val="5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6" name="直線箭頭接點 65"/>
          <p:cNvCxnSpPr/>
          <p:nvPr/>
        </p:nvCxnSpPr>
        <p:spPr>
          <a:xfrm flipV="1">
            <a:off x="3484375" y="2237383"/>
            <a:ext cx="1" cy="46071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/>
          <p:cNvCxnSpPr/>
          <p:nvPr/>
        </p:nvCxnSpPr>
        <p:spPr>
          <a:xfrm>
            <a:off x="3484372" y="2698101"/>
            <a:ext cx="419756" cy="28949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/>
          <p:cNvCxnSpPr/>
          <p:nvPr/>
        </p:nvCxnSpPr>
        <p:spPr>
          <a:xfrm flipH="1">
            <a:off x="3126599" y="2698101"/>
            <a:ext cx="357777" cy="28949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/>
          <p:cNvSpPr txBox="1"/>
          <p:nvPr/>
        </p:nvSpPr>
        <p:spPr>
          <a:xfrm>
            <a:off x="4066846" y="2443516"/>
            <a:ext cx="1802096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Rigid Body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0" name="橢圓 69"/>
          <p:cNvSpPr/>
          <p:nvPr/>
        </p:nvSpPr>
        <p:spPr>
          <a:xfrm rot="15177454">
            <a:off x="3382897" y="3245666"/>
            <a:ext cx="282515" cy="28251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4038494" y="3168024"/>
            <a:ext cx="92044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Point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73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0675">
            <a:off x="6200118" y="3617339"/>
            <a:ext cx="1663700" cy="12319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556" r="91667">
                        <a14:foregroundMark x1="16667" y1="48261" x2="16667" y2="48261"/>
                        <a14:foregroundMark x1="5556" y1="43478" x2="5556" y2="43478"/>
                        <a14:foregroundMark x1="40741" y1="47826" x2="40741" y2="47826"/>
                        <a14:foregroundMark x1="40000" y1="52174" x2="40000" y2="52174"/>
                        <a14:foregroundMark x1="66296" y1="16304" x2="66296" y2="16304"/>
                        <a14:foregroundMark x1="76852" y1="22609" x2="76852" y2="22609"/>
                        <a14:foregroundMark x1="91667" y1="28913" x2="91667" y2="28913"/>
                        <a14:foregroundMark x1="66296" y1="45870" x2="66296" y2="45870"/>
                        <a14:foregroundMark x1="79444" y1="54565" x2="79444" y2="54565"/>
                        <a14:foregroundMark x1="67407" y1="72174" x2="67407" y2="72174"/>
                        <a14:foregroundMark x1="79444" y1="80000" x2="79444" y2="80000"/>
                        <a14:foregroundMark x1="58333" y1="11522" x2="58333" y2="11522"/>
                        <a14:foregroundMark x1="55926" y1="88261" x2="55926" y2="882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694" y="3613053"/>
            <a:ext cx="1289286" cy="109828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3149" y1="37946" x2="13149" y2="37946"/>
                        <a14:foregroundMark x1="20130" y1="43527" x2="20130" y2="43527"/>
                        <a14:foregroundMark x1="36526" y1="47321" x2="36526" y2="47321"/>
                        <a14:foregroundMark x1="37662" y1="52009" x2="37662" y2="52009"/>
                        <a14:foregroundMark x1="53084" y1="46652" x2="53084" y2="46652"/>
                        <a14:foregroundMark x1="85065" y1="10714" x2="85065" y2="10714"/>
                        <a14:foregroundMark x1="72403" y1="79911" x2="72403" y2="79911"/>
                        <a14:foregroundMark x1="67532" y1="71875" x2="67532" y2="71875"/>
                        <a14:foregroundMark x1="74675" y1="54018" x2="74675" y2="54018"/>
                        <a14:foregroundMark x1="63149" y1="41295" x2="63149" y2="41295"/>
                        <a14:foregroundMark x1="62500" y1="14286" x2="62500" y2="14286"/>
                        <a14:foregroundMark x1="73052" y1="21875" x2="73052" y2="2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433" y="7391343"/>
            <a:ext cx="1343808" cy="97731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5" t="11220" r="86536" b="54433"/>
          <a:stretch/>
        </p:blipFill>
        <p:spPr>
          <a:xfrm>
            <a:off x="7818949" y="5594953"/>
            <a:ext cx="638698" cy="429334"/>
          </a:xfrm>
          <a:prstGeom prst="rect">
            <a:avLst/>
          </a:prstGeom>
        </p:spPr>
      </p:pic>
      <p:sp>
        <p:nvSpPr>
          <p:cNvPr id="56" name="手繪多邊形 55"/>
          <p:cNvSpPr/>
          <p:nvPr/>
        </p:nvSpPr>
        <p:spPr>
          <a:xfrm rot="1593538">
            <a:off x="3873870" y="4990381"/>
            <a:ext cx="4201057" cy="3952297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手繪多邊形 5"/>
          <p:cNvSpPr/>
          <p:nvPr/>
        </p:nvSpPr>
        <p:spPr>
          <a:xfrm>
            <a:off x="7624161" y="2711332"/>
            <a:ext cx="3725819" cy="350520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箭頭接點 14"/>
          <p:cNvCxnSpPr/>
          <p:nvPr/>
        </p:nvCxnSpPr>
        <p:spPr>
          <a:xfrm flipH="1" flipV="1">
            <a:off x="5712504" y="5260803"/>
            <a:ext cx="23368" cy="16322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/>
          <p:nvPr/>
        </p:nvCxnSpPr>
        <p:spPr>
          <a:xfrm>
            <a:off x="5747048" y="6893063"/>
            <a:ext cx="1178560" cy="900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/>
          <p:cNvCxnSpPr/>
          <p:nvPr/>
        </p:nvCxnSpPr>
        <p:spPr>
          <a:xfrm flipH="1">
            <a:off x="4200696" y="6893063"/>
            <a:ext cx="1535176" cy="5501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3892848" y="7190139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936784" y="7627477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545880" y="4877335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5293964" y="-694944"/>
            <a:ext cx="184731" cy="511037"/>
          </a:xfrm>
          <a:prstGeom prst="rect">
            <a:avLst/>
          </a:prstGeom>
          <a:solidFill>
            <a:srgbClr val="FB0000">
              <a:alpha val="12157"/>
            </a:srgbClr>
          </a:solidFill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cxnSp>
        <p:nvCxnSpPr>
          <p:cNvPr id="45" name="直線箭頭接點 44"/>
          <p:cNvCxnSpPr/>
          <p:nvPr/>
        </p:nvCxnSpPr>
        <p:spPr>
          <a:xfrm flipV="1">
            <a:off x="8610315" y="3386923"/>
            <a:ext cx="1758061" cy="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/>
          <p:cNvCxnSpPr/>
          <p:nvPr/>
        </p:nvCxnSpPr>
        <p:spPr>
          <a:xfrm>
            <a:off x="8621488" y="3386920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箭頭接點 46"/>
          <p:cNvCxnSpPr/>
          <p:nvPr/>
        </p:nvCxnSpPr>
        <p:spPr>
          <a:xfrm flipH="1">
            <a:off x="8120000" y="3386923"/>
            <a:ext cx="490314" cy="143408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9944457" y="4944964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7959716" y="4821007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0" name="文字方塊 49"/>
          <p:cNvSpPr txBox="1"/>
          <p:nvPr/>
        </p:nvSpPr>
        <p:spPr>
          <a:xfrm rot="217898">
            <a:off x="10300629" y="3102314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5" name="直線箭頭接點 54"/>
          <p:cNvCxnSpPr/>
          <p:nvPr/>
        </p:nvCxnSpPr>
        <p:spPr>
          <a:xfrm flipV="1">
            <a:off x="5747051" y="3386923"/>
            <a:ext cx="2863263" cy="3520281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8718571" y="1922745"/>
            <a:ext cx="2148518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目標物</a:t>
            </a:r>
            <a:endParaRPr kumimoji="1" lang="en-US" altLang="zh-TW" dirty="0" smtClean="0">
              <a:solidFill>
                <a:schemeClr val="accent6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次系統</a:t>
            </a:r>
            <a:endParaRPr kumimoji="1" lang="zh-TW" altLang="en-US" dirty="0">
              <a:solidFill>
                <a:schemeClr val="accent6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5535850" y="8687155"/>
            <a:ext cx="1594995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量測</a:t>
            </a:r>
            <a:r>
              <a:rPr kumimoji="1" lang="zh-TW" altLang="en-US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者</a:t>
            </a:r>
            <a:endParaRPr kumimoji="1" lang="en-US" altLang="zh-TW" dirty="0" smtClean="0">
              <a:solidFill>
                <a:srgbClr val="FF000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次系統</a:t>
            </a:r>
            <a:endParaRPr kumimoji="1" lang="zh-TW" altLang="en-US" dirty="0">
              <a:solidFill>
                <a:srgbClr val="FF000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74" name="橢圓 73"/>
          <p:cNvSpPr/>
          <p:nvPr/>
        </p:nvSpPr>
        <p:spPr>
          <a:xfrm rot="4366313">
            <a:off x="9758474" y="4035558"/>
            <a:ext cx="282515" cy="28251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6" name="橢圓 85"/>
          <p:cNvSpPr/>
          <p:nvPr/>
        </p:nvSpPr>
        <p:spPr>
          <a:xfrm rot="15177454">
            <a:off x="4938735" y="7630193"/>
            <a:ext cx="282515" cy="28251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文字方塊 126"/>
              <p:cNvSpPr txBox="1"/>
              <p:nvPr/>
            </p:nvSpPr>
            <p:spPr>
              <a:xfrm>
                <a:off x="15281946" y="315510"/>
                <a:ext cx="2148518" cy="1607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𝐿𝐸𝐷</m:t>
                          </m:r>
                        </m:sub>
                      </m:sSub>
                      <m:r>
                        <a:rPr kumimoji="1" lang="en-US" altLang="zh-TW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pt-BR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cs-CZ" altLang="zh-TW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𝐿</m:t>
                                    </m:r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𝐸𝐷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𝐿𝐸𝐷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𝐿𝐸𝐷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127" name="文字方塊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1946" y="315510"/>
                <a:ext cx="2148518" cy="160723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直線箭頭接點 59"/>
          <p:cNvCxnSpPr>
            <a:endCxn id="74" idx="4"/>
          </p:cNvCxnSpPr>
          <p:nvPr/>
        </p:nvCxnSpPr>
        <p:spPr>
          <a:xfrm flipV="1">
            <a:off x="5772587" y="4218650"/>
            <a:ext cx="3992222" cy="2688552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手繪多邊形 62"/>
          <p:cNvSpPr/>
          <p:nvPr/>
        </p:nvSpPr>
        <p:spPr>
          <a:xfrm rot="1194063">
            <a:off x="3017005" y="2216861"/>
            <a:ext cx="1157457" cy="96248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bg1">
              <a:lumMod val="5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6" name="直線箭頭接點 65"/>
          <p:cNvCxnSpPr/>
          <p:nvPr/>
        </p:nvCxnSpPr>
        <p:spPr>
          <a:xfrm flipV="1">
            <a:off x="3484375" y="2237383"/>
            <a:ext cx="1" cy="46071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/>
          <p:cNvCxnSpPr/>
          <p:nvPr/>
        </p:nvCxnSpPr>
        <p:spPr>
          <a:xfrm>
            <a:off x="3484372" y="2698101"/>
            <a:ext cx="419756" cy="28949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/>
          <p:cNvCxnSpPr/>
          <p:nvPr/>
        </p:nvCxnSpPr>
        <p:spPr>
          <a:xfrm flipH="1">
            <a:off x="3126599" y="2698101"/>
            <a:ext cx="357777" cy="28949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/>
          <p:cNvSpPr txBox="1"/>
          <p:nvPr/>
        </p:nvSpPr>
        <p:spPr>
          <a:xfrm>
            <a:off x="4066846" y="2443516"/>
            <a:ext cx="1802096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Rigid Body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0" name="橢圓 69"/>
          <p:cNvSpPr/>
          <p:nvPr/>
        </p:nvSpPr>
        <p:spPr>
          <a:xfrm rot="15177454">
            <a:off x="3382897" y="3245666"/>
            <a:ext cx="282515" cy="28251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4038494" y="3168024"/>
            <a:ext cx="92044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Point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26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圖片 15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0675">
            <a:off x="6719502" y="4094677"/>
            <a:ext cx="1663700" cy="12319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1640" y="5621193"/>
            <a:ext cx="1346208" cy="83336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0215" y="6366715"/>
            <a:ext cx="1171466" cy="92545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486" y="2880264"/>
            <a:ext cx="1309542" cy="81113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531" y="3543197"/>
            <a:ext cx="1191582" cy="891341"/>
          </a:xfrm>
          <a:prstGeom prst="rect">
            <a:avLst/>
          </a:prstGeom>
        </p:spPr>
      </p:pic>
      <p:sp>
        <p:nvSpPr>
          <p:cNvPr id="116" name="手繪多邊形 115"/>
          <p:cNvSpPr/>
          <p:nvPr/>
        </p:nvSpPr>
        <p:spPr>
          <a:xfrm rot="1593538">
            <a:off x="4548663" y="4775693"/>
            <a:ext cx="4201057" cy="3952297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/>
          </a:p>
        </p:txBody>
      </p:sp>
      <p:cxnSp>
        <p:nvCxnSpPr>
          <p:cNvPr id="15" name="直線箭頭接點 14"/>
          <p:cNvCxnSpPr/>
          <p:nvPr/>
        </p:nvCxnSpPr>
        <p:spPr>
          <a:xfrm flipH="1" flipV="1">
            <a:off x="6412579" y="5248582"/>
            <a:ext cx="23368" cy="16322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/>
          <p:nvPr/>
        </p:nvCxnSpPr>
        <p:spPr>
          <a:xfrm>
            <a:off x="6447123" y="6880842"/>
            <a:ext cx="1178560" cy="900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/>
          <p:cNvCxnSpPr/>
          <p:nvPr/>
        </p:nvCxnSpPr>
        <p:spPr>
          <a:xfrm flipH="1">
            <a:off x="4900771" y="6880842"/>
            <a:ext cx="1535176" cy="5501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4592923" y="7177916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636859" y="7615254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245955" y="4865112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5293964" y="-694944"/>
            <a:ext cx="184731" cy="511037"/>
          </a:xfrm>
          <a:prstGeom prst="rect">
            <a:avLst/>
          </a:prstGeom>
          <a:solidFill>
            <a:srgbClr val="FB0000">
              <a:alpha val="12157"/>
            </a:srgbClr>
          </a:solidFill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cxnSp>
        <p:nvCxnSpPr>
          <p:cNvPr id="45" name="直線箭頭接點 44"/>
          <p:cNvCxnSpPr/>
          <p:nvPr/>
        </p:nvCxnSpPr>
        <p:spPr>
          <a:xfrm flipV="1">
            <a:off x="9310390" y="3374702"/>
            <a:ext cx="1758061" cy="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/>
          <p:cNvCxnSpPr/>
          <p:nvPr/>
        </p:nvCxnSpPr>
        <p:spPr>
          <a:xfrm>
            <a:off x="9321563" y="3374699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箭頭接點 46"/>
          <p:cNvCxnSpPr/>
          <p:nvPr/>
        </p:nvCxnSpPr>
        <p:spPr>
          <a:xfrm flipH="1">
            <a:off x="8820075" y="3374702"/>
            <a:ext cx="490314" cy="143408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10644532" y="4932741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8659791" y="4808784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0" name="文字方塊 49"/>
          <p:cNvSpPr txBox="1"/>
          <p:nvPr/>
        </p:nvSpPr>
        <p:spPr>
          <a:xfrm rot="217898">
            <a:off x="11000704" y="3176333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5" name="直線箭頭接點 54"/>
          <p:cNvCxnSpPr/>
          <p:nvPr/>
        </p:nvCxnSpPr>
        <p:spPr>
          <a:xfrm flipV="1">
            <a:off x="6447126" y="3374702"/>
            <a:ext cx="2863263" cy="3520281"/>
          </a:xfrm>
          <a:prstGeom prst="straightConnector1">
            <a:avLst/>
          </a:prstGeom>
          <a:ln w="22225">
            <a:solidFill>
              <a:schemeClr val="tx1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9321563" y="2586622"/>
            <a:ext cx="2148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LED 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5827811" y="4532213"/>
            <a:ext cx="1594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PD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72" name="群組 71"/>
          <p:cNvGrpSpPr/>
          <p:nvPr/>
        </p:nvGrpSpPr>
        <p:grpSpPr>
          <a:xfrm>
            <a:off x="10540503" y="3707594"/>
            <a:ext cx="436426" cy="416820"/>
            <a:chOff x="7727691" y="1707232"/>
            <a:chExt cx="436426" cy="416820"/>
          </a:xfrm>
        </p:grpSpPr>
        <p:sp>
          <p:nvSpPr>
            <p:cNvPr id="66" name="橢圓 65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67" name="直線箭頭接點 66"/>
            <p:cNvCxnSpPr>
              <a:stCxn id="66" idx="5"/>
            </p:cNvCxnSpPr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群組 72"/>
          <p:cNvGrpSpPr/>
          <p:nvPr/>
        </p:nvGrpSpPr>
        <p:grpSpPr>
          <a:xfrm rot="4366313">
            <a:off x="9074726" y="4145901"/>
            <a:ext cx="790794" cy="307386"/>
            <a:chOff x="7712301" y="1760345"/>
            <a:chExt cx="677337" cy="282515"/>
          </a:xfrm>
        </p:grpSpPr>
        <p:sp>
          <p:nvSpPr>
            <p:cNvPr id="74" name="橢圓 73"/>
            <p:cNvSpPr/>
            <p:nvPr/>
          </p:nvSpPr>
          <p:spPr>
            <a:xfrm>
              <a:off x="7712301" y="176034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5" name="直線箭頭接點 74"/>
            <p:cNvCxnSpPr/>
            <p:nvPr/>
          </p:nvCxnSpPr>
          <p:spPr>
            <a:xfrm rot="17233687" flipH="1">
              <a:off x="8164816" y="1803957"/>
              <a:ext cx="16659" cy="432985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群組 75"/>
          <p:cNvGrpSpPr/>
          <p:nvPr/>
        </p:nvGrpSpPr>
        <p:grpSpPr>
          <a:xfrm rot="1081576">
            <a:off x="9830172" y="3672245"/>
            <a:ext cx="436426" cy="416820"/>
            <a:chOff x="7727691" y="1707232"/>
            <a:chExt cx="436426" cy="416820"/>
          </a:xfrm>
        </p:grpSpPr>
        <p:sp>
          <p:nvSpPr>
            <p:cNvPr id="77" name="橢圓 76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8" name="直線箭頭接點 77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群組 78"/>
          <p:cNvGrpSpPr/>
          <p:nvPr/>
        </p:nvGrpSpPr>
        <p:grpSpPr>
          <a:xfrm rot="15177454">
            <a:off x="6804534" y="7375994"/>
            <a:ext cx="436426" cy="416820"/>
            <a:chOff x="7727691" y="1707232"/>
            <a:chExt cx="436426" cy="416820"/>
          </a:xfrm>
        </p:grpSpPr>
        <p:sp>
          <p:nvSpPr>
            <p:cNvPr id="80" name="橢圓 79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81" name="直線箭頭接點 80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群組 81"/>
          <p:cNvGrpSpPr/>
          <p:nvPr/>
        </p:nvGrpSpPr>
        <p:grpSpPr>
          <a:xfrm rot="13152515">
            <a:off x="5993650" y="7237639"/>
            <a:ext cx="436426" cy="416820"/>
            <a:chOff x="7727691" y="1707232"/>
            <a:chExt cx="436426" cy="416820"/>
          </a:xfrm>
        </p:grpSpPr>
        <p:sp>
          <p:nvSpPr>
            <p:cNvPr id="83" name="橢圓 82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84" name="直線箭頭接點 83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群組 84"/>
          <p:cNvGrpSpPr/>
          <p:nvPr/>
        </p:nvGrpSpPr>
        <p:grpSpPr>
          <a:xfrm rot="15177454">
            <a:off x="6650638" y="6253978"/>
            <a:ext cx="643769" cy="520786"/>
            <a:chOff x="7727691" y="1707232"/>
            <a:chExt cx="643769" cy="520786"/>
          </a:xfrm>
        </p:grpSpPr>
        <p:sp>
          <p:nvSpPr>
            <p:cNvPr id="86" name="橢圓 85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87" name="直線箭頭接點 86"/>
            <p:cNvCxnSpPr/>
            <p:nvPr/>
          </p:nvCxnSpPr>
          <p:spPr>
            <a:xfrm rot="6422546" flipV="1">
              <a:off x="8039538" y="1896095"/>
              <a:ext cx="219318" cy="444527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群組 87"/>
          <p:cNvGrpSpPr/>
          <p:nvPr/>
        </p:nvGrpSpPr>
        <p:grpSpPr>
          <a:xfrm rot="15177454">
            <a:off x="5614160" y="6085747"/>
            <a:ext cx="436426" cy="416820"/>
            <a:chOff x="7727691" y="1707232"/>
            <a:chExt cx="436426" cy="416820"/>
          </a:xfrm>
        </p:grpSpPr>
        <p:sp>
          <p:nvSpPr>
            <p:cNvPr id="89" name="橢圓 88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90" name="直線箭頭接點 89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群組 90"/>
          <p:cNvGrpSpPr/>
          <p:nvPr/>
        </p:nvGrpSpPr>
        <p:grpSpPr>
          <a:xfrm rot="12149889">
            <a:off x="5409173" y="7453601"/>
            <a:ext cx="436426" cy="416820"/>
            <a:chOff x="7727691" y="1707232"/>
            <a:chExt cx="436426" cy="416820"/>
          </a:xfrm>
        </p:grpSpPr>
        <p:sp>
          <p:nvSpPr>
            <p:cNvPr id="92" name="橢圓 91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93" name="直線箭頭接點 92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/>
              <p:cNvSpPr txBox="1"/>
              <p:nvPr/>
            </p:nvSpPr>
            <p:spPr>
              <a:xfrm>
                <a:off x="4829271" y="6624688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5" name="文字方塊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9269" y="6624688"/>
                <a:ext cx="1594995" cy="3385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/>
              <p:cNvSpPr txBox="1"/>
              <p:nvPr/>
            </p:nvSpPr>
            <p:spPr>
              <a:xfrm>
                <a:off x="4730850" y="7934070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6" name="文字方塊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848" y="7934070"/>
                <a:ext cx="1594995" cy="33855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/>
              <p:cNvSpPr txBox="1"/>
              <p:nvPr/>
            </p:nvSpPr>
            <p:spPr>
              <a:xfrm>
                <a:off x="5539017" y="7690576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7" name="文字方塊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015" y="7690576"/>
                <a:ext cx="1594995" cy="33855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/>
              <p:cNvSpPr txBox="1"/>
              <p:nvPr/>
            </p:nvSpPr>
            <p:spPr>
              <a:xfrm>
                <a:off x="6325845" y="7820439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8" name="文字方塊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843" y="7820439"/>
                <a:ext cx="1594995" cy="33855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/>
              <p:cNvSpPr txBox="1"/>
              <p:nvPr/>
            </p:nvSpPr>
            <p:spPr>
              <a:xfrm>
                <a:off x="6509805" y="6682173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9" name="文字方塊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803" y="6682173"/>
                <a:ext cx="1594995" cy="33855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99"/>
              <p:cNvSpPr txBox="1"/>
              <p:nvPr/>
            </p:nvSpPr>
            <p:spPr>
              <a:xfrm>
                <a:off x="9172346" y="3347600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0" name="文字方塊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344" y="3347600"/>
                <a:ext cx="1594995" cy="33855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/>
              <p:cNvSpPr txBox="1"/>
              <p:nvPr/>
            </p:nvSpPr>
            <p:spPr>
              <a:xfrm>
                <a:off x="8610644" y="3553698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1" name="文字方塊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42" y="3553698"/>
                <a:ext cx="1594995" cy="33855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/>
              <p:cNvSpPr txBox="1"/>
              <p:nvPr/>
            </p:nvSpPr>
            <p:spPr>
              <a:xfrm>
                <a:off x="9911260" y="3404087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2" name="文字方塊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258" y="3404087"/>
                <a:ext cx="1594995" cy="338554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群組 20"/>
          <p:cNvGrpSpPr/>
          <p:nvPr/>
        </p:nvGrpSpPr>
        <p:grpSpPr>
          <a:xfrm>
            <a:off x="3346203" y="11405927"/>
            <a:ext cx="7622698" cy="6611611"/>
            <a:chOff x="1258158" y="8620"/>
            <a:chExt cx="7622698" cy="6611611"/>
          </a:xfrm>
        </p:grpSpPr>
        <p:cxnSp>
          <p:nvCxnSpPr>
            <p:cNvPr id="4" name="直線箭頭接點 3"/>
            <p:cNvCxnSpPr/>
            <p:nvPr/>
          </p:nvCxnSpPr>
          <p:spPr>
            <a:xfrm flipV="1">
              <a:off x="4732528" y="377952"/>
              <a:ext cx="22352" cy="384258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箭頭接點 6"/>
            <p:cNvCxnSpPr/>
            <p:nvPr/>
          </p:nvCxnSpPr>
          <p:spPr>
            <a:xfrm>
              <a:off x="4743704" y="4220533"/>
              <a:ext cx="3734816" cy="161333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箭頭接點 8"/>
            <p:cNvCxnSpPr/>
            <p:nvPr/>
          </p:nvCxnSpPr>
          <p:spPr>
            <a:xfrm flipH="1">
              <a:off x="1572768" y="4220533"/>
              <a:ext cx="3159760" cy="197300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/>
            <p:cNvSpPr txBox="1"/>
            <p:nvPr/>
          </p:nvSpPr>
          <p:spPr>
            <a:xfrm>
              <a:off x="8478520" y="5824204"/>
              <a:ext cx="402336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4602480" y="8620"/>
              <a:ext cx="402336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10" name="文字方塊 109"/>
            <p:cNvSpPr txBox="1"/>
            <p:nvPr/>
          </p:nvSpPr>
          <p:spPr>
            <a:xfrm>
              <a:off x="1258158" y="6109194"/>
              <a:ext cx="402336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115" name="手繪多邊形 114"/>
          <p:cNvSpPr/>
          <p:nvPr/>
        </p:nvSpPr>
        <p:spPr>
          <a:xfrm>
            <a:off x="8427082" y="2560895"/>
            <a:ext cx="3725819" cy="350520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600"/>
          </a:p>
        </p:txBody>
      </p:sp>
      <p:sp>
        <p:nvSpPr>
          <p:cNvPr id="117" name="手繪多邊形 116"/>
          <p:cNvSpPr/>
          <p:nvPr/>
        </p:nvSpPr>
        <p:spPr>
          <a:xfrm rot="1194063">
            <a:off x="-1825419" y="-2007741"/>
            <a:ext cx="1157457" cy="96248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8" name="直線箭頭接點 117"/>
          <p:cNvCxnSpPr/>
          <p:nvPr/>
        </p:nvCxnSpPr>
        <p:spPr>
          <a:xfrm flipV="1">
            <a:off x="-1358049" y="-1987219"/>
            <a:ext cx="1" cy="46071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箭頭接點 118"/>
          <p:cNvCxnSpPr/>
          <p:nvPr/>
        </p:nvCxnSpPr>
        <p:spPr>
          <a:xfrm>
            <a:off x="-1358049" y="-1526501"/>
            <a:ext cx="419756" cy="28949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箭頭接點 119"/>
          <p:cNvCxnSpPr/>
          <p:nvPr/>
        </p:nvCxnSpPr>
        <p:spPr>
          <a:xfrm flipH="1">
            <a:off x="-1715825" y="-1526501"/>
            <a:ext cx="357777" cy="28949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2128756" y="-1781089"/>
            <a:ext cx="1802096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Rigid Body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3596625" y="2632871"/>
                <a:ext cx="2212401" cy="357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硬體參數：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𝑚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𝑅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𝑒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</m:oMath>
                </a14:m>
                <a:endParaRPr kumimoji="1" lang="zh-TW" altLang="en-US" sz="1600" dirty="0">
                  <a:latin typeface="Kaiti TC" charset="-120"/>
                  <a:ea typeface="Kaiti TC" charset="-120"/>
                  <a:cs typeface="Kaiti TC" charset="-120"/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623" y="2632871"/>
                <a:ext cx="2178738" cy="360612"/>
              </a:xfrm>
              <a:prstGeom prst="rect">
                <a:avLst/>
              </a:prstGeom>
              <a:blipFill rotWithShape="0">
                <a:blip r:embed="rId15"/>
                <a:stretch>
                  <a:fillRect l="-1681" t="-1695" b="-186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字方塊 105"/>
              <p:cNvSpPr txBox="1"/>
              <p:nvPr/>
            </p:nvSpPr>
            <p:spPr>
              <a:xfrm>
                <a:off x="12593475" y="5257028"/>
                <a:ext cx="17822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硬體參數：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𝑀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𝑙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𝑃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𝑡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𝑙</m:t>
                        </m:r>
                      </m:sub>
                    </m:sSub>
                  </m:oMath>
                </a14:m>
                <a:endParaRPr kumimoji="1" lang="zh-TW" altLang="en-US" sz="1600" dirty="0">
                  <a:latin typeface="Kaiti TC" charset="-120"/>
                  <a:ea typeface="Kaiti TC" charset="-120"/>
                  <a:cs typeface="Kaiti TC" charset="-120"/>
                </a:endParaRPr>
              </a:p>
            </p:txBody>
          </p:sp>
        </mc:Choice>
        <mc:Fallback xmlns="">
          <p:sp>
            <p:nvSpPr>
              <p:cNvPr id="106" name="文字方塊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3473" y="5257028"/>
                <a:ext cx="1782283" cy="338554"/>
              </a:xfrm>
              <a:prstGeom prst="rect">
                <a:avLst/>
              </a:prstGeom>
              <a:blipFill rotWithShape="0">
                <a:blip r:embed="rId16"/>
                <a:stretch>
                  <a:fillRect l="-2055" t="-3571" b="-232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7" name="群組 106"/>
          <p:cNvGrpSpPr/>
          <p:nvPr/>
        </p:nvGrpSpPr>
        <p:grpSpPr>
          <a:xfrm flipH="1">
            <a:off x="-3931492" y="-900755"/>
            <a:ext cx="926215" cy="780954"/>
            <a:chOff x="1588412" y="1590743"/>
            <a:chExt cx="4982325" cy="4200934"/>
          </a:xfrm>
        </p:grpSpPr>
        <p:cxnSp>
          <p:nvCxnSpPr>
            <p:cNvPr id="108" name="直線箭頭接點 107"/>
            <p:cNvCxnSpPr/>
            <p:nvPr/>
          </p:nvCxnSpPr>
          <p:spPr>
            <a:xfrm flipV="1">
              <a:off x="4471244" y="1590743"/>
              <a:ext cx="70720" cy="2668269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箭頭接點 108"/>
            <p:cNvCxnSpPr/>
            <p:nvPr/>
          </p:nvCxnSpPr>
          <p:spPr>
            <a:xfrm>
              <a:off x="4494784" y="4259006"/>
              <a:ext cx="2075953" cy="1532671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箭頭接點 110"/>
            <p:cNvCxnSpPr/>
            <p:nvPr/>
          </p:nvCxnSpPr>
          <p:spPr>
            <a:xfrm flipH="1">
              <a:off x="1588412" y="4243763"/>
              <a:ext cx="2852352" cy="1195914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群組 124"/>
          <p:cNvGrpSpPr/>
          <p:nvPr/>
        </p:nvGrpSpPr>
        <p:grpSpPr>
          <a:xfrm rot="16200000">
            <a:off x="3747492" y="3277075"/>
            <a:ext cx="637831" cy="524119"/>
            <a:chOff x="7871157" y="1850608"/>
            <a:chExt cx="571279" cy="469432"/>
          </a:xfrm>
        </p:grpSpPr>
        <p:sp>
          <p:nvSpPr>
            <p:cNvPr id="126" name="橢圓 125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27" name="直線箭頭接點 126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群組 127"/>
          <p:cNvGrpSpPr/>
          <p:nvPr/>
        </p:nvGrpSpPr>
        <p:grpSpPr>
          <a:xfrm>
            <a:off x="2580088" y="2604044"/>
            <a:ext cx="2443981" cy="2312364"/>
            <a:chOff x="2252678" y="727198"/>
            <a:chExt cx="5409198" cy="5117895"/>
          </a:xfrm>
        </p:grpSpPr>
        <p:sp>
          <p:nvSpPr>
            <p:cNvPr id="129" name="文字方塊 128"/>
            <p:cNvSpPr txBox="1"/>
            <p:nvPr/>
          </p:nvSpPr>
          <p:spPr>
            <a:xfrm>
              <a:off x="2252678" y="5095780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30" name="直線箭頭接點 129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箭頭接點 130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箭頭接點 131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文字方塊 132"/>
            <p:cNvSpPr txBox="1"/>
            <p:nvPr/>
          </p:nvSpPr>
          <p:spPr>
            <a:xfrm>
              <a:off x="3965840" y="727198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34" name="文字方塊 133"/>
            <p:cNvSpPr txBox="1"/>
            <p:nvPr/>
          </p:nvSpPr>
          <p:spPr>
            <a:xfrm>
              <a:off x="6814427" y="5019827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141" name="群組 140"/>
          <p:cNvGrpSpPr/>
          <p:nvPr/>
        </p:nvGrpSpPr>
        <p:grpSpPr>
          <a:xfrm rot="12438722">
            <a:off x="12565602" y="6110607"/>
            <a:ext cx="637831" cy="524119"/>
            <a:chOff x="7871157" y="1850608"/>
            <a:chExt cx="571279" cy="469432"/>
          </a:xfrm>
        </p:grpSpPr>
        <p:sp>
          <p:nvSpPr>
            <p:cNvPr id="142" name="橢圓 141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43" name="直線箭頭接點 142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群組 143"/>
          <p:cNvGrpSpPr/>
          <p:nvPr/>
        </p:nvGrpSpPr>
        <p:grpSpPr>
          <a:xfrm>
            <a:off x="11518204" y="5343465"/>
            <a:ext cx="2443981" cy="2312364"/>
            <a:chOff x="2252678" y="727198"/>
            <a:chExt cx="5409198" cy="5117895"/>
          </a:xfrm>
        </p:grpSpPr>
        <p:sp>
          <p:nvSpPr>
            <p:cNvPr id="145" name="文字方塊 144"/>
            <p:cNvSpPr txBox="1"/>
            <p:nvPr/>
          </p:nvSpPr>
          <p:spPr>
            <a:xfrm>
              <a:off x="2252678" y="5095780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46" name="直線箭頭接點 145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箭頭接點 146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線箭頭接點 147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文字方塊 148"/>
            <p:cNvSpPr txBox="1"/>
            <p:nvPr/>
          </p:nvSpPr>
          <p:spPr>
            <a:xfrm>
              <a:off x="3965840" y="727198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50" name="文字方塊 149"/>
            <p:cNvSpPr txBox="1"/>
            <p:nvPr/>
          </p:nvSpPr>
          <p:spPr>
            <a:xfrm>
              <a:off x="6814427" y="5019827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12077435" y="4684432"/>
                <a:ext cx="16964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𝑙</m:t>
                    </m:r>
                  </m:oMath>
                </a14:m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個</a:t>
                </a:r>
                <a:r>
                  <a:rPr kumimoji="1" lang="en-US" altLang="zh-TW" sz="1600" dirty="0">
                    <a:latin typeface="Kaiti TC" charset="-120"/>
                    <a:ea typeface="Kaiti TC" charset="-120"/>
                    <a:cs typeface="Kaiti TC" charset="-120"/>
                  </a:rPr>
                  <a:t>LED</a:t>
                </a:r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的參數</a:t>
                </a: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7435" y="4684432"/>
                <a:ext cx="1696426" cy="338554"/>
              </a:xfrm>
              <a:prstGeom prst="rect">
                <a:avLst/>
              </a:prstGeom>
              <a:blipFill rotWithShape="0">
                <a:blip r:embed="rId17"/>
                <a:stretch>
                  <a:fillRect l="-1799" t="-3571" r="-360" b="-232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字方塊 150"/>
              <p:cNvSpPr txBox="1"/>
              <p:nvPr/>
            </p:nvSpPr>
            <p:spPr>
              <a:xfrm>
                <a:off x="3139197" y="1917905"/>
                <a:ext cx="16026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𝑝</m:t>
                    </m:r>
                  </m:oMath>
                </a14:m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個</a:t>
                </a:r>
                <a:r>
                  <a:rPr kumimoji="1" lang="en-US" altLang="zh-TW" sz="1600" dirty="0">
                    <a:latin typeface="Kaiti TC" charset="-120"/>
                    <a:ea typeface="Kaiti TC" charset="-120"/>
                    <a:cs typeface="Kaiti TC" charset="-120"/>
                  </a:rPr>
                  <a:t>PD</a:t>
                </a:r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的參數</a:t>
                </a:r>
              </a:p>
            </p:txBody>
          </p:sp>
        </mc:Choice>
        <mc:Fallback xmlns="">
          <p:sp>
            <p:nvSpPr>
              <p:cNvPr id="151" name="文字方塊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197" y="1917905"/>
                <a:ext cx="1602618" cy="338554"/>
              </a:xfrm>
              <a:prstGeom prst="rect">
                <a:avLst/>
              </a:prstGeom>
              <a:blipFill rotWithShape="0">
                <a:blip r:embed="rId18"/>
                <a:stretch>
                  <a:fillRect l="-2281" t="-3636" r="-380" b="-254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橢圓 21"/>
          <p:cNvSpPr/>
          <p:nvPr/>
        </p:nvSpPr>
        <p:spPr>
          <a:xfrm>
            <a:off x="10233023" y="3345545"/>
            <a:ext cx="1008371" cy="995293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600"/>
          </a:p>
        </p:txBody>
      </p:sp>
      <p:sp>
        <p:nvSpPr>
          <p:cNvPr id="153" name="橢圓 152"/>
          <p:cNvSpPr/>
          <p:nvPr/>
        </p:nvSpPr>
        <p:spPr>
          <a:xfrm>
            <a:off x="5364581" y="5794702"/>
            <a:ext cx="1008371" cy="99529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600"/>
          </a:p>
        </p:txBody>
      </p:sp>
      <p:sp>
        <p:nvSpPr>
          <p:cNvPr id="25" name="橢圓圖說文字 24"/>
          <p:cNvSpPr/>
          <p:nvPr/>
        </p:nvSpPr>
        <p:spPr>
          <a:xfrm rot="7267908">
            <a:off x="10945928" y="4236412"/>
            <a:ext cx="3911426" cy="3979903"/>
          </a:xfrm>
          <a:prstGeom prst="wedgeEllipseCallou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200"/>
          </a:p>
        </p:txBody>
      </p:sp>
      <p:sp>
        <p:nvSpPr>
          <p:cNvPr id="154" name="橢圓圖說文字 153"/>
          <p:cNvSpPr/>
          <p:nvPr/>
        </p:nvSpPr>
        <p:spPr>
          <a:xfrm rot="18512424">
            <a:off x="2127575" y="1495751"/>
            <a:ext cx="4111980" cy="4038088"/>
          </a:xfrm>
          <a:prstGeom prst="wedgeEllipseCallou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306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0675">
            <a:off x="6719502" y="4094677"/>
            <a:ext cx="1663700" cy="12319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486" y="2880264"/>
            <a:ext cx="1309542" cy="81113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531" y="3543197"/>
            <a:ext cx="1191582" cy="891341"/>
          </a:xfrm>
          <a:prstGeom prst="rect">
            <a:avLst/>
          </a:prstGeom>
        </p:spPr>
      </p:pic>
      <p:sp>
        <p:nvSpPr>
          <p:cNvPr id="9" name="手繪多邊形 8"/>
          <p:cNvSpPr/>
          <p:nvPr/>
        </p:nvSpPr>
        <p:spPr>
          <a:xfrm rot="1593538">
            <a:off x="4548663" y="4775693"/>
            <a:ext cx="4201057" cy="3952297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/>
          </a:p>
        </p:txBody>
      </p:sp>
      <p:cxnSp>
        <p:nvCxnSpPr>
          <p:cNvPr id="10" name="直線箭頭接點 9"/>
          <p:cNvCxnSpPr/>
          <p:nvPr/>
        </p:nvCxnSpPr>
        <p:spPr>
          <a:xfrm flipH="1" flipV="1">
            <a:off x="6412579" y="5248582"/>
            <a:ext cx="23368" cy="16322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/>
          <p:cNvCxnSpPr/>
          <p:nvPr/>
        </p:nvCxnSpPr>
        <p:spPr>
          <a:xfrm>
            <a:off x="6447123" y="6880842"/>
            <a:ext cx="1178560" cy="900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/>
          <p:cNvCxnSpPr/>
          <p:nvPr/>
        </p:nvCxnSpPr>
        <p:spPr>
          <a:xfrm flipH="1">
            <a:off x="4900771" y="6880842"/>
            <a:ext cx="1535176" cy="5501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4592923" y="7177916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636859" y="7615254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245955" y="4865112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6" name="直線箭頭接點 15"/>
          <p:cNvCxnSpPr/>
          <p:nvPr/>
        </p:nvCxnSpPr>
        <p:spPr>
          <a:xfrm flipV="1">
            <a:off x="9310390" y="3374702"/>
            <a:ext cx="1758061" cy="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/>
          <p:cNvCxnSpPr/>
          <p:nvPr/>
        </p:nvCxnSpPr>
        <p:spPr>
          <a:xfrm>
            <a:off x="9321563" y="3374699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/>
          <p:cNvCxnSpPr/>
          <p:nvPr/>
        </p:nvCxnSpPr>
        <p:spPr>
          <a:xfrm flipH="1">
            <a:off x="8820075" y="3374702"/>
            <a:ext cx="490314" cy="143408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10644532" y="4932741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659791" y="4808784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 rot="217898">
            <a:off x="11000704" y="3176333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22" name="直線箭頭接點 21"/>
          <p:cNvCxnSpPr/>
          <p:nvPr/>
        </p:nvCxnSpPr>
        <p:spPr>
          <a:xfrm flipV="1">
            <a:off x="6447126" y="3374702"/>
            <a:ext cx="2863263" cy="3520281"/>
          </a:xfrm>
          <a:prstGeom prst="straightConnector1">
            <a:avLst/>
          </a:prstGeom>
          <a:ln w="22225">
            <a:solidFill>
              <a:schemeClr val="tx1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9321563" y="2586622"/>
            <a:ext cx="2148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LED 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827811" y="4532213"/>
            <a:ext cx="1594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PD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28" name="群組 27"/>
          <p:cNvGrpSpPr/>
          <p:nvPr/>
        </p:nvGrpSpPr>
        <p:grpSpPr>
          <a:xfrm rot="4366313">
            <a:off x="9074726" y="4145901"/>
            <a:ext cx="790794" cy="307386"/>
            <a:chOff x="7712301" y="1760345"/>
            <a:chExt cx="677337" cy="282515"/>
          </a:xfrm>
        </p:grpSpPr>
        <p:sp>
          <p:nvSpPr>
            <p:cNvPr id="29" name="橢圓 28"/>
            <p:cNvSpPr/>
            <p:nvPr/>
          </p:nvSpPr>
          <p:spPr>
            <a:xfrm>
              <a:off x="7712301" y="176034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0" name="直線箭頭接點 29"/>
            <p:cNvCxnSpPr/>
            <p:nvPr/>
          </p:nvCxnSpPr>
          <p:spPr>
            <a:xfrm rot="17233687" flipH="1">
              <a:off x="8164816" y="1803957"/>
              <a:ext cx="16659" cy="432985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群組 30"/>
          <p:cNvGrpSpPr/>
          <p:nvPr/>
        </p:nvGrpSpPr>
        <p:grpSpPr>
          <a:xfrm rot="1081576">
            <a:off x="9830172" y="3672245"/>
            <a:ext cx="436426" cy="416820"/>
            <a:chOff x="7727691" y="1707232"/>
            <a:chExt cx="436426" cy="416820"/>
          </a:xfrm>
        </p:grpSpPr>
        <p:sp>
          <p:nvSpPr>
            <p:cNvPr id="32" name="橢圓 31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3" name="直線箭頭接點 32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群組 33"/>
          <p:cNvGrpSpPr/>
          <p:nvPr/>
        </p:nvGrpSpPr>
        <p:grpSpPr>
          <a:xfrm rot="15177454">
            <a:off x="6804534" y="7375994"/>
            <a:ext cx="436426" cy="416820"/>
            <a:chOff x="7727691" y="1707232"/>
            <a:chExt cx="436426" cy="416820"/>
          </a:xfrm>
        </p:grpSpPr>
        <p:sp>
          <p:nvSpPr>
            <p:cNvPr id="35" name="橢圓 34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6" name="直線箭頭接點 35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群組 36"/>
          <p:cNvGrpSpPr/>
          <p:nvPr/>
        </p:nvGrpSpPr>
        <p:grpSpPr>
          <a:xfrm rot="13152515">
            <a:off x="5993650" y="7237639"/>
            <a:ext cx="436426" cy="416820"/>
            <a:chOff x="7727691" y="1707232"/>
            <a:chExt cx="436426" cy="416820"/>
          </a:xfrm>
        </p:grpSpPr>
        <p:sp>
          <p:nvSpPr>
            <p:cNvPr id="38" name="橢圓 37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9" name="直線箭頭接點 38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群組 39"/>
          <p:cNvGrpSpPr/>
          <p:nvPr/>
        </p:nvGrpSpPr>
        <p:grpSpPr>
          <a:xfrm rot="15177454">
            <a:off x="6650638" y="6253978"/>
            <a:ext cx="643769" cy="520786"/>
            <a:chOff x="7727691" y="1707232"/>
            <a:chExt cx="643769" cy="520786"/>
          </a:xfrm>
        </p:grpSpPr>
        <p:sp>
          <p:nvSpPr>
            <p:cNvPr id="41" name="橢圓 40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2" name="直線箭頭接點 41"/>
            <p:cNvCxnSpPr/>
            <p:nvPr/>
          </p:nvCxnSpPr>
          <p:spPr>
            <a:xfrm rot="6422546" flipV="1">
              <a:off x="8039538" y="1896095"/>
              <a:ext cx="219318" cy="444527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群組 42"/>
          <p:cNvGrpSpPr/>
          <p:nvPr/>
        </p:nvGrpSpPr>
        <p:grpSpPr>
          <a:xfrm rot="15177454">
            <a:off x="5614160" y="6085747"/>
            <a:ext cx="436426" cy="416820"/>
            <a:chOff x="7727691" y="1707232"/>
            <a:chExt cx="436426" cy="416820"/>
          </a:xfrm>
        </p:grpSpPr>
        <p:sp>
          <p:nvSpPr>
            <p:cNvPr id="44" name="橢圓 43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5" name="直線箭頭接點 44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群組 45"/>
          <p:cNvGrpSpPr/>
          <p:nvPr/>
        </p:nvGrpSpPr>
        <p:grpSpPr>
          <a:xfrm rot="12149889">
            <a:off x="5409173" y="7453601"/>
            <a:ext cx="436426" cy="416820"/>
            <a:chOff x="7727691" y="1707232"/>
            <a:chExt cx="436426" cy="416820"/>
          </a:xfrm>
        </p:grpSpPr>
        <p:sp>
          <p:nvSpPr>
            <p:cNvPr id="47" name="橢圓 46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8" name="直線箭頭接點 47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4829271" y="6624688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9269" y="6624688"/>
                <a:ext cx="1594995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4730850" y="7934070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848" y="7934070"/>
                <a:ext cx="1594995" cy="3385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5539017" y="7690576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015" y="7690576"/>
                <a:ext cx="1594995" cy="3385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6325845" y="7820439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843" y="7820439"/>
                <a:ext cx="1594995" cy="33855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6509805" y="6682173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803" y="6682173"/>
                <a:ext cx="1594995" cy="33855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9172346" y="3347600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344" y="3347600"/>
                <a:ext cx="1594995" cy="33855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手繪多邊形 56"/>
          <p:cNvSpPr/>
          <p:nvPr/>
        </p:nvSpPr>
        <p:spPr>
          <a:xfrm>
            <a:off x="8558669" y="5615588"/>
            <a:ext cx="3725819" cy="350520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/>
              <p:cNvSpPr txBox="1"/>
              <p:nvPr/>
            </p:nvSpPr>
            <p:spPr>
              <a:xfrm>
                <a:off x="3596625" y="2632871"/>
                <a:ext cx="2212401" cy="357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硬體參數：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𝑚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𝑅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𝑒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</m:oMath>
                </a14:m>
                <a:endParaRPr kumimoji="1" lang="zh-TW" altLang="en-US" sz="1600" dirty="0">
                  <a:latin typeface="Kaiti TC" charset="-120"/>
                  <a:ea typeface="Kaiti TC" charset="-120"/>
                  <a:cs typeface="Kaiti TC" charset="-120"/>
                </a:endParaRPr>
              </a:p>
            </p:txBody>
          </p:sp>
        </mc:Choice>
        <mc:Fallback xmlns="">
          <p:sp>
            <p:nvSpPr>
              <p:cNvPr id="58" name="文字方塊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623" y="2632871"/>
                <a:ext cx="2178738" cy="360612"/>
              </a:xfrm>
              <a:prstGeom prst="rect">
                <a:avLst/>
              </a:prstGeom>
              <a:blipFill rotWithShape="0">
                <a:blip r:embed="rId11"/>
                <a:stretch>
                  <a:fillRect l="-1681" t="-1695" b="-186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群組 59"/>
          <p:cNvGrpSpPr/>
          <p:nvPr/>
        </p:nvGrpSpPr>
        <p:grpSpPr>
          <a:xfrm rot="16200000">
            <a:off x="3747492" y="3277075"/>
            <a:ext cx="637831" cy="524119"/>
            <a:chOff x="7871157" y="1850608"/>
            <a:chExt cx="571279" cy="469432"/>
          </a:xfrm>
        </p:grpSpPr>
        <p:sp>
          <p:nvSpPr>
            <p:cNvPr id="61" name="橢圓 60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62" name="直線箭頭接點 61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群組 62"/>
          <p:cNvGrpSpPr/>
          <p:nvPr/>
        </p:nvGrpSpPr>
        <p:grpSpPr>
          <a:xfrm>
            <a:off x="2580088" y="2604044"/>
            <a:ext cx="2443981" cy="2312364"/>
            <a:chOff x="2252678" y="727198"/>
            <a:chExt cx="5409198" cy="5117895"/>
          </a:xfrm>
        </p:grpSpPr>
        <p:sp>
          <p:nvSpPr>
            <p:cNvPr id="64" name="文字方塊 63"/>
            <p:cNvSpPr txBox="1"/>
            <p:nvPr/>
          </p:nvSpPr>
          <p:spPr>
            <a:xfrm>
              <a:off x="2252678" y="5095780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65" name="直線箭頭接點 64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箭頭接點 65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箭頭接點 66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文字方塊 67"/>
            <p:cNvSpPr txBox="1"/>
            <p:nvPr/>
          </p:nvSpPr>
          <p:spPr>
            <a:xfrm>
              <a:off x="3965840" y="727198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6814427" y="5019827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/>
              <p:cNvSpPr txBox="1"/>
              <p:nvPr/>
            </p:nvSpPr>
            <p:spPr>
              <a:xfrm>
                <a:off x="3139197" y="1917905"/>
                <a:ext cx="16026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𝑝</m:t>
                    </m:r>
                  </m:oMath>
                </a14:m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個</a:t>
                </a:r>
                <a:r>
                  <a:rPr kumimoji="1" lang="en-US" altLang="zh-TW" sz="1600" dirty="0">
                    <a:latin typeface="Kaiti TC" charset="-120"/>
                    <a:ea typeface="Kaiti TC" charset="-120"/>
                    <a:cs typeface="Kaiti TC" charset="-120"/>
                  </a:rPr>
                  <a:t>PD</a:t>
                </a:r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的參數</a:t>
                </a:r>
              </a:p>
            </p:txBody>
          </p:sp>
        </mc:Choice>
        <mc:Fallback xmlns="">
          <p:sp>
            <p:nvSpPr>
              <p:cNvPr id="81" name="文字方塊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197" y="1917905"/>
                <a:ext cx="1602618" cy="338554"/>
              </a:xfrm>
              <a:prstGeom prst="rect">
                <a:avLst/>
              </a:prstGeom>
              <a:blipFill rotWithShape="0">
                <a:blip r:embed="rId12"/>
                <a:stretch>
                  <a:fillRect l="-2281" t="-3636" r="-380" b="-254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橢圓 82"/>
          <p:cNvSpPr/>
          <p:nvPr/>
        </p:nvSpPr>
        <p:spPr>
          <a:xfrm>
            <a:off x="5364581" y="5794702"/>
            <a:ext cx="1008371" cy="99529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600"/>
          </a:p>
        </p:txBody>
      </p:sp>
    </p:spTree>
    <p:extLst>
      <p:ext uri="{BB962C8B-B14F-4D97-AF65-F5344CB8AC3E}">
        <p14:creationId xmlns:p14="http://schemas.microsoft.com/office/powerpoint/2010/main" val="156342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0675">
            <a:off x="6719502" y="4094677"/>
            <a:ext cx="1663700" cy="1231900"/>
          </a:xfrm>
          <a:prstGeom prst="rect">
            <a:avLst/>
          </a:prstGeom>
        </p:spPr>
      </p:pic>
      <p:sp>
        <p:nvSpPr>
          <p:cNvPr id="9" name="手繪多邊形 8"/>
          <p:cNvSpPr/>
          <p:nvPr/>
        </p:nvSpPr>
        <p:spPr>
          <a:xfrm rot="1593538">
            <a:off x="4409517" y="5133498"/>
            <a:ext cx="4201057" cy="3952297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/>
          </a:p>
        </p:txBody>
      </p:sp>
      <p:cxnSp>
        <p:nvCxnSpPr>
          <p:cNvPr id="10" name="直線箭頭接點 9"/>
          <p:cNvCxnSpPr/>
          <p:nvPr/>
        </p:nvCxnSpPr>
        <p:spPr>
          <a:xfrm flipH="1" flipV="1">
            <a:off x="6412579" y="5248582"/>
            <a:ext cx="23368" cy="16322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/>
          <p:cNvCxnSpPr/>
          <p:nvPr/>
        </p:nvCxnSpPr>
        <p:spPr>
          <a:xfrm>
            <a:off x="6447123" y="6880842"/>
            <a:ext cx="1178560" cy="900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/>
          <p:cNvCxnSpPr/>
          <p:nvPr/>
        </p:nvCxnSpPr>
        <p:spPr>
          <a:xfrm flipH="1">
            <a:off x="4900771" y="6880842"/>
            <a:ext cx="1535176" cy="5501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4592923" y="7177916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636859" y="7615254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245955" y="4865112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6" name="直線箭頭接點 15"/>
          <p:cNvCxnSpPr/>
          <p:nvPr/>
        </p:nvCxnSpPr>
        <p:spPr>
          <a:xfrm flipV="1">
            <a:off x="9310390" y="3374702"/>
            <a:ext cx="1758061" cy="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/>
          <p:cNvCxnSpPr/>
          <p:nvPr/>
        </p:nvCxnSpPr>
        <p:spPr>
          <a:xfrm>
            <a:off x="9321563" y="3374699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/>
          <p:cNvCxnSpPr/>
          <p:nvPr/>
        </p:nvCxnSpPr>
        <p:spPr>
          <a:xfrm flipH="1">
            <a:off x="8820075" y="3374702"/>
            <a:ext cx="490314" cy="143408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10644532" y="4932741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659791" y="4808784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 rot="217898">
            <a:off x="11000704" y="3176333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22" name="直線箭頭接點 21"/>
          <p:cNvCxnSpPr/>
          <p:nvPr/>
        </p:nvCxnSpPr>
        <p:spPr>
          <a:xfrm flipV="1">
            <a:off x="6447126" y="3374702"/>
            <a:ext cx="2863263" cy="3520281"/>
          </a:xfrm>
          <a:prstGeom prst="straightConnector1">
            <a:avLst/>
          </a:prstGeom>
          <a:ln w="22225">
            <a:solidFill>
              <a:schemeClr val="tx1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9321563" y="2586622"/>
            <a:ext cx="2148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LED 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638451" y="8212339"/>
            <a:ext cx="1594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PD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28" name="群組 27"/>
          <p:cNvGrpSpPr/>
          <p:nvPr/>
        </p:nvGrpSpPr>
        <p:grpSpPr>
          <a:xfrm rot="4366313">
            <a:off x="8787069" y="4738430"/>
            <a:ext cx="1401285" cy="544687"/>
            <a:chOff x="7712301" y="1760345"/>
            <a:chExt cx="677337" cy="282515"/>
          </a:xfrm>
        </p:grpSpPr>
        <p:sp>
          <p:nvSpPr>
            <p:cNvPr id="29" name="橢圓 28"/>
            <p:cNvSpPr/>
            <p:nvPr/>
          </p:nvSpPr>
          <p:spPr>
            <a:xfrm>
              <a:off x="7712301" y="176034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0" name="直線箭頭接點 29"/>
            <p:cNvCxnSpPr/>
            <p:nvPr/>
          </p:nvCxnSpPr>
          <p:spPr>
            <a:xfrm rot="17233687" flipH="1">
              <a:off x="8164816" y="1803957"/>
              <a:ext cx="16659" cy="432985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群組 30"/>
          <p:cNvGrpSpPr/>
          <p:nvPr/>
        </p:nvGrpSpPr>
        <p:grpSpPr>
          <a:xfrm rot="1081576">
            <a:off x="9830172" y="3672245"/>
            <a:ext cx="436426" cy="416820"/>
            <a:chOff x="7727691" y="1707232"/>
            <a:chExt cx="436426" cy="416820"/>
          </a:xfrm>
        </p:grpSpPr>
        <p:sp>
          <p:nvSpPr>
            <p:cNvPr id="32" name="橢圓 31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3" name="直線箭頭接點 32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群組 33"/>
          <p:cNvGrpSpPr/>
          <p:nvPr/>
        </p:nvGrpSpPr>
        <p:grpSpPr>
          <a:xfrm rot="15177454">
            <a:off x="6804534" y="7375994"/>
            <a:ext cx="436426" cy="416820"/>
            <a:chOff x="7727691" y="1707232"/>
            <a:chExt cx="436426" cy="416820"/>
          </a:xfrm>
        </p:grpSpPr>
        <p:sp>
          <p:nvSpPr>
            <p:cNvPr id="35" name="橢圓 34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6" name="直線箭頭接點 35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群組 36"/>
          <p:cNvGrpSpPr/>
          <p:nvPr/>
        </p:nvGrpSpPr>
        <p:grpSpPr>
          <a:xfrm rot="13152515">
            <a:off x="5993650" y="7237639"/>
            <a:ext cx="436426" cy="416820"/>
            <a:chOff x="7727691" y="1707232"/>
            <a:chExt cx="436426" cy="416820"/>
          </a:xfrm>
        </p:grpSpPr>
        <p:sp>
          <p:nvSpPr>
            <p:cNvPr id="38" name="橢圓 37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9" name="直線箭頭接點 38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群組 39"/>
          <p:cNvGrpSpPr/>
          <p:nvPr/>
        </p:nvGrpSpPr>
        <p:grpSpPr>
          <a:xfrm rot="15177454">
            <a:off x="6857661" y="6201265"/>
            <a:ext cx="1072788" cy="867847"/>
            <a:chOff x="7727691" y="1707232"/>
            <a:chExt cx="643769" cy="520786"/>
          </a:xfrm>
        </p:grpSpPr>
        <p:sp>
          <p:nvSpPr>
            <p:cNvPr id="41" name="橢圓 40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2" name="直線箭頭接點 41"/>
            <p:cNvCxnSpPr/>
            <p:nvPr/>
          </p:nvCxnSpPr>
          <p:spPr>
            <a:xfrm rot="6422546" flipV="1">
              <a:off x="8039538" y="1896095"/>
              <a:ext cx="219318" cy="444527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群組 42"/>
          <p:cNvGrpSpPr/>
          <p:nvPr/>
        </p:nvGrpSpPr>
        <p:grpSpPr>
          <a:xfrm rot="15177454">
            <a:off x="5614160" y="6085747"/>
            <a:ext cx="436426" cy="416820"/>
            <a:chOff x="7727691" y="1707232"/>
            <a:chExt cx="436426" cy="416820"/>
          </a:xfrm>
        </p:grpSpPr>
        <p:sp>
          <p:nvSpPr>
            <p:cNvPr id="44" name="橢圓 43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5" name="直線箭頭接點 44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群組 45"/>
          <p:cNvGrpSpPr/>
          <p:nvPr/>
        </p:nvGrpSpPr>
        <p:grpSpPr>
          <a:xfrm rot="12149889">
            <a:off x="5409173" y="7453601"/>
            <a:ext cx="436426" cy="416820"/>
            <a:chOff x="7727691" y="1707232"/>
            <a:chExt cx="436426" cy="416820"/>
          </a:xfrm>
        </p:grpSpPr>
        <p:sp>
          <p:nvSpPr>
            <p:cNvPr id="47" name="橢圓 46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8" name="直線箭頭接點 47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4829271" y="6624688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9269" y="6624688"/>
                <a:ext cx="1594995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4730850" y="7934070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848" y="7934070"/>
                <a:ext cx="1594995" cy="3385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5539017" y="7690576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015" y="7690576"/>
                <a:ext cx="1594995" cy="3385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6325845" y="7820439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843" y="7820439"/>
                <a:ext cx="1594995" cy="33855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6952767" y="7099444"/>
                <a:ext cx="1594995" cy="3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765" y="7099442"/>
                <a:ext cx="1594995" cy="360483"/>
              </a:xfrm>
              <a:prstGeom prst="rect">
                <a:avLst/>
              </a:prstGeom>
              <a:blipFill rotWithShape="0">
                <a:blip r:embed="rId9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9172346" y="3347600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344" y="3347600"/>
                <a:ext cx="1594995" cy="33855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手繪多邊形 56"/>
          <p:cNvSpPr/>
          <p:nvPr/>
        </p:nvSpPr>
        <p:spPr>
          <a:xfrm>
            <a:off x="8425913" y="2145930"/>
            <a:ext cx="4320885" cy="406503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600"/>
          </a:p>
        </p:txBody>
      </p:sp>
      <p:grpSp>
        <p:nvGrpSpPr>
          <p:cNvPr id="70" name="群組 69"/>
          <p:cNvGrpSpPr/>
          <p:nvPr/>
        </p:nvGrpSpPr>
        <p:grpSpPr>
          <a:xfrm rot="5757846">
            <a:off x="10369374" y="3955638"/>
            <a:ext cx="790794" cy="307386"/>
            <a:chOff x="7712301" y="1760345"/>
            <a:chExt cx="677337" cy="282515"/>
          </a:xfrm>
        </p:grpSpPr>
        <p:sp>
          <p:nvSpPr>
            <p:cNvPr id="71" name="橢圓 70"/>
            <p:cNvSpPr/>
            <p:nvPr/>
          </p:nvSpPr>
          <p:spPr>
            <a:xfrm>
              <a:off x="7712301" y="176034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2" name="直線箭頭接點 71"/>
            <p:cNvCxnSpPr/>
            <p:nvPr/>
          </p:nvCxnSpPr>
          <p:spPr>
            <a:xfrm rot="17233687" flipH="1">
              <a:off x="8164816" y="1803957"/>
              <a:ext cx="16659" cy="432985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群組 72"/>
          <p:cNvGrpSpPr/>
          <p:nvPr/>
        </p:nvGrpSpPr>
        <p:grpSpPr>
          <a:xfrm rot="3441538">
            <a:off x="9621283" y="4626796"/>
            <a:ext cx="790794" cy="307386"/>
            <a:chOff x="7712301" y="1760345"/>
            <a:chExt cx="677337" cy="282515"/>
          </a:xfrm>
        </p:grpSpPr>
        <p:sp>
          <p:nvSpPr>
            <p:cNvPr id="74" name="橢圓 73"/>
            <p:cNvSpPr/>
            <p:nvPr/>
          </p:nvSpPr>
          <p:spPr>
            <a:xfrm>
              <a:off x="7712301" y="176034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5" name="直線箭頭接點 74"/>
            <p:cNvCxnSpPr/>
            <p:nvPr/>
          </p:nvCxnSpPr>
          <p:spPr>
            <a:xfrm rot="17233687" flipH="1">
              <a:off x="8164816" y="1803957"/>
              <a:ext cx="16659" cy="432985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/>
              <p:cNvSpPr txBox="1"/>
              <p:nvPr/>
            </p:nvSpPr>
            <p:spPr>
              <a:xfrm>
                <a:off x="8532795" y="3779767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6" name="文字方塊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793" y="3779767"/>
                <a:ext cx="1594995" cy="33855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/>
              <p:cNvSpPr txBox="1"/>
              <p:nvPr/>
            </p:nvSpPr>
            <p:spPr>
              <a:xfrm>
                <a:off x="9363724" y="5309244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7" name="文字方塊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3722" y="5309244"/>
                <a:ext cx="1594995" cy="33855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/>
              <p:cNvSpPr txBox="1"/>
              <p:nvPr/>
            </p:nvSpPr>
            <p:spPr>
              <a:xfrm>
                <a:off x="10586356" y="3563903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8" name="文字方塊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6354" y="3563903"/>
                <a:ext cx="1594995" cy="33855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線箭頭接點 2"/>
          <p:cNvCxnSpPr/>
          <p:nvPr/>
        </p:nvCxnSpPr>
        <p:spPr>
          <a:xfrm flipV="1">
            <a:off x="7292462" y="4604840"/>
            <a:ext cx="2084583" cy="2376317"/>
          </a:xfrm>
          <a:prstGeom prst="straightConnector1">
            <a:avLst/>
          </a:prstGeom>
          <a:ln w="34925">
            <a:solidFill>
              <a:srgbClr val="00B0F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8294270" y="5792998"/>
                <a:ext cx="607474" cy="4508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𝑫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𝑙𝑝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270" y="5792996"/>
                <a:ext cx="607474" cy="450829"/>
              </a:xfrm>
              <a:prstGeom prst="rect">
                <a:avLst/>
              </a:prstGeom>
              <a:blipFill rotWithShape="0">
                <a:blip r:embed="rId14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手繪多邊形 24"/>
          <p:cNvSpPr/>
          <p:nvPr/>
        </p:nvSpPr>
        <p:spPr>
          <a:xfrm>
            <a:off x="7624916" y="6334434"/>
            <a:ext cx="154858" cy="110613"/>
          </a:xfrm>
          <a:custGeom>
            <a:avLst/>
            <a:gdLst>
              <a:gd name="connsiteX0" fmla="*/ 0 w 154858"/>
              <a:gd name="connsiteY0" fmla="*/ 0 h 110613"/>
              <a:gd name="connsiteX1" fmla="*/ 73742 w 154858"/>
              <a:gd name="connsiteY1" fmla="*/ 22123 h 110613"/>
              <a:gd name="connsiteX2" fmla="*/ 95865 w 154858"/>
              <a:gd name="connsiteY2" fmla="*/ 29497 h 110613"/>
              <a:gd name="connsiteX3" fmla="*/ 110613 w 154858"/>
              <a:gd name="connsiteY3" fmla="*/ 51620 h 110613"/>
              <a:gd name="connsiteX4" fmla="*/ 147484 w 154858"/>
              <a:gd name="connsiteY4" fmla="*/ 88491 h 110613"/>
              <a:gd name="connsiteX5" fmla="*/ 154858 w 154858"/>
              <a:gd name="connsiteY5" fmla="*/ 110613 h 11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858" h="110613">
                <a:moveTo>
                  <a:pt x="0" y="0"/>
                </a:moveTo>
                <a:cubicBezTo>
                  <a:pt x="44583" y="11145"/>
                  <a:pt x="19876" y="4167"/>
                  <a:pt x="73742" y="22123"/>
                </a:cubicBezTo>
                <a:lnTo>
                  <a:pt x="95865" y="29497"/>
                </a:lnTo>
                <a:cubicBezTo>
                  <a:pt x="100781" y="36871"/>
                  <a:pt x="104777" y="44950"/>
                  <a:pt x="110613" y="51620"/>
                </a:cubicBezTo>
                <a:cubicBezTo>
                  <a:pt x="122058" y="64701"/>
                  <a:pt x="147484" y="88491"/>
                  <a:pt x="147484" y="88491"/>
                </a:cubicBezTo>
                <a:lnTo>
                  <a:pt x="154858" y="110613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手繪多邊形 25"/>
          <p:cNvSpPr/>
          <p:nvPr/>
        </p:nvSpPr>
        <p:spPr>
          <a:xfrm>
            <a:off x="9011267" y="5043950"/>
            <a:ext cx="347801" cy="162233"/>
          </a:xfrm>
          <a:custGeom>
            <a:avLst/>
            <a:gdLst>
              <a:gd name="connsiteX0" fmla="*/ 0 w 347801"/>
              <a:gd name="connsiteY0" fmla="*/ 0 h 162233"/>
              <a:gd name="connsiteX1" fmla="*/ 66367 w 347801"/>
              <a:gd name="connsiteY1" fmla="*/ 110613 h 162233"/>
              <a:gd name="connsiteX2" fmla="*/ 88490 w 347801"/>
              <a:gd name="connsiteY2" fmla="*/ 117987 h 162233"/>
              <a:gd name="connsiteX3" fmla="*/ 103238 w 347801"/>
              <a:gd name="connsiteY3" fmla="*/ 132736 h 162233"/>
              <a:gd name="connsiteX4" fmla="*/ 147483 w 347801"/>
              <a:gd name="connsiteY4" fmla="*/ 147484 h 162233"/>
              <a:gd name="connsiteX5" fmla="*/ 199103 w 347801"/>
              <a:gd name="connsiteY5" fmla="*/ 162233 h 162233"/>
              <a:gd name="connsiteX6" fmla="*/ 317090 w 347801"/>
              <a:gd name="connsiteY6" fmla="*/ 154858 h 162233"/>
              <a:gd name="connsiteX7" fmla="*/ 339212 w 347801"/>
              <a:gd name="connsiteY7" fmla="*/ 140110 h 162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01" h="162233">
                <a:moveTo>
                  <a:pt x="0" y="0"/>
                </a:moveTo>
                <a:cubicBezTo>
                  <a:pt x="12982" y="25965"/>
                  <a:pt x="32286" y="87893"/>
                  <a:pt x="66367" y="110613"/>
                </a:cubicBezTo>
                <a:cubicBezTo>
                  <a:pt x="72835" y="114925"/>
                  <a:pt x="81116" y="115529"/>
                  <a:pt x="88490" y="117987"/>
                </a:cubicBezTo>
                <a:cubicBezTo>
                  <a:pt x="93406" y="122903"/>
                  <a:pt x="97020" y="129627"/>
                  <a:pt x="103238" y="132736"/>
                </a:cubicBezTo>
                <a:cubicBezTo>
                  <a:pt x="117143" y="139689"/>
                  <a:pt x="132735" y="142568"/>
                  <a:pt x="147483" y="147484"/>
                </a:cubicBezTo>
                <a:cubicBezTo>
                  <a:pt x="179219" y="158062"/>
                  <a:pt x="162067" y="152973"/>
                  <a:pt x="199103" y="162233"/>
                </a:cubicBezTo>
                <a:cubicBezTo>
                  <a:pt x="238432" y="159775"/>
                  <a:pt x="277880" y="158779"/>
                  <a:pt x="317090" y="154858"/>
                </a:cubicBezTo>
                <a:cubicBezTo>
                  <a:pt x="354442" y="151123"/>
                  <a:pt x="352216" y="153113"/>
                  <a:pt x="339212" y="140110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/>
              <p:cNvSpPr txBox="1"/>
              <p:nvPr/>
            </p:nvSpPr>
            <p:spPr>
              <a:xfrm>
                <a:off x="8749947" y="5163203"/>
                <a:ext cx="529504" cy="4508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𝑙𝑝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79" name="文字方塊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947" y="5163201"/>
                <a:ext cx="529504" cy="450829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/>
              <p:cNvSpPr txBox="1"/>
              <p:nvPr/>
            </p:nvSpPr>
            <p:spPr>
              <a:xfrm>
                <a:off x="6982390" y="6124531"/>
                <a:ext cx="585032" cy="4508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𝑙𝑝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0" name="文字方塊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2390" y="6124529"/>
                <a:ext cx="585032" cy="450829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207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7045715" y="3136538"/>
            <a:ext cx="3589519" cy="2944849"/>
            <a:chOff x="4880900" y="2331237"/>
            <a:chExt cx="3589519" cy="2944849"/>
          </a:xfrm>
        </p:grpSpPr>
        <p:grpSp>
          <p:nvGrpSpPr>
            <p:cNvPr id="12" name="群組 11"/>
            <p:cNvGrpSpPr/>
            <p:nvPr/>
          </p:nvGrpSpPr>
          <p:grpSpPr>
            <a:xfrm>
              <a:off x="4950670" y="2331237"/>
              <a:ext cx="3519749" cy="2944849"/>
              <a:chOff x="3929167" y="1970313"/>
              <a:chExt cx="3519749" cy="2944849"/>
            </a:xfrm>
          </p:grpSpPr>
          <p:grpSp>
            <p:nvGrpSpPr>
              <p:cNvPr id="14" name="群組 13"/>
              <p:cNvGrpSpPr/>
              <p:nvPr/>
            </p:nvGrpSpPr>
            <p:grpSpPr>
              <a:xfrm>
                <a:off x="5853921" y="1970313"/>
                <a:ext cx="1594995" cy="1604819"/>
                <a:chOff x="6969290" y="3952975"/>
                <a:chExt cx="1594995" cy="1604819"/>
              </a:xfrm>
            </p:grpSpPr>
            <p:grpSp>
              <p:nvGrpSpPr>
                <p:cNvPr id="24" name="群組 23"/>
                <p:cNvGrpSpPr/>
                <p:nvPr/>
              </p:nvGrpSpPr>
              <p:grpSpPr>
                <a:xfrm rot="4366313">
                  <a:off x="7141692" y="4666347"/>
                  <a:ext cx="1293868" cy="489026"/>
                  <a:chOff x="7727691" y="1707232"/>
                  <a:chExt cx="1293868" cy="489026"/>
                </a:xfrm>
              </p:grpSpPr>
              <p:sp>
                <p:nvSpPr>
                  <p:cNvPr id="26" name="橢圓 25"/>
                  <p:cNvSpPr/>
                  <p:nvPr/>
                </p:nvSpPr>
                <p:spPr>
                  <a:xfrm>
                    <a:off x="7727691" y="1707232"/>
                    <a:ext cx="282515" cy="282515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  <p:cxnSp>
                <p:nvCxnSpPr>
                  <p:cNvPr id="27" name="直線箭頭接點 26"/>
                  <p:cNvCxnSpPr/>
                  <p:nvPr/>
                </p:nvCxnSpPr>
                <p:spPr>
                  <a:xfrm rot="17233687" flipH="1">
                    <a:off x="8432215" y="1606915"/>
                    <a:ext cx="88411" cy="1090276"/>
                  </a:xfrm>
                  <a:prstGeom prst="straightConnector1">
                    <a:avLst/>
                  </a:prstGeom>
                  <a:ln w="44450">
                    <a:solidFill>
                      <a:schemeClr val="accent6">
                        <a:lumMod val="50000"/>
                      </a:schemeClr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文字方塊 24"/>
                    <p:cNvSpPr txBox="1"/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LE</m:t>
                            </m:r>
                            <m:sSub>
                              <m:sSubPr>
                                <m:ctrlPr>
                                  <a:rPr kumimoji="1" lang="en-US" altLang="zh-TW" sz="1400" i="1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l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TW" alt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文字方塊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5" name="群組 14"/>
              <p:cNvGrpSpPr/>
              <p:nvPr/>
            </p:nvGrpSpPr>
            <p:grpSpPr>
              <a:xfrm rot="13335718">
                <a:off x="4068355" y="3990395"/>
                <a:ext cx="541604" cy="924767"/>
                <a:chOff x="7727691" y="1707232"/>
                <a:chExt cx="541604" cy="924767"/>
              </a:xfrm>
            </p:grpSpPr>
            <p:sp>
              <p:nvSpPr>
                <p:cNvPr id="22" name="橢圓 21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23" name="直線箭頭接點 22"/>
                <p:cNvCxnSpPr/>
                <p:nvPr/>
              </p:nvCxnSpPr>
              <p:spPr>
                <a:xfrm rot="8264282" flipH="1" flipV="1">
                  <a:off x="8233046" y="1832248"/>
                  <a:ext cx="36249" cy="799751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字方塊 15"/>
                  <p:cNvSpPr txBox="1"/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P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p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rgbClr val="CF2F30"/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99" name="文字方塊 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188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直線接點 16"/>
              <p:cNvCxnSpPr/>
              <p:nvPr/>
            </p:nvCxnSpPr>
            <p:spPr>
              <a:xfrm flipH="1">
                <a:off x="4253221" y="2348808"/>
                <a:ext cx="2243903" cy="246366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弧線 17"/>
              <p:cNvSpPr/>
              <p:nvPr/>
            </p:nvSpPr>
            <p:spPr>
              <a:xfrm rot="8343782">
                <a:off x="5671510" y="2220697"/>
                <a:ext cx="1113855" cy="1096743"/>
              </a:xfrm>
              <a:prstGeom prst="arc">
                <a:avLst>
                  <a:gd name="adj1" fmla="val 16703910"/>
                  <a:gd name="adj2" fmla="val 0"/>
                </a:avLst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字方塊 18"/>
                  <p:cNvSpPr txBox="1"/>
                  <p:nvPr/>
                </p:nvSpPr>
                <p:spPr>
                  <a:xfrm>
                    <a:off x="5973128" y="2957702"/>
                    <a:ext cx="52950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9" name="文字方塊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3128" y="2957702"/>
                    <a:ext cx="351315" cy="29841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13793" r="-6897" b="-2040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字方塊 19"/>
                  <p:cNvSpPr txBox="1"/>
                  <p:nvPr/>
                </p:nvSpPr>
                <p:spPr>
                  <a:xfrm>
                    <a:off x="3990528" y="4149740"/>
                    <a:ext cx="880857" cy="45082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0" name="文字方塊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0528" y="4149740"/>
                    <a:ext cx="880857" cy="29841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2449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字方塊 20"/>
                  <p:cNvSpPr txBox="1"/>
                  <p:nvPr/>
                </p:nvSpPr>
                <p:spPr>
                  <a:xfrm>
                    <a:off x="4868741" y="3207366"/>
                    <a:ext cx="56778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1" name="文字方塊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8741" y="3207366"/>
                    <a:ext cx="376385" cy="29841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12903" r="-9677" b="-2653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弧線 12"/>
            <p:cNvSpPr/>
            <p:nvPr/>
          </p:nvSpPr>
          <p:spPr>
            <a:xfrm rot="20700000">
              <a:off x="4880900" y="4458348"/>
              <a:ext cx="819938" cy="80734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180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368446" y="4714408"/>
                <a:ext cx="6479018" cy="958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𝑓</m:t>
                      </m:r>
                      <m:r>
                        <a:rPr kumimoji="1" lang="en-US" altLang="zh-TW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1" lang="is-IS" altLang="zh-TW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TW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𝐾</m:t>
                              </m:r>
                            </m:sup>
                            <m:e>
                              <m:acc>
                                <m:accPr>
                                  <m:chr m:val="̂"/>
                                  <m:ctrlPr>
                                    <a:rPr kumimoji="1" lang="is-IS" altLang="zh-TW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.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kumimoji="1" lang="en-US" altLang="zh-TW" i="1">
                                      <a:latin typeface="Cambria Math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</m:nary>
                        </m:num>
                        <m:den>
                          <m:r>
                            <a:rPr kumimoji="1" lang="en-US" altLang="zh-TW" i="1">
                              <a:latin typeface="Cambria Math" charset="0"/>
                            </a:rPr>
                            <m:t>𝐾</m:t>
                          </m:r>
                        </m:den>
                      </m:f>
                      <m:r>
                        <a:rPr kumimoji="1" lang="en-US" altLang="zh-TW" i="1">
                          <a:latin typeface="Cambria Math" charset="0"/>
                        </a:rPr>
                        <m:t>, </m:t>
                      </m:r>
                      <m:r>
                        <a:rPr kumimoji="1" lang="en-US" altLang="zh-TW" i="1">
                          <a:latin typeface="Cambria Math" charset="0"/>
                        </a:rPr>
                        <m:t>𝑤h𝑒𝑟𝑒</m:t>
                      </m:r>
                      <m:r>
                        <a:rPr kumimoji="1" lang="en-US" altLang="zh-TW" i="1">
                          <a:latin typeface="Cambria Math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.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TW" i="1">
                              <a:latin typeface="Cambria Math" charset="0"/>
                            </a:rPr>
                            <m:t>𝐸</m:t>
                          </m:r>
                        </m:e>
                      </m:acc>
                      <m:r>
                        <a:rPr kumimoji="1" lang="en-US" altLang="zh-TW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cs-CZ" altLang="zh-TW" i="1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cs-CZ" altLang="zh-TW" i="1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1,</m:t>
                              </m:r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𝑖𝑓</m:t>
                              </m:r>
                              <m:acc>
                                <m:accPr>
                                  <m:chr m:val="̂"/>
                                  <m:ctrlPr>
                                    <a:rPr kumimoji="1" lang="en-US" altLang="zh-TW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.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kumimoji="1" lang="en-US" altLang="zh-TW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</m:acc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𝑇𝑜</m:t>
                              </m:r>
                            </m:e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0,</m:t>
                              </m:r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𝑒𝑙𝑠𝑒</m:t>
                              </m:r>
                            </m:e>
                          </m:eqArr>
                        </m:e>
                      </m:d>
                      <m:r>
                        <a:rPr kumimoji="1" lang="en-US" altLang="zh-TW" i="1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446" y="4714406"/>
                <a:ext cx="6479018" cy="95801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834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字方塊 42"/>
          <p:cNvSpPr txBox="1"/>
          <p:nvPr/>
        </p:nvSpPr>
        <p:spPr>
          <a:xfrm>
            <a:off x="5293964" y="-694944"/>
            <a:ext cx="184731" cy="511037"/>
          </a:xfrm>
          <a:prstGeom prst="rect">
            <a:avLst/>
          </a:prstGeom>
          <a:solidFill>
            <a:srgbClr val="FB0000">
              <a:alpha val="12157"/>
            </a:srgbClr>
          </a:solidFill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grpSp>
        <p:nvGrpSpPr>
          <p:cNvPr id="72" name="群組 71"/>
          <p:cNvGrpSpPr/>
          <p:nvPr/>
        </p:nvGrpSpPr>
        <p:grpSpPr>
          <a:xfrm>
            <a:off x="10138721" y="3402794"/>
            <a:ext cx="436426" cy="416820"/>
            <a:chOff x="7727691" y="1707232"/>
            <a:chExt cx="436426" cy="416820"/>
          </a:xfrm>
        </p:grpSpPr>
        <p:sp>
          <p:nvSpPr>
            <p:cNvPr id="66" name="橢圓 65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67" name="直線箭頭接點 66"/>
            <p:cNvCxnSpPr>
              <a:stCxn id="66" idx="5"/>
            </p:cNvCxnSpPr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群組 75"/>
          <p:cNvGrpSpPr/>
          <p:nvPr/>
        </p:nvGrpSpPr>
        <p:grpSpPr>
          <a:xfrm rot="1081576">
            <a:off x="9428390" y="3367445"/>
            <a:ext cx="436426" cy="416820"/>
            <a:chOff x="7727691" y="1707232"/>
            <a:chExt cx="436426" cy="416820"/>
          </a:xfrm>
        </p:grpSpPr>
        <p:sp>
          <p:nvSpPr>
            <p:cNvPr id="77" name="橢圓 76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8" name="直線箭頭接點 77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群組 78"/>
          <p:cNvGrpSpPr/>
          <p:nvPr/>
        </p:nvGrpSpPr>
        <p:grpSpPr>
          <a:xfrm rot="15177454">
            <a:off x="6402752" y="7071194"/>
            <a:ext cx="436426" cy="416820"/>
            <a:chOff x="7727691" y="1707232"/>
            <a:chExt cx="436426" cy="416820"/>
          </a:xfrm>
        </p:grpSpPr>
        <p:sp>
          <p:nvSpPr>
            <p:cNvPr id="80" name="橢圓 79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81" name="直線箭頭接點 80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群組 81"/>
          <p:cNvGrpSpPr/>
          <p:nvPr/>
        </p:nvGrpSpPr>
        <p:grpSpPr>
          <a:xfrm rot="13152515">
            <a:off x="5591868" y="6932839"/>
            <a:ext cx="436426" cy="416820"/>
            <a:chOff x="7727691" y="1707232"/>
            <a:chExt cx="436426" cy="416820"/>
          </a:xfrm>
        </p:grpSpPr>
        <p:sp>
          <p:nvSpPr>
            <p:cNvPr id="83" name="橢圓 82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84" name="直線箭頭接點 83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群組 84"/>
          <p:cNvGrpSpPr/>
          <p:nvPr/>
        </p:nvGrpSpPr>
        <p:grpSpPr>
          <a:xfrm rot="15177454">
            <a:off x="5332029" y="6033530"/>
            <a:ext cx="436426" cy="416820"/>
            <a:chOff x="7727691" y="1707232"/>
            <a:chExt cx="436426" cy="416820"/>
          </a:xfrm>
        </p:grpSpPr>
        <p:sp>
          <p:nvSpPr>
            <p:cNvPr id="86" name="橢圓 85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87" name="直線箭頭接點 86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群組 90"/>
          <p:cNvGrpSpPr/>
          <p:nvPr/>
        </p:nvGrpSpPr>
        <p:grpSpPr>
          <a:xfrm rot="12149889">
            <a:off x="5007391" y="7148801"/>
            <a:ext cx="436426" cy="416820"/>
            <a:chOff x="7727691" y="1707232"/>
            <a:chExt cx="436426" cy="416820"/>
          </a:xfrm>
        </p:grpSpPr>
        <p:sp>
          <p:nvSpPr>
            <p:cNvPr id="92" name="橢圓 91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93" name="直線箭頭接點 92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/>
              <p:cNvSpPr txBox="1"/>
              <p:nvPr/>
            </p:nvSpPr>
            <p:spPr>
              <a:xfrm>
                <a:off x="4427489" y="6319890"/>
                <a:ext cx="15949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4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4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5" name="文字方塊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155" y="4349006"/>
                <a:ext cx="1594995" cy="30777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/>
              <p:cNvSpPr txBox="1"/>
              <p:nvPr/>
            </p:nvSpPr>
            <p:spPr>
              <a:xfrm>
                <a:off x="4329068" y="7629272"/>
                <a:ext cx="15949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4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4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6" name="文字方塊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734" y="5658388"/>
                <a:ext cx="1594995" cy="30777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/>
              <p:cNvSpPr txBox="1"/>
              <p:nvPr/>
            </p:nvSpPr>
            <p:spPr>
              <a:xfrm>
                <a:off x="5137235" y="7385778"/>
                <a:ext cx="15949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4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4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7" name="文字方塊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901" y="5414894"/>
                <a:ext cx="1594995" cy="3077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/>
              <p:cNvSpPr txBox="1"/>
              <p:nvPr/>
            </p:nvSpPr>
            <p:spPr>
              <a:xfrm>
                <a:off x="5924063" y="7515641"/>
                <a:ext cx="15949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4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4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8" name="文字方塊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729" y="5544757"/>
                <a:ext cx="1594995" cy="3077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99"/>
              <p:cNvSpPr txBox="1"/>
              <p:nvPr/>
            </p:nvSpPr>
            <p:spPr>
              <a:xfrm>
                <a:off x="8770564" y="3042802"/>
                <a:ext cx="15949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0" name="文字方塊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6230" y="1071918"/>
                <a:ext cx="1594995" cy="3077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/>
              <p:cNvSpPr txBox="1"/>
              <p:nvPr/>
            </p:nvSpPr>
            <p:spPr>
              <a:xfrm>
                <a:off x="9509478" y="3099289"/>
                <a:ext cx="15949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2" name="文字方塊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476" y="3099287"/>
                <a:ext cx="1594995" cy="30777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8417122" y="2695219"/>
            <a:ext cx="3657600" cy="2632364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3284337" y="4910546"/>
            <a:ext cx="5050976" cy="406067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3" name="群組 22"/>
          <p:cNvGrpSpPr/>
          <p:nvPr/>
        </p:nvGrpSpPr>
        <p:grpSpPr>
          <a:xfrm>
            <a:off x="6303393" y="3651928"/>
            <a:ext cx="3589519" cy="2944849"/>
            <a:chOff x="4880900" y="2331237"/>
            <a:chExt cx="3589519" cy="2944849"/>
          </a:xfrm>
        </p:grpSpPr>
        <p:grpSp>
          <p:nvGrpSpPr>
            <p:cNvPr id="22" name="群組 21"/>
            <p:cNvGrpSpPr/>
            <p:nvPr/>
          </p:nvGrpSpPr>
          <p:grpSpPr>
            <a:xfrm>
              <a:off x="4950670" y="2331237"/>
              <a:ext cx="3519749" cy="2944849"/>
              <a:chOff x="3929167" y="1970313"/>
              <a:chExt cx="3519749" cy="2944849"/>
            </a:xfrm>
          </p:grpSpPr>
          <p:grpSp>
            <p:nvGrpSpPr>
              <p:cNvPr id="5" name="群組 4"/>
              <p:cNvGrpSpPr/>
              <p:nvPr/>
            </p:nvGrpSpPr>
            <p:grpSpPr>
              <a:xfrm>
                <a:off x="5853921" y="1970313"/>
                <a:ext cx="1594995" cy="1604819"/>
                <a:chOff x="6969290" y="3952975"/>
                <a:chExt cx="1594995" cy="1604819"/>
              </a:xfrm>
            </p:grpSpPr>
            <p:grpSp>
              <p:nvGrpSpPr>
                <p:cNvPr id="73" name="群組 72"/>
                <p:cNvGrpSpPr/>
                <p:nvPr/>
              </p:nvGrpSpPr>
              <p:grpSpPr>
                <a:xfrm rot="4366313">
                  <a:off x="7141692" y="4666347"/>
                  <a:ext cx="1293868" cy="489026"/>
                  <a:chOff x="7727691" y="1707232"/>
                  <a:chExt cx="1293868" cy="489026"/>
                </a:xfrm>
              </p:grpSpPr>
              <p:sp>
                <p:nvSpPr>
                  <p:cNvPr id="74" name="橢圓 73"/>
                  <p:cNvSpPr/>
                  <p:nvPr/>
                </p:nvSpPr>
                <p:spPr>
                  <a:xfrm>
                    <a:off x="7727691" y="1707232"/>
                    <a:ext cx="282515" cy="282515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  <p:cxnSp>
                <p:nvCxnSpPr>
                  <p:cNvPr id="75" name="直線箭頭接點 74"/>
                  <p:cNvCxnSpPr/>
                  <p:nvPr/>
                </p:nvCxnSpPr>
                <p:spPr>
                  <a:xfrm rot="17233687" flipH="1">
                    <a:off x="8432215" y="1606915"/>
                    <a:ext cx="88411" cy="1090276"/>
                  </a:xfrm>
                  <a:prstGeom prst="straightConnector1">
                    <a:avLst/>
                  </a:prstGeom>
                  <a:ln w="44450">
                    <a:solidFill>
                      <a:schemeClr val="accent6">
                        <a:lumMod val="50000"/>
                      </a:schemeClr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1" name="文字方塊 100"/>
                    <p:cNvSpPr txBox="1"/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LE</m:t>
                            </m:r>
                            <m:sSub>
                              <m:sSubPr>
                                <m:ctrlPr>
                                  <a:rPr kumimoji="1" lang="en-US" altLang="zh-TW" sz="1400" i="1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l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TW" alt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文字方塊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88" name="群組 87"/>
              <p:cNvGrpSpPr/>
              <p:nvPr/>
            </p:nvGrpSpPr>
            <p:grpSpPr>
              <a:xfrm rot="13335718">
                <a:off x="4068355" y="3990395"/>
                <a:ext cx="541604" cy="924767"/>
                <a:chOff x="7727691" y="1707232"/>
                <a:chExt cx="541604" cy="924767"/>
              </a:xfrm>
            </p:grpSpPr>
            <p:sp>
              <p:nvSpPr>
                <p:cNvPr id="89" name="橢圓 88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90" name="直線箭頭接點 89"/>
                <p:cNvCxnSpPr/>
                <p:nvPr/>
              </p:nvCxnSpPr>
              <p:spPr>
                <a:xfrm rot="8264282" flipH="1" flipV="1">
                  <a:off x="8233046" y="1832248"/>
                  <a:ext cx="36249" cy="799751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文字方塊 98"/>
                  <p:cNvSpPr txBox="1"/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P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p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rgbClr val="CF2F30"/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99" name="文字方塊 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188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直線接點 68"/>
              <p:cNvCxnSpPr>
                <a:stCxn id="74" idx="3"/>
              </p:cNvCxnSpPr>
              <p:nvPr/>
            </p:nvCxnSpPr>
            <p:spPr>
              <a:xfrm flipH="1">
                <a:off x="4253221" y="2348808"/>
                <a:ext cx="2243903" cy="246366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弧線 69"/>
              <p:cNvSpPr/>
              <p:nvPr/>
            </p:nvSpPr>
            <p:spPr>
              <a:xfrm rot="8343782">
                <a:off x="5671510" y="2220697"/>
                <a:ext cx="1113855" cy="1096743"/>
              </a:xfrm>
              <a:prstGeom prst="arc">
                <a:avLst>
                  <a:gd name="adj1" fmla="val 16703910"/>
                  <a:gd name="adj2" fmla="val 0"/>
                </a:avLst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文字方塊 105"/>
                  <p:cNvSpPr txBox="1"/>
                  <p:nvPr/>
                </p:nvSpPr>
                <p:spPr>
                  <a:xfrm>
                    <a:off x="5973128" y="2957702"/>
                    <a:ext cx="52950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06" name="文字方塊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3128" y="2957702"/>
                    <a:ext cx="351315" cy="29841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13793" r="-6897" b="-2040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文字方塊 107"/>
                  <p:cNvSpPr txBox="1"/>
                  <p:nvPr/>
                </p:nvSpPr>
                <p:spPr>
                  <a:xfrm>
                    <a:off x="3990528" y="4149740"/>
                    <a:ext cx="880857" cy="45082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08" name="文字方塊 10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0528" y="4149740"/>
                    <a:ext cx="880857" cy="29841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2653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文字方塊 108"/>
                  <p:cNvSpPr txBox="1"/>
                  <p:nvPr/>
                </p:nvSpPr>
                <p:spPr>
                  <a:xfrm>
                    <a:off x="4868741" y="3207366"/>
                    <a:ext cx="56778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09" name="文字方塊 10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8741" y="3207366"/>
                    <a:ext cx="376385" cy="29841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12903" r="-11290" b="-2449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12" name="弧線 111"/>
            <p:cNvSpPr/>
            <p:nvPr/>
          </p:nvSpPr>
          <p:spPr>
            <a:xfrm rot="20700000">
              <a:off x="4880900" y="4458348"/>
              <a:ext cx="819938" cy="80734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772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277" y="2222142"/>
            <a:ext cx="7658175" cy="6428509"/>
          </a:xfrm>
        </p:spPr>
      </p:pic>
      <p:sp>
        <p:nvSpPr>
          <p:cNvPr id="5" name="橢圓 4"/>
          <p:cNvSpPr/>
          <p:nvPr/>
        </p:nvSpPr>
        <p:spPr>
          <a:xfrm rot="156709">
            <a:off x="8502485" y="6190250"/>
            <a:ext cx="958146" cy="928248"/>
          </a:xfrm>
          <a:prstGeom prst="ellipse">
            <a:avLst/>
          </a:prstGeom>
          <a:solidFill>
            <a:schemeClr val="accent6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60" name="群組 59"/>
          <p:cNvGrpSpPr/>
          <p:nvPr/>
        </p:nvGrpSpPr>
        <p:grpSpPr>
          <a:xfrm>
            <a:off x="6256611" y="3107218"/>
            <a:ext cx="5380309" cy="2507261"/>
            <a:chOff x="3352277" y="1136334"/>
            <a:chExt cx="5380309" cy="2507261"/>
          </a:xfrm>
        </p:grpSpPr>
        <p:sp>
          <p:nvSpPr>
            <p:cNvPr id="6" name="橢圓 5"/>
            <p:cNvSpPr/>
            <p:nvPr/>
          </p:nvSpPr>
          <p:spPr>
            <a:xfrm rot="156709">
              <a:off x="3352277" y="2045369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7" name="橢圓 6"/>
            <p:cNvSpPr/>
            <p:nvPr/>
          </p:nvSpPr>
          <p:spPr>
            <a:xfrm rot="156709">
              <a:off x="4779292" y="1408060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8" name="橢圓 7"/>
            <p:cNvSpPr/>
            <p:nvPr/>
          </p:nvSpPr>
          <p:spPr>
            <a:xfrm rot="156709">
              <a:off x="4072710" y="1740570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9" name="橢圓 8"/>
            <p:cNvSpPr/>
            <p:nvPr/>
          </p:nvSpPr>
          <p:spPr>
            <a:xfrm rot="156709">
              <a:off x="5508394" y="1136334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0" name="橢圓 9"/>
            <p:cNvSpPr/>
            <p:nvPr/>
          </p:nvSpPr>
          <p:spPr>
            <a:xfrm rot="156709">
              <a:off x="4128135" y="2308607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1" name="橢圓 10"/>
            <p:cNvSpPr/>
            <p:nvPr/>
          </p:nvSpPr>
          <p:spPr>
            <a:xfrm rot="156709">
              <a:off x="5555150" y="1671298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 rot="156709">
              <a:off x="4848568" y="2003808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 rot="156709">
              <a:off x="6284252" y="1399572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8" name="橢圓 17"/>
            <p:cNvSpPr/>
            <p:nvPr/>
          </p:nvSpPr>
          <p:spPr>
            <a:xfrm rot="156709">
              <a:off x="4936195" y="2542914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9" name="橢圓 18"/>
            <p:cNvSpPr/>
            <p:nvPr/>
          </p:nvSpPr>
          <p:spPr>
            <a:xfrm rot="156709">
              <a:off x="6363210" y="1905605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0" name="橢圓 19"/>
            <p:cNvSpPr/>
            <p:nvPr/>
          </p:nvSpPr>
          <p:spPr>
            <a:xfrm rot="156709">
              <a:off x="5656628" y="2238115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1" name="橢圓 20"/>
            <p:cNvSpPr/>
            <p:nvPr/>
          </p:nvSpPr>
          <p:spPr>
            <a:xfrm rot="156709">
              <a:off x="7092312" y="1633879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2" name="橢圓 21"/>
            <p:cNvSpPr/>
            <p:nvPr/>
          </p:nvSpPr>
          <p:spPr>
            <a:xfrm rot="156709">
              <a:off x="5712053" y="2806152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3" name="橢圓 22"/>
            <p:cNvSpPr/>
            <p:nvPr/>
          </p:nvSpPr>
          <p:spPr>
            <a:xfrm rot="156709">
              <a:off x="7139068" y="2168843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4" name="橢圓 23"/>
            <p:cNvSpPr/>
            <p:nvPr/>
          </p:nvSpPr>
          <p:spPr>
            <a:xfrm rot="156709">
              <a:off x="6432486" y="2501353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5" name="橢圓 24"/>
            <p:cNvSpPr/>
            <p:nvPr/>
          </p:nvSpPr>
          <p:spPr>
            <a:xfrm rot="156709">
              <a:off x="7868170" y="1897117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59" name="群組 58"/>
          <p:cNvGrpSpPr/>
          <p:nvPr/>
        </p:nvGrpSpPr>
        <p:grpSpPr>
          <a:xfrm>
            <a:off x="6377970" y="4387651"/>
            <a:ext cx="5380309" cy="2507261"/>
            <a:chOff x="3473636" y="2416767"/>
            <a:chExt cx="5380309" cy="2507261"/>
          </a:xfrm>
        </p:grpSpPr>
        <p:sp>
          <p:nvSpPr>
            <p:cNvPr id="26" name="橢圓 25"/>
            <p:cNvSpPr/>
            <p:nvPr/>
          </p:nvSpPr>
          <p:spPr>
            <a:xfrm rot="156709">
              <a:off x="3473636" y="3325802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7" name="橢圓 26"/>
            <p:cNvSpPr/>
            <p:nvPr/>
          </p:nvSpPr>
          <p:spPr>
            <a:xfrm rot="156709">
              <a:off x="4900651" y="2688493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8" name="橢圓 27"/>
            <p:cNvSpPr/>
            <p:nvPr/>
          </p:nvSpPr>
          <p:spPr>
            <a:xfrm rot="156709">
              <a:off x="4194069" y="3021003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9" name="橢圓 28"/>
            <p:cNvSpPr/>
            <p:nvPr/>
          </p:nvSpPr>
          <p:spPr>
            <a:xfrm rot="156709">
              <a:off x="5629753" y="2416767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0" name="橢圓 29"/>
            <p:cNvSpPr/>
            <p:nvPr/>
          </p:nvSpPr>
          <p:spPr>
            <a:xfrm rot="156709">
              <a:off x="4249494" y="3589040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1" name="橢圓 30"/>
            <p:cNvSpPr/>
            <p:nvPr/>
          </p:nvSpPr>
          <p:spPr>
            <a:xfrm rot="156709">
              <a:off x="5676509" y="2951731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2" name="橢圓 31"/>
            <p:cNvSpPr/>
            <p:nvPr/>
          </p:nvSpPr>
          <p:spPr>
            <a:xfrm rot="156709">
              <a:off x="4969927" y="3284241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3" name="橢圓 32"/>
            <p:cNvSpPr/>
            <p:nvPr/>
          </p:nvSpPr>
          <p:spPr>
            <a:xfrm rot="156709">
              <a:off x="6405611" y="2680005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4" name="橢圓 33"/>
            <p:cNvSpPr/>
            <p:nvPr/>
          </p:nvSpPr>
          <p:spPr>
            <a:xfrm rot="156709">
              <a:off x="5057554" y="3823347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5" name="橢圓 34"/>
            <p:cNvSpPr/>
            <p:nvPr/>
          </p:nvSpPr>
          <p:spPr>
            <a:xfrm rot="156709">
              <a:off x="6484569" y="3186038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6" name="橢圓 35"/>
            <p:cNvSpPr/>
            <p:nvPr/>
          </p:nvSpPr>
          <p:spPr>
            <a:xfrm rot="156709">
              <a:off x="5777987" y="3518548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7" name="橢圓 36"/>
            <p:cNvSpPr/>
            <p:nvPr/>
          </p:nvSpPr>
          <p:spPr>
            <a:xfrm rot="156709">
              <a:off x="7213671" y="2914312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8" name="橢圓 37"/>
            <p:cNvSpPr/>
            <p:nvPr/>
          </p:nvSpPr>
          <p:spPr>
            <a:xfrm rot="156709">
              <a:off x="5833412" y="4086585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9" name="橢圓 38"/>
            <p:cNvSpPr/>
            <p:nvPr/>
          </p:nvSpPr>
          <p:spPr>
            <a:xfrm rot="156709">
              <a:off x="7260427" y="3449276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40" name="橢圓 39"/>
            <p:cNvSpPr/>
            <p:nvPr/>
          </p:nvSpPr>
          <p:spPr>
            <a:xfrm rot="156709">
              <a:off x="6553845" y="3781786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41" name="橢圓 40"/>
            <p:cNvSpPr/>
            <p:nvPr/>
          </p:nvSpPr>
          <p:spPr>
            <a:xfrm rot="156709">
              <a:off x="7989529" y="3177550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cxnSp>
        <p:nvCxnSpPr>
          <p:cNvPr id="62" name="直線接點 61"/>
          <p:cNvCxnSpPr/>
          <p:nvPr/>
        </p:nvCxnSpPr>
        <p:spPr>
          <a:xfrm>
            <a:off x="6359335" y="4286722"/>
            <a:ext cx="0" cy="1561869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/>
          <p:cNvCxnSpPr/>
          <p:nvPr/>
        </p:nvCxnSpPr>
        <p:spPr>
          <a:xfrm flipH="1">
            <a:off x="11549570" y="4088733"/>
            <a:ext cx="78999" cy="1585113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/>
          <p:cNvCxnSpPr/>
          <p:nvPr/>
        </p:nvCxnSpPr>
        <p:spPr>
          <a:xfrm flipH="1">
            <a:off x="6339386" y="3349298"/>
            <a:ext cx="2479506" cy="969194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/>
          <p:cNvCxnSpPr/>
          <p:nvPr/>
        </p:nvCxnSpPr>
        <p:spPr>
          <a:xfrm flipH="1" flipV="1">
            <a:off x="8785017" y="3364032"/>
            <a:ext cx="2870535" cy="784145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/>
          <p:cNvCxnSpPr/>
          <p:nvPr/>
        </p:nvCxnSpPr>
        <p:spPr>
          <a:xfrm flipH="1" flipV="1">
            <a:off x="6373293" y="5829120"/>
            <a:ext cx="2875616" cy="963045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/>
          <p:cNvCxnSpPr/>
          <p:nvPr/>
        </p:nvCxnSpPr>
        <p:spPr>
          <a:xfrm flipH="1">
            <a:off x="9170559" y="5683541"/>
            <a:ext cx="2405836" cy="1108625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/>
          <p:cNvCxnSpPr/>
          <p:nvPr/>
        </p:nvCxnSpPr>
        <p:spPr>
          <a:xfrm flipH="1" flipV="1">
            <a:off x="6356206" y="4318319"/>
            <a:ext cx="2875616" cy="963045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/>
          <p:cNvCxnSpPr/>
          <p:nvPr/>
        </p:nvCxnSpPr>
        <p:spPr>
          <a:xfrm flipH="1">
            <a:off x="9153472" y="4172740"/>
            <a:ext cx="2405836" cy="1108625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內容版面配置區 3"/>
          <p:cNvPicPr>
            <a:picLocks noChangeAspect="1"/>
          </p:cNvPicPr>
          <p:nvPr/>
        </p:nvPicPr>
        <p:blipFill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639" y="2228618"/>
            <a:ext cx="7658175" cy="6428509"/>
          </a:xfrm>
          <a:prstGeom prst="rect">
            <a:avLst/>
          </a:prstGeom>
        </p:spPr>
      </p:pic>
      <p:sp>
        <p:nvSpPr>
          <p:cNvPr id="76" name="文字方塊 75"/>
          <p:cNvSpPr txBox="1"/>
          <p:nvPr/>
        </p:nvSpPr>
        <p:spPr>
          <a:xfrm rot="841561">
            <a:off x="9618289" y="3043017"/>
            <a:ext cx="2148518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Region of Interests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97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圓角矩形 55"/>
          <p:cNvSpPr/>
          <p:nvPr/>
        </p:nvSpPr>
        <p:spPr>
          <a:xfrm>
            <a:off x="1872498" y="1325125"/>
            <a:ext cx="1580584" cy="3492839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7" name="圓角矩形 56"/>
          <p:cNvSpPr/>
          <p:nvPr/>
        </p:nvSpPr>
        <p:spPr>
          <a:xfrm>
            <a:off x="5804661" y="1325125"/>
            <a:ext cx="1461789" cy="3492839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2157534" y="1667933"/>
                <a:ext cx="1064329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𝐿𝐸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7532" y="1667931"/>
                <a:ext cx="1064329" cy="51103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2189454" y="2463408"/>
                <a:ext cx="1072409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𝐿𝐸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452" y="2463406"/>
                <a:ext cx="1072409" cy="51103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2198077" y="3282004"/>
                <a:ext cx="1072409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𝐿𝐸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075" y="3282002"/>
                <a:ext cx="1072409" cy="51103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字方塊 41"/>
          <p:cNvSpPr txBox="1"/>
          <p:nvPr/>
        </p:nvSpPr>
        <p:spPr>
          <a:xfrm rot="5400000">
            <a:off x="2505140" y="3611674"/>
            <a:ext cx="8931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mr-IN" altLang="zh-TW" sz="8000" dirty="0"/>
              <a:t>…</a:t>
            </a:r>
            <a:endParaRPr kumimoji="1" lang="zh-TW" altLang="en-US" sz="8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6069135" y="1611253"/>
                <a:ext cx="871649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𝑃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133" y="1611251"/>
                <a:ext cx="871649" cy="51103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6101053" y="2406728"/>
                <a:ext cx="879728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𝑃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053" y="2406726"/>
                <a:ext cx="879728" cy="51103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6109676" y="3225324"/>
                <a:ext cx="879728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𝑃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676" y="3225322"/>
                <a:ext cx="879728" cy="51103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文字方塊 54"/>
          <p:cNvSpPr txBox="1"/>
          <p:nvPr/>
        </p:nvSpPr>
        <p:spPr>
          <a:xfrm rot="5400000">
            <a:off x="6361959" y="3611674"/>
            <a:ext cx="8931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mr-IN" altLang="zh-TW" sz="8000" dirty="0"/>
              <a:t>…</a:t>
            </a:r>
            <a:endParaRPr kumimoji="1" lang="zh-TW" altLang="en-US" sz="8000" dirty="0"/>
          </a:p>
        </p:txBody>
      </p:sp>
      <p:pic>
        <p:nvPicPr>
          <p:cNvPr id="61" name="圖片 6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421" y="1083044"/>
            <a:ext cx="774700" cy="4056300"/>
          </a:xfrm>
          <a:prstGeom prst="rect">
            <a:avLst/>
          </a:prstGeom>
        </p:spPr>
      </p:pic>
      <p:cxnSp>
        <p:nvCxnSpPr>
          <p:cNvPr id="64" name="直線箭頭接點 63"/>
          <p:cNvCxnSpPr/>
          <p:nvPr/>
        </p:nvCxnSpPr>
        <p:spPr>
          <a:xfrm>
            <a:off x="1472400" y="1936768"/>
            <a:ext cx="725675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/>
          <p:cNvCxnSpPr/>
          <p:nvPr/>
        </p:nvCxnSpPr>
        <p:spPr>
          <a:xfrm>
            <a:off x="1491731" y="2718924"/>
            <a:ext cx="725675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/>
          <p:cNvCxnSpPr/>
          <p:nvPr/>
        </p:nvCxnSpPr>
        <p:spPr>
          <a:xfrm>
            <a:off x="1491731" y="3537520"/>
            <a:ext cx="725675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/>
          <p:cNvCxnSpPr/>
          <p:nvPr/>
        </p:nvCxnSpPr>
        <p:spPr>
          <a:xfrm>
            <a:off x="6940782" y="1708039"/>
            <a:ext cx="798244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箭頭接點 68"/>
          <p:cNvCxnSpPr/>
          <p:nvPr/>
        </p:nvCxnSpPr>
        <p:spPr>
          <a:xfrm>
            <a:off x="6991190" y="2715592"/>
            <a:ext cx="798244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箭頭接點 69"/>
          <p:cNvCxnSpPr/>
          <p:nvPr/>
        </p:nvCxnSpPr>
        <p:spPr>
          <a:xfrm>
            <a:off x="6991190" y="3534188"/>
            <a:ext cx="798244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文字方塊 124"/>
          <p:cNvSpPr txBox="1"/>
          <p:nvPr/>
        </p:nvSpPr>
        <p:spPr>
          <a:xfrm>
            <a:off x="525360" y="1681249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編碼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26" name="文字方塊 125"/>
          <p:cNvSpPr txBox="1"/>
          <p:nvPr/>
        </p:nvSpPr>
        <p:spPr>
          <a:xfrm>
            <a:off x="525360" y="2397109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編碼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27" name="文字方塊 126"/>
          <p:cNvSpPr txBox="1"/>
          <p:nvPr/>
        </p:nvSpPr>
        <p:spPr>
          <a:xfrm>
            <a:off x="539298" y="3227059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編碼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28" name="文字方塊 127"/>
          <p:cNvSpPr txBox="1"/>
          <p:nvPr/>
        </p:nvSpPr>
        <p:spPr>
          <a:xfrm>
            <a:off x="7764106" y="1611253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解碼</a:t>
            </a:r>
          </a:p>
        </p:txBody>
      </p:sp>
      <p:sp>
        <p:nvSpPr>
          <p:cNvPr id="129" name="文字方塊 128"/>
          <p:cNvSpPr txBox="1"/>
          <p:nvPr/>
        </p:nvSpPr>
        <p:spPr>
          <a:xfrm>
            <a:off x="7764106" y="2327113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解碼</a:t>
            </a:r>
          </a:p>
        </p:txBody>
      </p:sp>
      <p:sp>
        <p:nvSpPr>
          <p:cNvPr id="130" name="文字方塊 129"/>
          <p:cNvSpPr txBox="1"/>
          <p:nvPr/>
        </p:nvSpPr>
        <p:spPr>
          <a:xfrm>
            <a:off x="7778044" y="3179365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解碼</a:t>
            </a:r>
          </a:p>
        </p:txBody>
      </p:sp>
      <p:cxnSp>
        <p:nvCxnSpPr>
          <p:cNvPr id="131" name="直線箭頭接點 130"/>
          <p:cNvCxnSpPr/>
          <p:nvPr/>
        </p:nvCxnSpPr>
        <p:spPr>
          <a:xfrm>
            <a:off x="3613456" y="1933436"/>
            <a:ext cx="2073549" cy="0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箭頭接點 132"/>
          <p:cNvCxnSpPr/>
          <p:nvPr/>
        </p:nvCxnSpPr>
        <p:spPr>
          <a:xfrm>
            <a:off x="3613456" y="2728775"/>
            <a:ext cx="2073549" cy="0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箭頭接點 133"/>
          <p:cNvCxnSpPr/>
          <p:nvPr/>
        </p:nvCxnSpPr>
        <p:spPr>
          <a:xfrm>
            <a:off x="3613456" y="3600821"/>
            <a:ext cx="2073549" cy="0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箭頭接點 134"/>
          <p:cNvCxnSpPr/>
          <p:nvPr/>
        </p:nvCxnSpPr>
        <p:spPr>
          <a:xfrm>
            <a:off x="3613456" y="1933438"/>
            <a:ext cx="2073549" cy="795339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箭頭接點 136"/>
          <p:cNvCxnSpPr/>
          <p:nvPr/>
        </p:nvCxnSpPr>
        <p:spPr>
          <a:xfrm>
            <a:off x="3613456" y="1933438"/>
            <a:ext cx="2073549" cy="1667385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箭頭接點 138"/>
          <p:cNvCxnSpPr/>
          <p:nvPr/>
        </p:nvCxnSpPr>
        <p:spPr>
          <a:xfrm flipV="1">
            <a:off x="3613456" y="1933438"/>
            <a:ext cx="2073549" cy="775865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箭頭接點 140"/>
          <p:cNvCxnSpPr/>
          <p:nvPr/>
        </p:nvCxnSpPr>
        <p:spPr>
          <a:xfrm flipV="1">
            <a:off x="3613454" y="1957545"/>
            <a:ext cx="2027090" cy="1643279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箭頭接點 142"/>
          <p:cNvCxnSpPr/>
          <p:nvPr/>
        </p:nvCxnSpPr>
        <p:spPr>
          <a:xfrm>
            <a:off x="3613456" y="2709303"/>
            <a:ext cx="2073549" cy="943651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箭頭接點 144"/>
          <p:cNvCxnSpPr/>
          <p:nvPr/>
        </p:nvCxnSpPr>
        <p:spPr>
          <a:xfrm flipV="1">
            <a:off x="3665796" y="2728775"/>
            <a:ext cx="1978493" cy="872046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文字方塊 148"/>
          <p:cNvSpPr txBox="1"/>
          <p:nvPr/>
        </p:nvSpPr>
        <p:spPr>
          <a:xfrm>
            <a:off x="4116550" y="1344562"/>
            <a:ext cx="1233030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solidFill>
                  <a:schemeClr val="bg1">
                    <a:lumMod val="6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光傳遞</a:t>
            </a:r>
            <a:endParaRPr kumimoji="1" lang="zh-TW" altLang="en-US" dirty="0">
              <a:solidFill>
                <a:schemeClr val="bg1">
                  <a:lumMod val="6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150" name="直線箭頭接點 149"/>
          <p:cNvCxnSpPr/>
          <p:nvPr/>
        </p:nvCxnSpPr>
        <p:spPr>
          <a:xfrm>
            <a:off x="9017685" y="3056956"/>
            <a:ext cx="436406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矩形 151"/>
          <p:cNvSpPr/>
          <p:nvPr/>
        </p:nvSpPr>
        <p:spPr>
          <a:xfrm>
            <a:off x="14420653" y="1168618"/>
            <a:ext cx="3232867" cy="378510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3" name="文字方塊 152"/>
          <p:cNvSpPr txBox="1"/>
          <p:nvPr/>
        </p:nvSpPr>
        <p:spPr>
          <a:xfrm>
            <a:off x="15297977" y="612569"/>
            <a:ext cx="4711085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計算定位</a:t>
            </a:r>
          </a:p>
        </p:txBody>
      </p:sp>
      <p:cxnSp>
        <p:nvCxnSpPr>
          <p:cNvPr id="168" name="直線箭頭接點 167"/>
          <p:cNvCxnSpPr/>
          <p:nvPr/>
        </p:nvCxnSpPr>
        <p:spPr>
          <a:xfrm>
            <a:off x="13820770" y="3145762"/>
            <a:ext cx="996242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矩形 169"/>
          <p:cNvSpPr/>
          <p:nvPr/>
        </p:nvSpPr>
        <p:spPr>
          <a:xfrm>
            <a:off x="538346" y="1168616"/>
            <a:ext cx="13647296" cy="378510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1" name="文字方塊 170"/>
          <p:cNvSpPr txBox="1"/>
          <p:nvPr/>
        </p:nvSpPr>
        <p:spPr>
          <a:xfrm>
            <a:off x="7940758" y="602540"/>
            <a:ext cx="4711085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光通訊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72" name="文字方塊 171"/>
          <p:cNvSpPr txBox="1"/>
          <p:nvPr/>
        </p:nvSpPr>
        <p:spPr>
          <a:xfrm>
            <a:off x="16302208" y="2652627"/>
            <a:ext cx="1351309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定位</a:t>
            </a:r>
            <a:endParaRPr kumimoji="1" lang="en-US" altLang="zh-TW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演算法</a:t>
            </a:r>
          </a:p>
        </p:txBody>
      </p:sp>
      <p:sp>
        <p:nvSpPr>
          <p:cNvPr id="173" name="文字方塊 172"/>
          <p:cNvSpPr txBox="1"/>
          <p:nvPr/>
        </p:nvSpPr>
        <p:spPr>
          <a:xfrm>
            <a:off x="14908744" y="2652627"/>
            <a:ext cx="905372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訊號過濾</a:t>
            </a:r>
          </a:p>
        </p:txBody>
      </p:sp>
      <p:cxnSp>
        <p:nvCxnSpPr>
          <p:cNvPr id="174" name="直線箭頭接點 173"/>
          <p:cNvCxnSpPr/>
          <p:nvPr/>
        </p:nvCxnSpPr>
        <p:spPr>
          <a:xfrm>
            <a:off x="15845653" y="3176314"/>
            <a:ext cx="498121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7" name="表格 17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652803" y="1526568"/>
              <a:ext cx="3984800" cy="29491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796960"/>
                    <a:gridCol w="796960"/>
                    <a:gridCol w="796960"/>
                    <a:gridCol w="796960"/>
                    <a:gridCol w="796960"/>
                  </a:tblGrid>
                  <a:tr h="576062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58406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58406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58406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20926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77" name="表格 17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652803" y="1526568"/>
              <a:ext cx="3984800" cy="29491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796960"/>
                    <a:gridCol w="796960"/>
                    <a:gridCol w="796960"/>
                    <a:gridCol w="796960"/>
                    <a:gridCol w="796960"/>
                  </a:tblGrid>
                  <a:tr h="576062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100763" t="-1053" r="-300763" b="-41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200763" t="-1053" r="-200763" b="-41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300763" t="-1053" r="-100763" b="-41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400763" t="-1053" r="-763" b="-411579"/>
                          </a:stretch>
                        </a:blipFill>
                      </a:tcPr>
                    </a:tc>
                  </a:tr>
                  <a:tr h="58406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763" t="-100000" r="-400763" b="-3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100763" t="-100000" r="-300763" b="-3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200763" t="-100000" r="-200763" b="-3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300763" t="-100000" r="-100763" b="-3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400763" t="-100000" r="-763" b="-307292"/>
                          </a:stretch>
                        </a:blipFill>
                      </a:tcPr>
                    </a:tc>
                  </a:tr>
                  <a:tr h="58406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763" t="-200000" r="-400763" b="-2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100763" t="-200000" r="-300763" b="-2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200763" t="-200000" r="-200763" b="-2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300763" t="-200000" r="-100763" b="-2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400763" t="-200000" r="-763" b="-207292"/>
                          </a:stretch>
                        </a:blipFill>
                      </a:tcPr>
                    </a:tc>
                  </a:tr>
                  <a:tr h="58406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763" t="-300000" r="-400763" b="-1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100763" t="-300000" r="-300763" b="-1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200763" t="-300000" r="-200763" b="-1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300763" t="-300000" r="-100763" b="-1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400763" t="-300000" r="-763" b="-107292"/>
                          </a:stretch>
                        </a:blipFill>
                      </a:tcPr>
                    </a:tc>
                  </a:tr>
                  <a:tr h="62092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763" t="-376471" r="-400763" b="-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100763" t="-376471" r="-300763" b="-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200763" t="-376471" r="-200763" b="-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300763" t="-376471" r="-100763" b="-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1656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 106"/>
          <p:cNvSpPr/>
          <p:nvPr/>
        </p:nvSpPr>
        <p:spPr>
          <a:xfrm>
            <a:off x="4994815" y="2219741"/>
            <a:ext cx="3303068" cy="672185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9" name="矩形 108"/>
          <p:cNvSpPr/>
          <p:nvPr/>
        </p:nvSpPr>
        <p:spPr>
          <a:xfrm>
            <a:off x="4991773" y="755101"/>
            <a:ext cx="3303068" cy="1084775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0" name="矩形 169"/>
          <p:cNvSpPr/>
          <p:nvPr/>
        </p:nvSpPr>
        <p:spPr>
          <a:xfrm>
            <a:off x="4991773" y="3135995"/>
            <a:ext cx="3303068" cy="5458273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1" name="圖片 6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221372" y="5018929"/>
            <a:ext cx="376177" cy="3027021"/>
          </a:xfrm>
          <a:prstGeom prst="rect">
            <a:avLst/>
          </a:prstGeom>
        </p:spPr>
      </p:pic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文字方塊 152"/>
          <p:cNvSpPr txBox="1"/>
          <p:nvPr/>
        </p:nvSpPr>
        <p:spPr>
          <a:xfrm>
            <a:off x="3428823" y="9316577"/>
            <a:ext cx="146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計算定位</a:t>
            </a:r>
          </a:p>
        </p:txBody>
      </p:sp>
      <p:sp>
        <p:nvSpPr>
          <p:cNvPr id="171" name="文字方塊 170"/>
          <p:cNvSpPr txBox="1"/>
          <p:nvPr/>
        </p:nvSpPr>
        <p:spPr>
          <a:xfrm>
            <a:off x="3351130" y="1030961"/>
            <a:ext cx="153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系統設計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7" name="表格 17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2951676"/>
                  </p:ext>
                </p:extLst>
              </p:nvPr>
            </p:nvGraphicFramePr>
            <p:xfrm>
              <a:off x="9937908" y="6705891"/>
              <a:ext cx="3141870" cy="185801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628374"/>
                    <a:gridCol w="543482"/>
                    <a:gridCol w="713266"/>
                    <a:gridCol w="628374"/>
                    <a:gridCol w="628374"/>
                  </a:tblGrid>
                  <a:tr h="362924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91189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77" name="表格 17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2951676"/>
                  </p:ext>
                </p:extLst>
              </p:nvPr>
            </p:nvGraphicFramePr>
            <p:xfrm>
              <a:off x="9937908" y="6705891"/>
              <a:ext cx="3141870" cy="185801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628374"/>
                    <a:gridCol w="543482"/>
                    <a:gridCol w="713266"/>
                    <a:gridCol w="628374"/>
                    <a:gridCol w="628374"/>
                  </a:tblGrid>
                  <a:tr h="362924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1667" r="-365169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1667" r="-175424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1667" r="-100971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1667" r="-971" b="-410000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101667" r="-401942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101667" r="-36516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101667" r="-175424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101667" r="-100971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101667" r="-971" b="-310000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201667" r="-401942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201667" r="-365169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201667" r="-175424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201667" r="-100971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201667" r="-971" b="-210000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296721" r="-401942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296721" r="-365169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296721" r="-175424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296721" r="-100971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296721" r="-971" b="-106557"/>
                          </a:stretch>
                        </a:blipFill>
                      </a:tcPr>
                    </a:tc>
                  </a:tr>
                  <a:tr h="39118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378125" r="-401942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378125" r="-365169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378125" r="-175424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378125" r="-100971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grpSp>
        <p:nvGrpSpPr>
          <p:cNvPr id="12" name="群組 11"/>
          <p:cNvGrpSpPr/>
          <p:nvPr/>
        </p:nvGrpSpPr>
        <p:grpSpPr>
          <a:xfrm>
            <a:off x="4991773" y="9029869"/>
            <a:ext cx="3303068" cy="1160222"/>
            <a:chOff x="4429922" y="9538185"/>
            <a:chExt cx="4415140" cy="1160222"/>
          </a:xfrm>
        </p:grpSpPr>
        <p:sp>
          <p:nvSpPr>
            <p:cNvPr id="91" name="矩形 90"/>
            <p:cNvSpPr/>
            <p:nvPr/>
          </p:nvSpPr>
          <p:spPr>
            <a:xfrm>
              <a:off x="4429922" y="9538185"/>
              <a:ext cx="4415140" cy="1160222"/>
            </a:xfrm>
            <a:prstGeom prst="rect">
              <a:avLst/>
            </a:prstGeom>
            <a:solidFill>
              <a:schemeClr val="bg2">
                <a:alpha val="42000"/>
              </a:schemeClr>
            </a:solidFill>
            <a:ln>
              <a:noFill/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5" name="群組 4"/>
            <p:cNvGrpSpPr/>
            <p:nvPr/>
          </p:nvGrpSpPr>
          <p:grpSpPr>
            <a:xfrm>
              <a:off x="5372973" y="9538791"/>
              <a:ext cx="2672658" cy="1107857"/>
              <a:chOff x="5438788" y="9282140"/>
              <a:chExt cx="2672658" cy="1107857"/>
            </a:xfrm>
          </p:grpSpPr>
          <p:sp>
            <p:nvSpPr>
              <p:cNvPr id="172" name="文字方塊 171"/>
              <p:cNvSpPr txBox="1"/>
              <p:nvPr/>
            </p:nvSpPr>
            <p:spPr>
              <a:xfrm>
                <a:off x="5438788" y="10020665"/>
                <a:ext cx="26726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定位演算法</a:t>
                </a:r>
              </a:p>
            </p:txBody>
          </p:sp>
          <p:sp>
            <p:nvSpPr>
              <p:cNvPr id="173" name="文字方塊 172"/>
              <p:cNvSpPr txBox="1"/>
              <p:nvPr/>
            </p:nvSpPr>
            <p:spPr>
              <a:xfrm>
                <a:off x="5679104" y="9282140"/>
                <a:ext cx="21864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訊號過濾</a:t>
                </a:r>
              </a:p>
            </p:txBody>
          </p:sp>
          <p:cxnSp>
            <p:nvCxnSpPr>
              <p:cNvPr id="58" name="直線箭頭接點 57"/>
              <p:cNvCxnSpPr/>
              <p:nvPr/>
            </p:nvCxnSpPr>
            <p:spPr>
              <a:xfrm>
                <a:off x="6775117" y="9703837"/>
                <a:ext cx="0" cy="36411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9" name="直線箭頭接點 58"/>
          <p:cNvCxnSpPr/>
          <p:nvPr/>
        </p:nvCxnSpPr>
        <p:spPr>
          <a:xfrm>
            <a:off x="6690641" y="8493029"/>
            <a:ext cx="0" cy="470430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/>
          <p:cNvGrpSpPr/>
          <p:nvPr/>
        </p:nvGrpSpPr>
        <p:grpSpPr>
          <a:xfrm>
            <a:off x="9501611" y="3293121"/>
            <a:ext cx="3913778" cy="2986441"/>
            <a:chOff x="9501611" y="3293119"/>
            <a:chExt cx="3913778" cy="2986441"/>
          </a:xfrm>
        </p:grpSpPr>
        <p:sp>
          <p:nvSpPr>
            <p:cNvPr id="83" name="圓角矩形 82"/>
            <p:cNvSpPr/>
            <p:nvPr/>
          </p:nvSpPr>
          <p:spPr>
            <a:xfrm>
              <a:off x="9676780" y="5332578"/>
              <a:ext cx="3738609" cy="561629"/>
            </a:xfrm>
            <a:prstGeom prst="roundRect">
              <a:avLst/>
            </a:pr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6" name="圓角矩形 55"/>
            <p:cNvSpPr/>
            <p:nvPr/>
          </p:nvSpPr>
          <p:spPr>
            <a:xfrm>
              <a:off x="9655084" y="3745396"/>
              <a:ext cx="3744871" cy="499028"/>
            </a:xfrm>
            <a:prstGeom prst="roundRect">
              <a:avLst/>
            </a:prstGeom>
            <a:solidFill>
              <a:schemeClr val="accent6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/>
                <p:cNvSpPr txBox="1"/>
                <p:nvPr/>
              </p:nvSpPr>
              <p:spPr>
                <a:xfrm>
                  <a:off x="9937908" y="3843230"/>
                  <a:ext cx="63806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29" name="文字方塊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7908" y="3843230"/>
                  <a:ext cx="638060" cy="3077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/>
                <p:cNvSpPr txBox="1"/>
                <p:nvPr/>
              </p:nvSpPr>
              <p:spPr>
                <a:xfrm>
                  <a:off x="10932371" y="3843229"/>
                  <a:ext cx="6422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33" name="文字方塊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2371" y="3843229"/>
                  <a:ext cx="642227" cy="3077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字方塊 36"/>
                <p:cNvSpPr txBox="1"/>
                <p:nvPr/>
              </p:nvSpPr>
              <p:spPr>
                <a:xfrm>
                  <a:off x="11825548" y="3843229"/>
                  <a:ext cx="6422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37" name="文字方塊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25548" y="3843229"/>
                  <a:ext cx="642227" cy="30777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字方塊 45"/>
                <p:cNvSpPr txBox="1"/>
                <p:nvPr/>
              </p:nvSpPr>
              <p:spPr>
                <a:xfrm>
                  <a:off x="10003547" y="5461589"/>
                  <a:ext cx="53764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46" name="文字方塊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3547" y="5461589"/>
                  <a:ext cx="537648" cy="30777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字方塊 49"/>
                <p:cNvSpPr txBox="1"/>
                <p:nvPr/>
              </p:nvSpPr>
              <p:spPr>
                <a:xfrm>
                  <a:off x="11019063" y="5461589"/>
                  <a:ext cx="5418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50" name="文字方塊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19063" y="5461589"/>
                  <a:ext cx="541815" cy="307777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字方塊 53"/>
                <p:cNvSpPr txBox="1"/>
                <p:nvPr/>
              </p:nvSpPr>
              <p:spPr>
                <a:xfrm>
                  <a:off x="11942525" y="5462902"/>
                  <a:ext cx="5418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54" name="文字方塊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42525" y="5462902"/>
                  <a:ext cx="541815" cy="30777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文字方塊 54"/>
            <p:cNvSpPr txBox="1"/>
            <p:nvPr/>
          </p:nvSpPr>
          <p:spPr>
            <a:xfrm>
              <a:off x="12809780" y="5253776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TW" sz="3200" dirty="0"/>
                <a:t>…</a:t>
              </a:r>
              <a:endParaRPr kumimoji="1" lang="zh-TW" altLang="en-US" sz="3200" dirty="0"/>
            </a:p>
          </p:txBody>
        </p:sp>
        <p:sp>
          <p:nvSpPr>
            <p:cNvPr id="130" name="文字方塊 129"/>
            <p:cNvSpPr txBox="1"/>
            <p:nvPr/>
          </p:nvSpPr>
          <p:spPr>
            <a:xfrm>
              <a:off x="9953484" y="5947970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解碼</a:t>
              </a:r>
            </a:p>
          </p:txBody>
        </p:sp>
        <p:grpSp>
          <p:nvGrpSpPr>
            <p:cNvPr id="11" name="群組 10"/>
            <p:cNvGrpSpPr/>
            <p:nvPr/>
          </p:nvGrpSpPr>
          <p:grpSpPr>
            <a:xfrm rot="5400000">
              <a:off x="10710787" y="3727714"/>
              <a:ext cx="957582" cy="2043522"/>
              <a:chOff x="3613454" y="1933436"/>
              <a:chExt cx="2073549" cy="1719516"/>
            </a:xfrm>
          </p:grpSpPr>
          <p:cxnSp>
            <p:nvCxnSpPr>
              <p:cNvPr id="131" name="直線箭頭接點 130"/>
              <p:cNvCxnSpPr/>
              <p:nvPr/>
            </p:nvCxnSpPr>
            <p:spPr>
              <a:xfrm>
                <a:off x="3613454" y="1933436"/>
                <a:ext cx="2073549" cy="0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線箭頭接點 132"/>
              <p:cNvCxnSpPr/>
              <p:nvPr/>
            </p:nvCxnSpPr>
            <p:spPr>
              <a:xfrm>
                <a:off x="3613454" y="2728775"/>
                <a:ext cx="2073549" cy="0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箭頭接點 133"/>
              <p:cNvCxnSpPr/>
              <p:nvPr/>
            </p:nvCxnSpPr>
            <p:spPr>
              <a:xfrm>
                <a:off x="3613454" y="3600821"/>
                <a:ext cx="2073549" cy="0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箭頭接點 134"/>
              <p:cNvCxnSpPr/>
              <p:nvPr/>
            </p:nvCxnSpPr>
            <p:spPr>
              <a:xfrm>
                <a:off x="3613454" y="1933436"/>
                <a:ext cx="2073549" cy="795339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箭頭接點 136"/>
              <p:cNvCxnSpPr/>
              <p:nvPr/>
            </p:nvCxnSpPr>
            <p:spPr>
              <a:xfrm>
                <a:off x="3613454" y="1933436"/>
                <a:ext cx="2073549" cy="1667385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箭頭接點 138"/>
              <p:cNvCxnSpPr/>
              <p:nvPr/>
            </p:nvCxnSpPr>
            <p:spPr>
              <a:xfrm flipV="1">
                <a:off x="3613454" y="1933436"/>
                <a:ext cx="2073549" cy="775865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箭頭接點 140"/>
              <p:cNvCxnSpPr/>
              <p:nvPr/>
            </p:nvCxnSpPr>
            <p:spPr>
              <a:xfrm flipV="1">
                <a:off x="3613454" y="1957543"/>
                <a:ext cx="2027090" cy="1643279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箭頭接點 142"/>
              <p:cNvCxnSpPr/>
              <p:nvPr/>
            </p:nvCxnSpPr>
            <p:spPr>
              <a:xfrm>
                <a:off x="3613454" y="2709301"/>
                <a:ext cx="2073549" cy="943651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線箭頭接點 144"/>
              <p:cNvCxnSpPr/>
              <p:nvPr/>
            </p:nvCxnSpPr>
            <p:spPr>
              <a:xfrm flipV="1">
                <a:off x="3665794" y="2728775"/>
                <a:ext cx="1978493" cy="872046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文字方塊 148"/>
            <p:cNvSpPr txBox="1"/>
            <p:nvPr/>
          </p:nvSpPr>
          <p:spPr>
            <a:xfrm>
              <a:off x="9501611" y="4538675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>
                  <a:solidFill>
                    <a:schemeClr val="bg1">
                      <a:lumMod val="6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光傳遞</a:t>
              </a:r>
              <a:endParaRPr kumimoji="1" lang="zh-TW" altLang="en-US" sz="1400" dirty="0">
                <a:solidFill>
                  <a:schemeClr val="bg1">
                    <a:lumMod val="6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62" name="文字方塊 61"/>
            <p:cNvSpPr txBox="1"/>
            <p:nvPr/>
          </p:nvSpPr>
          <p:spPr>
            <a:xfrm>
              <a:off x="10997049" y="597178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解碼</a:t>
              </a:r>
            </a:p>
          </p:txBody>
        </p:sp>
        <p:sp>
          <p:nvSpPr>
            <p:cNvPr id="65" name="文字方塊 64"/>
            <p:cNvSpPr txBox="1"/>
            <p:nvPr/>
          </p:nvSpPr>
          <p:spPr>
            <a:xfrm>
              <a:off x="11939469" y="597178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解碼</a:t>
              </a:r>
            </a:p>
          </p:txBody>
        </p:sp>
        <p:cxnSp>
          <p:nvCxnSpPr>
            <p:cNvPr id="80" name="直線箭頭接點 79"/>
            <p:cNvCxnSpPr/>
            <p:nvPr/>
          </p:nvCxnSpPr>
          <p:spPr>
            <a:xfrm>
              <a:off x="12211339" y="5828907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箭頭接點 80"/>
            <p:cNvCxnSpPr/>
            <p:nvPr/>
          </p:nvCxnSpPr>
          <p:spPr>
            <a:xfrm>
              <a:off x="11298614" y="5828907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箭頭接點 81"/>
            <p:cNvCxnSpPr/>
            <p:nvPr/>
          </p:nvCxnSpPr>
          <p:spPr>
            <a:xfrm>
              <a:off x="10233486" y="5828907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文字方塊 83"/>
            <p:cNvSpPr txBox="1"/>
            <p:nvPr/>
          </p:nvSpPr>
          <p:spPr>
            <a:xfrm>
              <a:off x="12794347" y="3634231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TW" sz="3200" dirty="0"/>
                <a:t>…</a:t>
              </a:r>
              <a:endParaRPr kumimoji="1" lang="zh-TW" altLang="en-US" sz="3200" dirty="0"/>
            </a:p>
          </p:txBody>
        </p:sp>
        <p:cxnSp>
          <p:nvCxnSpPr>
            <p:cNvPr id="85" name="直線箭頭接點 84"/>
            <p:cNvCxnSpPr/>
            <p:nvPr/>
          </p:nvCxnSpPr>
          <p:spPr>
            <a:xfrm>
              <a:off x="12184951" y="3634231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箭頭接點 85"/>
            <p:cNvCxnSpPr/>
            <p:nvPr/>
          </p:nvCxnSpPr>
          <p:spPr>
            <a:xfrm>
              <a:off x="11272226" y="3634231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箭頭接點 86"/>
            <p:cNvCxnSpPr/>
            <p:nvPr/>
          </p:nvCxnSpPr>
          <p:spPr>
            <a:xfrm>
              <a:off x="10207098" y="3634231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文字方塊 87"/>
            <p:cNvSpPr txBox="1"/>
            <p:nvPr/>
          </p:nvSpPr>
          <p:spPr>
            <a:xfrm>
              <a:off x="9895948" y="329311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>
                  <a:latin typeface="Heiti TC Light" charset="-120"/>
                  <a:ea typeface="Heiti TC Light" charset="-120"/>
                  <a:cs typeface="Heiti TC Light" charset="-120"/>
                </a:rPr>
                <a:t>編碼</a:t>
              </a:r>
              <a:endPara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10981614" y="329311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>
                  <a:latin typeface="Heiti TC Light" charset="-120"/>
                  <a:ea typeface="Heiti TC Light" charset="-120"/>
                  <a:cs typeface="Heiti TC Light" charset="-120"/>
                </a:rPr>
                <a:t>編碼</a:t>
              </a:r>
              <a:endPara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90" name="文字方塊 89"/>
            <p:cNvSpPr txBox="1"/>
            <p:nvPr/>
          </p:nvSpPr>
          <p:spPr>
            <a:xfrm>
              <a:off x="11874791" y="329311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>
                  <a:latin typeface="Heiti TC Light" charset="-120"/>
                  <a:ea typeface="Heiti TC Light" charset="-120"/>
                  <a:cs typeface="Heiti TC Light" charset="-120"/>
                </a:rPr>
                <a:t>編碼</a:t>
              </a:r>
              <a:endPara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92" name="文字方塊 91"/>
          <p:cNvSpPr txBox="1"/>
          <p:nvPr/>
        </p:nvSpPr>
        <p:spPr>
          <a:xfrm>
            <a:off x="3652320" y="5432544"/>
            <a:ext cx="127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光通訊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3" name="文字方塊 92"/>
          <p:cNvSpPr txBox="1"/>
          <p:nvPr/>
        </p:nvSpPr>
        <p:spPr>
          <a:xfrm>
            <a:off x="5581570" y="783492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硬體挑選</a:t>
            </a:r>
          </a:p>
        </p:txBody>
      </p:sp>
      <p:sp>
        <p:nvSpPr>
          <p:cNvPr id="94" name="文字方塊 93"/>
          <p:cNvSpPr txBox="1"/>
          <p:nvPr/>
        </p:nvSpPr>
        <p:spPr>
          <a:xfrm>
            <a:off x="5523856" y="7111136"/>
            <a:ext cx="2186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得到各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對各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的電流強度</a:t>
            </a:r>
          </a:p>
        </p:txBody>
      </p:sp>
      <p:sp>
        <p:nvSpPr>
          <p:cNvPr id="95" name="文字方塊 94"/>
          <p:cNvSpPr txBox="1"/>
          <p:nvPr/>
        </p:nvSpPr>
        <p:spPr>
          <a:xfrm>
            <a:off x="5603803" y="1390706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設計硬體組態</a:t>
            </a:r>
          </a:p>
        </p:txBody>
      </p:sp>
      <p:sp>
        <p:nvSpPr>
          <p:cNvPr id="96" name="文字方塊 95"/>
          <p:cNvSpPr txBox="1"/>
          <p:nvPr/>
        </p:nvSpPr>
        <p:spPr>
          <a:xfrm>
            <a:off x="5241528" y="3563953"/>
            <a:ext cx="288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進行光通訊編碼</a:t>
            </a:r>
            <a:endParaRPr kumimoji="1" lang="en-US" altLang="zh-TW" sz="18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並傳送訊號</a:t>
            </a:r>
          </a:p>
        </p:txBody>
      </p:sp>
      <p:sp>
        <p:nvSpPr>
          <p:cNvPr id="97" name="文字方塊 96"/>
          <p:cNvSpPr txBox="1"/>
          <p:nvPr/>
        </p:nvSpPr>
        <p:spPr>
          <a:xfrm>
            <a:off x="5217718" y="4624711"/>
            <a:ext cx="288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光波傳遞訊號</a:t>
            </a:r>
          </a:p>
        </p:txBody>
      </p:sp>
      <p:sp>
        <p:nvSpPr>
          <p:cNvPr id="98" name="文字方塊 97"/>
          <p:cNvSpPr txBox="1"/>
          <p:nvPr/>
        </p:nvSpPr>
        <p:spPr>
          <a:xfrm>
            <a:off x="5144057" y="5352144"/>
            <a:ext cx="288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接齁訊號</a:t>
            </a:r>
            <a:endParaRPr kumimoji="1" lang="en-US" altLang="zh-TW" sz="18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並進行光通訊解碼</a:t>
            </a:r>
            <a:endParaRPr kumimoji="1" lang="en-US" altLang="zh-TW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9" name="圓角矩形圖說文字 98"/>
          <p:cNvSpPr/>
          <p:nvPr/>
        </p:nvSpPr>
        <p:spPr>
          <a:xfrm>
            <a:off x="9415348" y="3135995"/>
            <a:ext cx="4274633" cy="5680203"/>
          </a:xfrm>
          <a:prstGeom prst="wedgeRoundRectCallout">
            <a:avLst>
              <a:gd name="adj1" fmla="val -74205"/>
              <a:gd name="adj2" fmla="val -10385"/>
              <a:gd name="adj3" fmla="val 16667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1" name="直線箭頭接點 100"/>
          <p:cNvCxnSpPr/>
          <p:nvPr/>
        </p:nvCxnSpPr>
        <p:spPr>
          <a:xfrm>
            <a:off x="6694753" y="6146978"/>
            <a:ext cx="0" cy="874927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箭頭接點 101"/>
          <p:cNvCxnSpPr/>
          <p:nvPr/>
        </p:nvCxnSpPr>
        <p:spPr>
          <a:xfrm>
            <a:off x="6674796" y="5020225"/>
            <a:ext cx="0" cy="364112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箭頭接點 102"/>
          <p:cNvCxnSpPr/>
          <p:nvPr/>
        </p:nvCxnSpPr>
        <p:spPr>
          <a:xfrm>
            <a:off x="6662952" y="4276692"/>
            <a:ext cx="0" cy="364112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字方塊 104"/>
          <p:cNvSpPr txBox="1"/>
          <p:nvPr/>
        </p:nvSpPr>
        <p:spPr>
          <a:xfrm>
            <a:off x="2581797" y="2237086"/>
            <a:ext cx="2421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擺放於空間中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106" name="直線箭頭接點 105"/>
          <p:cNvCxnSpPr/>
          <p:nvPr/>
        </p:nvCxnSpPr>
        <p:spPr>
          <a:xfrm>
            <a:off x="6663069" y="2910547"/>
            <a:ext cx="0" cy="470430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箭頭接點 107"/>
          <p:cNvCxnSpPr/>
          <p:nvPr/>
        </p:nvCxnSpPr>
        <p:spPr>
          <a:xfrm>
            <a:off x="6660027" y="1858497"/>
            <a:ext cx="0" cy="470430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箭頭接點 109"/>
          <p:cNvCxnSpPr/>
          <p:nvPr/>
        </p:nvCxnSpPr>
        <p:spPr>
          <a:xfrm>
            <a:off x="6660027" y="1135402"/>
            <a:ext cx="0" cy="324168"/>
          </a:xfrm>
          <a:prstGeom prst="straightConnector1">
            <a:avLst/>
          </a:prstGeom>
          <a:ln w="15875">
            <a:solidFill>
              <a:schemeClr val="tx1"/>
            </a:solidFill>
            <a:headEnd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文字方塊 110"/>
          <p:cNvSpPr txBox="1"/>
          <p:nvPr/>
        </p:nvSpPr>
        <p:spPr>
          <a:xfrm>
            <a:off x="5191241" y="2412178"/>
            <a:ext cx="2934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將兩單位放置於量測位置</a:t>
            </a:r>
          </a:p>
        </p:txBody>
      </p:sp>
      <p:grpSp>
        <p:nvGrpSpPr>
          <p:cNvPr id="19" name="群組 18"/>
          <p:cNvGrpSpPr/>
          <p:nvPr/>
        </p:nvGrpSpPr>
        <p:grpSpPr>
          <a:xfrm>
            <a:off x="10050120" y="211465"/>
            <a:ext cx="2620575" cy="2563373"/>
            <a:chOff x="7467400" y="7170668"/>
            <a:chExt cx="4472069" cy="4374453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7400" y="7392221"/>
              <a:ext cx="4356100" cy="4152900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10728548" y="7170668"/>
              <a:ext cx="1210921" cy="866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13052934" y="412701"/>
            <a:ext cx="2299370" cy="2449226"/>
            <a:chOff x="13029083" y="2368463"/>
            <a:chExt cx="4178300" cy="4648200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29083" y="2368463"/>
              <a:ext cx="4178300" cy="4648200"/>
            </a:xfrm>
            <a:prstGeom prst="rect">
              <a:avLst/>
            </a:prstGeom>
          </p:spPr>
        </p:pic>
        <p:sp>
          <p:nvSpPr>
            <p:cNvPr id="116" name="矩形 115"/>
            <p:cNvSpPr/>
            <p:nvPr/>
          </p:nvSpPr>
          <p:spPr>
            <a:xfrm>
              <a:off x="13912028" y="6246441"/>
              <a:ext cx="2102116" cy="7702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15" name="圓角矩形圖說文字 114"/>
          <p:cNvSpPr/>
          <p:nvPr/>
        </p:nvSpPr>
        <p:spPr>
          <a:xfrm>
            <a:off x="9420813" y="371130"/>
            <a:ext cx="7066029" cy="2470612"/>
          </a:xfrm>
          <a:prstGeom prst="wedgeRoundRectCallout">
            <a:avLst>
              <a:gd name="adj1" fmla="val -73831"/>
              <a:gd name="adj2" fmla="val 2580"/>
              <a:gd name="adj3" fmla="val 16667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7" name="文字方塊 116"/>
          <p:cNvSpPr txBox="1"/>
          <p:nvPr/>
        </p:nvSpPr>
        <p:spPr>
          <a:xfrm>
            <a:off x="10152773" y="2407114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80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組態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18" name="文字方塊 117"/>
          <p:cNvSpPr txBox="1"/>
          <p:nvPr/>
        </p:nvSpPr>
        <p:spPr>
          <a:xfrm>
            <a:off x="12990948" y="2404386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800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組態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111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 106"/>
          <p:cNvSpPr/>
          <p:nvPr/>
        </p:nvSpPr>
        <p:spPr>
          <a:xfrm>
            <a:off x="4994815" y="2219741"/>
            <a:ext cx="3303068" cy="672185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9" name="矩形 108"/>
          <p:cNvSpPr/>
          <p:nvPr/>
        </p:nvSpPr>
        <p:spPr>
          <a:xfrm>
            <a:off x="4991773" y="755101"/>
            <a:ext cx="3303068" cy="1084775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0" name="矩形 169"/>
          <p:cNvSpPr/>
          <p:nvPr/>
        </p:nvSpPr>
        <p:spPr>
          <a:xfrm>
            <a:off x="4991773" y="3135995"/>
            <a:ext cx="3303068" cy="5458273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1" name="圖片 6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221372" y="5018929"/>
            <a:ext cx="376177" cy="3027021"/>
          </a:xfrm>
          <a:prstGeom prst="rect">
            <a:avLst/>
          </a:prstGeom>
        </p:spPr>
      </p:pic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文字方塊 152"/>
          <p:cNvSpPr txBox="1"/>
          <p:nvPr/>
        </p:nvSpPr>
        <p:spPr>
          <a:xfrm>
            <a:off x="3428823" y="9316577"/>
            <a:ext cx="146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計算定位</a:t>
            </a:r>
          </a:p>
        </p:txBody>
      </p:sp>
      <p:sp>
        <p:nvSpPr>
          <p:cNvPr id="171" name="文字方塊 170"/>
          <p:cNvSpPr txBox="1"/>
          <p:nvPr/>
        </p:nvSpPr>
        <p:spPr>
          <a:xfrm>
            <a:off x="3351130" y="1030961"/>
            <a:ext cx="153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系統設計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7" name="表格 17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937908" y="6705891"/>
              <a:ext cx="3141870" cy="185801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628374"/>
                    <a:gridCol w="543482"/>
                    <a:gridCol w="713266"/>
                    <a:gridCol w="628374"/>
                    <a:gridCol w="628374"/>
                  </a:tblGrid>
                  <a:tr h="362924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91189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77" name="表格 17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937908" y="6705891"/>
              <a:ext cx="3141870" cy="185801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628374"/>
                    <a:gridCol w="543482"/>
                    <a:gridCol w="713266"/>
                    <a:gridCol w="628374"/>
                    <a:gridCol w="628374"/>
                  </a:tblGrid>
                  <a:tr h="362924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1667" r="-365169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1667" r="-175424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1667" r="-100971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1667" r="-971" b="-410000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101667" r="-401942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101667" r="-36516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101667" r="-175424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101667" r="-100971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101667" r="-971" b="-310000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201667" r="-401942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201667" r="-365169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201667" r="-175424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201667" r="-100971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201667" r="-971" b="-210000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296721" r="-401942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296721" r="-365169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296721" r="-175424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296721" r="-100971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296721" r="-971" b="-106557"/>
                          </a:stretch>
                        </a:blipFill>
                      </a:tcPr>
                    </a:tc>
                  </a:tr>
                  <a:tr h="39118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378125" r="-401942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378125" r="-365169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378125" r="-175424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378125" r="-100971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grpSp>
        <p:nvGrpSpPr>
          <p:cNvPr id="12" name="群組 11"/>
          <p:cNvGrpSpPr/>
          <p:nvPr/>
        </p:nvGrpSpPr>
        <p:grpSpPr>
          <a:xfrm>
            <a:off x="4991773" y="9029869"/>
            <a:ext cx="3303068" cy="1160222"/>
            <a:chOff x="4429922" y="9538185"/>
            <a:chExt cx="4415140" cy="1160222"/>
          </a:xfrm>
        </p:grpSpPr>
        <p:sp>
          <p:nvSpPr>
            <p:cNvPr id="91" name="矩形 90"/>
            <p:cNvSpPr/>
            <p:nvPr/>
          </p:nvSpPr>
          <p:spPr>
            <a:xfrm>
              <a:off x="4429922" y="9538185"/>
              <a:ext cx="4415140" cy="1160222"/>
            </a:xfrm>
            <a:prstGeom prst="rect">
              <a:avLst/>
            </a:prstGeom>
            <a:solidFill>
              <a:schemeClr val="bg2">
                <a:alpha val="42000"/>
              </a:schemeClr>
            </a:solidFill>
            <a:ln>
              <a:noFill/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5" name="群組 4"/>
            <p:cNvGrpSpPr/>
            <p:nvPr/>
          </p:nvGrpSpPr>
          <p:grpSpPr>
            <a:xfrm>
              <a:off x="5372973" y="9538791"/>
              <a:ext cx="2672658" cy="1107857"/>
              <a:chOff x="5438788" y="9282140"/>
              <a:chExt cx="2672658" cy="1107857"/>
            </a:xfrm>
          </p:grpSpPr>
          <p:sp>
            <p:nvSpPr>
              <p:cNvPr id="172" name="文字方塊 171"/>
              <p:cNvSpPr txBox="1"/>
              <p:nvPr/>
            </p:nvSpPr>
            <p:spPr>
              <a:xfrm>
                <a:off x="5438788" y="10020665"/>
                <a:ext cx="26726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定位演算法</a:t>
                </a:r>
              </a:p>
            </p:txBody>
          </p:sp>
          <p:sp>
            <p:nvSpPr>
              <p:cNvPr id="173" name="文字方塊 172"/>
              <p:cNvSpPr txBox="1"/>
              <p:nvPr/>
            </p:nvSpPr>
            <p:spPr>
              <a:xfrm>
                <a:off x="5679104" y="9282140"/>
                <a:ext cx="21864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訊號過濾</a:t>
                </a:r>
              </a:p>
            </p:txBody>
          </p:sp>
          <p:cxnSp>
            <p:nvCxnSpPr>
              <p:cNvPr id="58" name="直線箭頭接點 57"/>
              <p:cNvCxnSpPr/>
              <p:nvPr/>
            </p:nvCxnSpPr>
            <p:spPr>
              <a:xfrm>
                <a:off x="6775117" y="9703837"/>
                <a:ext cx="0" cy="36411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9" name="直線箭頭接點 58"/>
          <p:cNvCxnSpPr/>
          <p:nvPr/>
        </p:nvCxnSpPr>
        <p:spPr>
          <a:xfrm>
            <a:off x="6690641" y="8493029"/>
            <a:ext cx="0" cy="470430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/>
          <p:cNvGrpSpPr/>
          <p:nvPr/>
        </p:nvGrpSpPr>
        <p:grpSpPr>
          <a:xfrm>
            <a:off x="9501611" y="3293121"/>
            <a:ext cx="3913778" cy="2986441"/>
            <a:chOff x="9501611" y="3293119"/>
            <a:chExt cx="3913778" cy="2986441"/>
          </a:xfrm>
        </p:grpSpPr>
        <p:sp>
          <p:nvSpPr>
            <p:cNvPr id="83" name="圓角矩形 82"/>
            <p:cNvSpPr/>
            <p:nvPr/>
          </p:nvSpPr>
          <p:spPr>
            <a:xfrm>
              <a:off x="9676780" y="5332578"/>
              <a:ext cx="3738609" cy="561629"/>
            </a:xfrm>
            <a:prstGeom prst="roundRect">
              <a:avLst/>
            </a:pr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6" name="圓角矩形 55"/>
            <p:cNvSpPr/>
            <p:nvPr/>
          </p:nvSpPr>
          <p:spPr>
            <a:xfrm>
              <a:off x="9655084" y="3745396"/>
              <a:ext cx="3744871" cy="499028"/>
            </a:xfrm>
            <a:prstGeom prst="roundRect">
              <a:avLst/>
            </a:prstGeom>
            <a:solidFill>
              <a:schemeClr val="accent6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/>
                <p:cNvSpPr txBox="1"/>
                <p:nvPr/>
              </p:nvSpPr>
              <p:spPr>
                <a:xfrm>
                  <a:off x="9937908" y="3843230"/>
                  <a:ext cx="63806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29" name="文字方塊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7908" y="3843230"/>
                  <a:ext cx="638060" cy="3077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/>
                <p:cNvSpPr txBox="1"/>
                <p:nvPr/>
              </p:nvSpPr>
              <p:spPr>
                <a:xfrm>
                  <a:off x="10932371" y="3843229"/>
                  <a:ext cx="6422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33" name="文字方塊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2371" y="3843229"/>
                  <a:ext cx="642227" cy="3077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字方塊 36"/>
                <p:cNvSpPr txBox="1"/>
                <p:nvPr/>
              </p:nvSpPr>
              <p:spPr>
                <a:xfrm>
                  <a:off x="11825548" y="3843229"/>
                  <a:ext cx="6422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37" name="文字方塊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25548" y="3843229"/>
                  <a:ext cx="642227" cy="30777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字方塊 45"/>
                <p:cNvSpPr txBox="1"/>
                <p:nvPr/>
              </p:nvSpPr>
              <p:spPr>
                <a:xfrm>
                  <a:off x="10003547" y="5461589"/>
                  <a:ext cx="53764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46" name="文字方塊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3547" y="5461589"/>
                  <a:ext cx="537648" cy="30777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字方塊 49"/>
                <p:cNvSpPr txBox="1"/>
                <p:nvPr/>
              </p:nvSpPr>
              <p:spPr>
                <a:xfrm>
                  <a:off x="11019063" y="5461589"/>
                  <a:ext cx="5418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50" name="文字方塊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19063" y="5461589"/>
                  <a:ext cx="541815" cy="307777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字方塊 53"/>
                <p:cNvSpPr txBox="1"/>
                <p:nvPr/>
              </p:nvSpPr>
              <p:spPr>
                <a:xfrm>
                  <a:off x="11942525" y="5462902"/>
                  <a:ext cx="5418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54" name="文字方塊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42525" y="5462902"/>
                  <a:ext cx="541815" cy="30777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文字方塊 54"/>
            <p:cNvSpPr txBox="1"/>
            <p:nvPr/>
          </p:nvSpPr>
          <p:spPr>
            <a:xfrm>
              <a:off x="12809780" y="5253776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TW" sz="3200" dirty="0"/>
                <a:t>…</a:t>
              </a:r>
              <a:endParaRPr kumimoji="1" lang="zh-TW" altLang="en-US" sz="3200" dirty="0"/>
            </a:p>
          </p:txBody>
        </p:sp>
        <p:sp>
          <p:nvSpPr>
            <p:cNvPr id="130" name="文字方塊 129"/>
            <p:cNvSpPr txBox="1"/>
            <p:nvPr/>
          </p:nvSpPr>
          <p:spPr>
            <a:xfrm>
              <a:off x="9953484" y="5947970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解碼</a:t>
              </a:r>
            </a:p>
          </p:txBody>
        </p:sp>
        <p:grpSp>
          <p:nvGrpSpPr>
            <p:cNvPr id="11" name="群組 10"/>
            <p:cNvGrpSpPr/>
            <p:nvPr/>
          </p:nvGrpSpPr>
          <p:grpSpPr>
            <a:xfrm rot="5400000">
              <a:off x="10710787" y="3727714"/>
              <a:ext cx="957582" cy="2043522"/>
              <a:chOff x="3613454" y="1933436"/>
              <a:chExt cx="2073549" cy="1719516"/>
            </a:xfrm>
          </p:grpSpPr>
          <p:cxnSp>
            <p:nvCxnSpPr>
              <p:cNvPr id="131" name="直線箭頭接點 130"/>
              <p:cNvCxnSpPr/>
              <p:nvPr/>
            </p:nvCxnSpPr>
            <p:spPr>
              <a:xfrm>
                <a:off x="3613454" y="1933436"/>
                <a:ext cx="2073549" cy="0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線箭頭接點 132"/>
              <p:cNvCxnSpPr/>
              <p:nvPr/>
            </p:nvCxnSpPr>
            <p:spPr>
              <a:xfrm>
                <a:off x="3613454" y="2728775"/>
                <a:ext cx="2073549" cy="0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箭頭接點 133"/>
              <p:cNvCxnSpPr/>
              <p:nvPr/>
            </p:nvCxnSpPr>
            <p:spPr>
              <a:xfrm>
                <a:off x="3613454" y="3600821"/>
                <a:ext cx="2073549" cy="0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箭頭接點 134"/>
              <p:cNvCxnSpPr/>
              <p:nvPr/>
            </p:nvCxnSpPr>
            <p:spPr>
              <a:xfrm>
                <a:off x="3613454" y="1933436"/>
                <a:ext cx="2073549" cy="795339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箭頭接點 136"/>
              <p:cNvCxnSpPr/>
              <p:nvPr/>
            </p:nvCxnSpPr>
            <p:spPr>
              <a:xfrm>
                <a:off x="3613454" y="1933436"/>
                <a:ext cx="2073549" cy="1667385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箭頭接點 138"/>
              <p:cNvCxnSpPr/>
              <p:nvPr/>
            </p:nvCxnSpPr>
            <p:spPr>
              <a:xfrm flipV="1">
                <a:off x="3613454" y="1933436"/>
                <a:ext cx="2073549" cy="775865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箭頭接點 140"/>
              <p:cNvCxnSpPr/>
              <p:nvPr/>
            </p:nvCxnSpPr>
            <p:spPr>
              <a:xfrm flipV="1">
                <a:off x="3613454" y="1957543"/>
                <a:ext cx="2027090" cy="1643279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箭頭接點 142"/>
              <p:cNvCxnSpPr/>
              <p:nvPr/>
            </p:nvCxnSpPr>
            <p:spPr>
              <a:xfrm>
                <a:off x="3613454" y="2709301"/>
                <a:ext cx="2073549" cy="943651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線箭頭接點 144"/>
              <p:cNvCxnSpPr/>
              <p:nvPr/>
            </p:nvCxnSpPr>
            <p:spPr>
              <a:xfrm flipV="1">
                <a:off x="3665794" y="2728775"/>
                <a:ext cx="1978493" cy="872046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文字方塊 148"/>
            <p:cNvSpPr txBox="1"/>
            <p:nvPr/>
          </p:nvSpPr>
          <p:spPr>
            <a:xfrm>
              <a:off x="9501611" y="4538675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>
                  <a:solidFill>
                    <a:schemeClr val="bg1">
                      <a:lumMod val="6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光傳遞</a:t>
              </a:r>
              <a:endParaRPr kumimoji="1" lang="zh-TW" altLang="en-US" sz="1400" dirty="0">
                <a:solidFill>
                  <a:schemeClr val="bg1">
                    <a:lumMod val="6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62" name="文字方塊 61"/>
            <p:cNvSpPr txBox="1"/>
            <p:nvPr/>
          </p:nvSpPr>
          <p:spPr>
            <a:xfrm>
              <a:off x="10997049" y="597178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解碼</a:t>
              </a:r>
            </a:p>
          </p:txBody>
        </p:sp>
        <p:sp>
          <p:nvSpPr>
            <p:cNvPr id="65" name="文字方塊 64"/>
            <p:cNvSpPr txBox="1"/>
            <p:nvPr/>
          </p:nvSpPr>
          <p:spPr>
            <a:xfrm>
              <a:off x="11939469" y="597178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解碼</a:t>
              </a:r>
            </a:p>
          </p:txBody>
        </p:sp>
        <p:cxnSp>
          <p:nvCxnSpPr>
            <p:cNvPr id="80" name="直線箭頭接點 79"/>
            <p:cNvCxnSpPr/>
            <p:nvPr/>
          </p:nvCxnSpPr>
          <p:spPr>
            <a:xfrm>
              <a:off x="12211339" y="5828907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箭頭接點 80"/>
            <p:cNvCxnSpPr/>
            <p:nvPr/>
          </p:nvCxnSpPr>
          <p:spPr>
            <a:xfrm>
              <a:off x="11298614" y="5828907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箭頭接點 81"/>
            <p:cNvCxnSpPr/>
            <p:nvPr/>
          </p:nvCxnSpPr>
          <p:spPr>
            <a:xfrm>
              <a:off x="10233486" y="5828907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文字方塊 83"/>
            <p:cNvSpPr txBox="1"/>
            <p:nvPr/>
          </p:nvSpPr>
          <p:spPr>
            <a:xfrm>
              <a:off x="12794347" y="3634231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TW" sz="3200" dirty="0"/>
                <a:t>…</a:t>
              </a:r>
              <a:endParaRPr kumimoji="1" lang="zh-TW" altLang="en-US" sz="3200" dirty="0"/>
            </a:p>
          </p:txBody>
        </p:sp>
        <p:cxnSp>
          <p:nvCxnSpPr>
            <p:cNvPr id="85" name="直線箭頭接點 84"/>
            <p:cNvCxnSpPr/>
            <p:nvPr/>
          </p:nvCxnSpPr>
          <p:spPr>
            <a:xfrm>
              <a:off x="12184951" y="3634231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箭頭接點 85"/>
            <p:cNvCxnSpPr/>
            <p:nvPr/>
          </p:nvCxnSpPr>
          <p:spPr>
            <a:xfrm>
              <a:off x="11272226" y="3634231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箭頭接點 86"/>
            <p:cNvCxnSpPr/>
            <p:nvPr/>
          </p:nvCxnSpPr>
          <p:spPr>
            <a:xfrm>
              <a:off x="10207098" y="3634231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文字方塊 87"/>
            <p:cNvSpPr txBox="1"/>
            <p:nvPr/>
          </p:nvSpPr>
          <p:spPr>
            <a:xfrm>
              <a:off x="9895948" y="329311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>
                  <a:latin typeface="Heiti TC Light" charset="-120"/>
                  <a:ea typeface="Heiti TC Light" charset="-120"/>
                  <a:cs typeface="Heiti TC Light" charset="-120"/>
                </a:rPr>
                <a:t>編碼</a:t>
              </a:r>
              <a:endPara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10981614" y="329311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>
                  <a:latin typeface="Heiti TC Light" charset="-120"/>
                  <a:ea typeface="Heiti TC Light" charset="-120"/>
                  <a:cs typeface="Heiti TC Light" charset="-120"/>
                </a:rPr>
                <a:t>編碼</a:t>
              </a:r>
              <a:endPara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90" name="文字方塊 89"/>
            <p:cNvSpPr txBox="1"/>
            <p:nvPr/>
          </p:nvSpPr>
          <p:spPr>
            <a:xfrm>
              <a:off x="11874791" y="329311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>
                  <a:latin typeface="Heiti TC Light" charset="-120"/>
                  <a:ea typeface="Heiti TC Light" charset="-120"/>
                  <a:cs typeface="Heiti TC Light" charset="-120"/>
                </a:rPr>
                <a:t>編碼</a:t>
              </a:r>
              <a:endPara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92" name="文字方塊 91"/>
          <p:cNvSpPr txBox="1"/>
          <p:nvPr/>
        </p:nvSpPr>
        <p:spPr>
          <a:xfrm>
            <a:off x="3652320" y="5432544"/>
            <a:ext cx="127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光通訊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3" name="文字方塊 92"/>
          <p:cNvSpPr txBox="1"/>
          <p:nvPr/>
        </p:nvSpPr>
        <p:spPr>
          <a:xfrm>
            <a:off x="5581570" y="783492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硬體挑選</a:t>
            </a:r>
          </a:p>
        </p:txBody>
      </p:sp>
      <p:sp>
        <p:nvSpPr>
          <p:cNvPr id="94" name="文字方塊 93"/>
          <p:cNvSpPr txBox="1"/>
          <p:nvPr/>
        </p:nvSpPr>
        <p:spPr>
          <a:xfrm>
            <a:off x="5523856" y="7111136"/>
            <a:ext cx="2186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得到各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對各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的電流強度</a:t>
            </a:r>
          </a:p>
        </p:txBody>
      </p:sp>
      <p:sp>
        <p:nvSpPr>
          <p:cNvPr id="95" name="文字方塊 94"/>
          <p:cNvSpPr txBox="1"/>
          <p:nvPr/>
        </p:nvSpPr>
        <p:spPr>
          <a:xfrm>
            <a:off x="5603803" y="1390706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設計硬體組態</a:t>
            </a:r>
          </a:p>
        </p:txBody>
      </p:sp>
      <p:sp>
        <p:nvSpPr>
          <p:cNvPr id="96" name="文字方塊 95"/>
          <p:cNvSpPr txBox="1"/>
          <p:nvPr/>
        </p:nvSpPr>
        <p:spPr>
          <a:xfrm>
            <a:off x="5241528" y="3563953"/>
            <a:ext cx="288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進行光通訊編碼</a:t>
            </a:r>
            <a:endParaRPr kumimoji="1" lang="en-US" altLang="zh-TW" sz="18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並傳送訊號</a:t>
            </a:r>
          </a:p>
        </p:txBody>
      </p:sp>
      <p:sp>
        <p:nvSpPr>
          <p:cNvPr id="97" name="文字方塊 96"/>
          <p:cNvSpPr txBox="1"/>
          <p:nvPr/>
        </p:nvSpPr>
        <p:spPr>
          <a:xfrm>
            <a:off x="5217718" y="4624711"/>
            <a:ext cx="288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光波傳遞訊號</a:t>
            </a:r>
          </a:p>
        </p:txBody>
      </p:sp>
      <p:sp>
        <p:nvSpPr>
          <p:cNvPr id="98" name="文字方塊 97"/>
          <p:cNvSpPr txBox="1"/>
          <p:nvPr/>
        </p:nvSpPr>
        <p:spPr>
          <a:xfrm>
            <a:off x="5144057" y="5352144"/>
            <a:ext cx="288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接齁訊號</a:t>
            </a:r>
            <a:endParaRPr kumimoji="1" lang="en-US" altLang="zh-TW" sz="18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並進行光通訊解碼</a:t>
            </a:r>
            <a:endParaRPr kumimoji="1" lang="en-US" altLang="zh-TW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9" name="圓角矩形圖說文字 98"/>
          <p:cNvSpPr/>
          <p:nvPr/>
        </p:nvSpPr>
        <p:spPr>
          <a:xfrm>
            <a:off x="9415348" y="3135995"/>
            <a:ext cx="4274633" cy="5680203"/>
          </a:xfrm>
          <a:prstGeom prst="wedgeRoundRectCallout">
            <a:avLst>
              <a:gd name="adj1" fmla="val -74205"/>
              <a:gd name="adj2" fmla="val -10385"/>
              <a:gd name="adj3" fmla="val 16667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1" name="直線箭頭接點 100"/>
          <p:cNvCxnSpPr/>
          <p:nvPr/>
        </p:nvCxnSpPr>
        <p:spPr>
          <a:xfrm>
            <a:off x="6694753" y="6146978"/>
            <a:ext cx="0" cy="874927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箭頭接點 101"/>
          <p:cNvCxnSpPr/>
          <p:nvPr/>
        </p:nvCxnSpPr>
        <p:spPr>
          <a:xfrm>
            <a:off x="6674796" y="5020225"/>
            <a:ext cx="0" cy="364112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箭頭接點 102"/>
          <p:cNvCxnSpPr/>
          <p:nvPr/>
        </p:nvCxnSpPr>
        <p:spPr>
          <a:xfrm>
            <a:off x="6662952" y="4276692"/>
            <a:ext cx="0" cy="364112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字方塊 104"/>
          <p:cNvSpPr txBox="1"/>
          <p:nvPr/>
        </p:nvSpPr>
        <p:spPr>
          <a:xfrm>
            <a:off x="2581797" y="2237086"/>
            <a:ext cx="2421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擺放於空間中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106" name="直線箭頭接點 105"/>
          <p:cNvCxnSpPr/>
          <p:nvPr/>
        </p:nvCxnSpPr>
        <p:spPr>
          <a:xfrm>
            <a:off x="6663069" y="2910547"/>
            <a:ext cx="0" cy="470430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箭頭接點 107"/>
          <p:cNvCxnSpPr/>
          <p:nvPr/>
        </p:nvCxnSpPr>
        <p:spPr>
          <a:xfrm>
            <a:off x="6660027" y="1858497"/>
            <a:ext cx="0" cy="470430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箭頭接點 109"/>
          <p:cNvCxnSpPr/>
          <p:nvPr/>
        </p:nvCxnSpPr>
        <p:spPr>
          <a:xfrm>
            <a:off x="6660027" y="1135402"/>
            <a:ext cx="0" cy="324168"/>
          </a:xfrm>
          <a:prstGeom prst="straightConnector1">
            <a:avLst/>
          </a:prstGeom>
          <a:ln w="15875">
            <a:solidFill>
              <a:schemeClr val="tx1"/>
            </a:solidFill>
            <a:headEnd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文字方塊 110"/>
          <p:cNvSpPr txBox="1"/>
          <p:nvPr/>
        </p:nvSpPr>
        <p:spPr>
          <a:xfrm>
            <a:off x="5191241" y="2412178"/>
            <a:ext cx="2934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將兩單位放置於量測位置</a:t>
            </a:r>
          </a:p>
        </p:txBody>
      </p:sp>
    </p:spTree>
    <p:extLst>
      <p:ext uri="{BB962C8B-B14F-4D97-AF65-F5344CB8AC3E}">
        <p14:creationId xmlns:p14="http://schemas.microsoft.com/office/powerpoint/2010/main" val="125344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1244907"/>
                  </p:ext>
                </p:extLst>
              </p:nvPr>
            </p:nvGraphicFramePr>
            <p:xfrm>
              <a:off x="6075155" y="3516643"/>
              <a:ext cx="3141870" cy="185801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628374"/>
                    <a:gridCol w="543482"/>
                    <a:gridCol w="713266"/>
                    <a:gridCol w="628374"/>
                    <a:gridCol w="628374"/>
                  </a:tblGrid>
                  <a:tr h="362924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91189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1244907"/>
                  </p:ext>
                </p:extLst>
              </p:nvPr>
            </p:nvGraphicFramePr>
            <p:xfrm>
              <a:off x="6075155" y="3516643"/>
              <a:ext cx="3141870" cy="185801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628374"/>
                    <a:gridCol w="543482"/>
                    <a:gridCol w="713266"/>
                    <a:gridCol w="628374"/>
                    <a:gridCol w="628374"/>
                  </a:tblGrid>
                  <a:tr h="362924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15730" r="-366292" b="-4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62712" r="-176271" b="-4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971" r="-101942" b="-4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971" r="-1942" b="-411667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100000" r="-402913" b="-3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15730" t="-100000" r="-366292" b="-3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62712" t="-100000" r="-176271" b="-3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971" t="-100000" r="-101942" b="-3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971" t="-100000" r="-1942" b="-311667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196721" r="-402913" b="-2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15730" t="-196721" r="-366292" b="-2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62712" t="-196721" r="-176271" b="-2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971" t="-196721" r="-101942" b="-2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971" t="-196721" r="-1942" b="-206557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296721" r="-402913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15730" t="-296721" r="-366292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62712" t="-296721" r="-176271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971" t="-296721" r="-101942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971" t="-296721" r="-1942" b="-106557"/>
                          </a:stretch>
                        </a:blipFill>
                      </a:tcPr>
                    </a:tc>
                  </a:tr>
                  <a:tr h="39118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378125" r="-402913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15730" t="-378125" r="-366292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62712" t="-378125" r="-176271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971" t="-378125" r="-101942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圓角矩形 5"/>
          <p:cNvSpPr/>
          <p:nvPr/>
        </p:nvSpPr>
        <p:spPr>
          <a:xfrm>
            <a:off x="6646197" y="3373151"/>
            <a:ext cx="551437" cy="2113249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箭頭接點 6"/>
          <p:cNvCxnSpPr/>
          <p:nvPr/>
        </p:nvCxnSpPr>
        <p:spPr>
          <a:xfrm>
            <a:off x="6921915" y="5559506"/>
            <a:ext cx="0" cy="475534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6689703" y="6108146"/>
                <a:ext cx="304089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sz="14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𝐹</m:t>
                    </m:r>
                    <m:sSub>
                      <m:sSubPr>
                        <m:ctrlPr>
                          <a:rPr kumimoji="1" lang="en-US" altLang="zh-TW" sz="1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1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𝑝</m:t>
                        </m:r>
                      </m:e>
                      <m:sub>
                        <m:r>
                          <a:rPr kumimoji="1" lang="en-US" altLang="zh-TW" sz="1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</m:t>
                        </m:r>
                      </m:sub>
                    </m:sSub>
                  </m:oMath>
                </a14:m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：第</a:t>
                </a:r>
                <a14:m>
                  <m:oMath xmlns:m="http://schemas.openxmlformats.org/officeDocument/2006/math">
                    <m:r>
                      <a:rPr kumimoji="1" lang="en-US" altLang="zh-TW" sz="14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𝑙</m:t>
                    </m:r>
                  </m:oMath>
                </a14:m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個</a:t>
                </a:r>
                <a:r>
                  <a:rPr kumimoji="1" lang="en-US" altLang="zh-TW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訊號被幾個</a:t>
                </a:r>
                <a:r>
                  <a:rPr kumimoji="1" lang="en-US" altLang="zh-TW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接收到</a:t>
                </a:r>
                <a:endPara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703" y="6108146"/>
                <a:ext cx="3040897" cy="307777"/>
              </a:xfrm>
              <a:prstGeom prst="rect">
                <a:avLst/>
              </a:prstGeom>
              <a:blipFill rotWithShape="0">
                <a:blip r:embed="rId3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圓角矩形 8"/>
          <p:cNvSpPr/>
          <p:nvPr/>
        </p:nvSpPr>
        <p:spPr>
          <a:xfrm rot="5400000">
            <a:off x="7467703" y="2329443"/>
            <a:ext cx="356773" cy="3504717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6" name="直線箭頭接點 15"/>
          <p:cNvCxnSpPr/>
          <p:nvPr/>
        </p:nvCxnSpPr>
        <p:spPr>
          <a:xfrm>
            <a:off x="9490944" y="4081801"/>
            <a:ext cx="375686" cy="0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9969490" y="3899271"/>
                <a:ext cx="2895921" cy="324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sz="14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𝐹</m:t>
                    </m:r>
                    <m:sSub>
                      <m:sSubPr>
                        <m:ctrlPr>
                          <a:rPr kumimoji="1" lang="en-US" altLang="zh-TW" sz="1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1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</m:t>
                        </m:r>
                      </m:e>
                      <m:sub>
                        <m:r>
                          <a:rPr kumimoji="1" lang="en-US" altLang="zh-TW" sz="1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：第</a:t>
                </a:r>
                <a14:m>
                  <m:oMath xmlns:m="http://schemas.openxmlformats.org/officeDocument/2006/math">
                    <m:r>
                      <a:rPr kumimoji="1" lang="en-US" altLang="zh-TW" sz="14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𝑝</m:t>
                    </m:r>
                  </m:oMath>
                </a14:m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個</a:t>
                </a:r>
                <a:r>
                  <a:rPr kumimoji="1" lang="en-US" altLang="zh-TW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接收到幾個</a:t>
                </a:r>
                <a:r>
                  <a:rPr kumimoji="1" lang="en-US" altLang="zh-TW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訊號</a:t>
                </a:r>
                <a:endPara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9490" y="3899271"/>
                <a:ext cx="2895921" cy="324384"/>
              </a:xfrm>
              <a:prstGeom prst="rect">
                <a:avLst/>
              </a:prstGeom>
              <a:blipFill rotWithShape="0">
                <a:blip r:embed="rId4"/>
                <a:stretch>
                  <a:fillRect t="-7547" b="-94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739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/>
          <p:cNvSpPr/>
          <p:nvPr/>
        </p:nvSpPr>
        <p:spPr>
          <a:xfrm>
            <a:off x="6598382" y="5742058"/>
            <a:ext cx="2162847" cy="633107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5" name="矩形 64"/>
          <p:cNvSpPr/>
          <p:nvPr/>
        </p:nvSpPr>
        <p:spPr>
          <a:xfrm>
            <a:off x="6340290" y="6527357"/>
            <a:ext cx="2678537" cy="647044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文字方塊 152"/>
          <p:cNvSpPr txBox="1"/>
          <p:nvPr/>
        </p:nvSpPr>
        <p:spPr>
          <a:xfrm>
            <a:off x="7021265" y="5208639"/>
            <a:ext cx="146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計算定位</a:t>
            </a:r>
          </a:p>
        </p:txBody>
      </p:sp>
      <p:sp>
        <p:nvSpPr>
          <p:cNvPr id="171" name="文字方塊 170"/>
          <p:cNvSpPr txBox="1"/>
          <p:nvPr/>
        </p:nvSpPr>
        <p:spPr>
          <a:xfrm>
            <a:off x="6880551" y="1167542"/>
            <a:ext cx="153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系統設計</a:t>
            </a:r>
          </a:p>
        </p:txBody>
      </p:sp>
      <p:sp>
        <p:nvSpPr>
          <p:cNvPr id="91" name="矩形 90"/>
          <p:cNvSpPr/>
          <p:nvPr/>
        </p:nvSpPr>
        <p:spPr>
          <a:xfrm>
            <a:off x="5890438" y="5031739"/>
            <a:ext cx="3452353" cy="2322499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5533412" y="5894252"/>
            <a:ext cx="4276291" cy="1153161"/>
            <a:chOff x="4541866" y="10441756"/>
            <a:chExt cx="2672658" cy="1153161"/>
          </a:xfrm>
        </p:grpSpPr>
        <p:sp>
          <p:nvSpPr>
            <p:cNvPr id="172" name="文字方塊 171"/>
            <p:cNvSpPr txBox="1"/>
            <p:nvPr/>
          </p:nvSpPr>
          <p:spPr>
            <a:xfrm>
              <a:off x="4541866" y="11225585"/>
              <a:ext cx="2672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定位演算法（</a:t>
              </a:r>
              <a:r>
                <a:rPr kumimoji="1" lang="en-US" altLang="zh-TW" sz="1800" dirty="0">
                  <a:latin typeface="Heiti TC Light" charset="-120"/>
                  <a:ea typeface="Heiti TC Light" charset="-120"/>
                  <a:cs typeface="Heiti TC Light" charset="-120"/>
                </a:rPr>
                <a:t>3.3</a:t>
              </a:r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173" name="文字方塊 172"/>
            <p:cNvSpPr txBox="1"/>
            <p:nvPr/>
          </p:nvSpPr>
          <p:spPr>
            <a:xfrm>
              <a:off x="4782183" y="10441756"/>
              <a:ext cx="21864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訊號過濾（</a:t>
              </a:r>
              <a:r>
                <a:rPr kumimoji="1" lang="en-US" altLang="zh-TW" sz="1800" dirty="0">
                  <a:latin typeface="Heiti TC Light" charset="-120"/>
                  <a:ea typeface="Heiti TC Light" charset="-120"/>
                  <a:cs typeface="Heiti TC Light" charset="-120"/>
                </a:rPr>
                <a:t>3.2</a:t>
              </a:r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cxnSp>
          <p:nvCxnSpPr>
            <p:cNvPr id="58" name="直線箭頭接點 57"/>
            <p:cNvCxnSpPr/>
            <p:nvPr/>
          </p:nvCxnSpPr>
          <p:spPr>
            <a:xfrm>
              <a:off x="5878196" y="10823697"/>
              <a:ext cx="0" cy="364112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文字方塊 91"/>
          <p:cNvSpPr txBox="1"/>
          <p:nvPr/>
        </p:nvSpPr>
        <p:spPr>
          <a:xfrm>
            <a:off x="7012159" y="3803154"/>
            <a:ext cx="127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光通訊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05" name="文字方塊 104"/>
          <p:cNvSpPr txBox="1"/>
          <p:nvPr/>
        </p:nvSpPr>
        <p:spPr>
          <a:xfrm>
            <a:off x="6405786" y="2481537"/>
            <a:ext cx="2421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擺放於空間中</a:t>
            </a:r>
          </a:p>
        </p:txBody>
      </p:sp>
      <p:sp>
        <p:nvSpPr>
          <p:cNvPr id="150" name="矩形 149"/>
          <p:cNvSpPr/>
          <p:nvPr/>
        </p:nvSpPr>
        <p:spPr>
          <a:xfrm>
            <a:off x="5890437" y="999462"/>
            <a:ext cx="3452352" cy="824983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1" name="矩形 150"/>
          <p:cNvSpPr/>
          <p:nvPr/>
        </p:nvSpPr>
        <p:spPr>
          <a:xfrm>
            <a:off x="5890437" y="2278974"/>
            <a:ext cx="3452352" cy="84151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2" name="矩形 151"/>
          <p:cNvSpPr/>
          <p:nvPr/>
        </p:nvSpPr>
        <p:spPr>
          <a:xfrm>
            <a:off x="5890437" y="3586100"/>
            <a:ext cx="3452352" cy="964636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6" name="直線箭頭接點 155"/>
          <p:cNvCxnSpPr/>
          <p:nvPr/>
        </p:nvCxnSpPr>
        <p:spPr>
          <a:xfrm>
            <a:off x="7650292" y="1880220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箭頭接點 156"/>
          <p:cNvCxnSpPr/>
          <p:nvPr/>
        </p:nvCxnSpPr>
        <p:spPr>
          <a:xfrm>
            <a:off x="7650292" y="3178368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箭頭接點 157"/>
          <p:cNvCxnSpPr/>
          <p:nvPr/>
        </p:nvCxnSpPr>
        <p:spPr>
          <a:xfrm>
            <a:off x="7650292" y="4550738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5731007" y="863031"/>
            <a:ext cx="3838570" cy="243715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8" name="文字方塊 67"/>
          <p:cNvSpPr txBox="1"/>
          <p:nvPr/>
        </p:nvSpPr>
        <p:spPr>
          <a:xfrm>
            <a:off x="9366173" y="1909640"/>
            <a:ext cx="3498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smtClean="0">
                <a:latin typeface="Heiti TC Light" charset="-120"/>
                <a:ea typeface="Heiti TC Light" charset="-120"/>
                <a:cs typeface="Heiti TC Light" charset="-120"/>
              </a:rPr>
              <a:t>系統的限制（</a:t>
            </a:r>
            <a:r>
              <a:rPr kumimoji="1" lang="en-US" altLang="zh-TW" sz="1800" dirty="0" smtClean="0">
                <a:latin typeface="Heiti TC Light" charset="-120"/>
                <a:ea typeface="Heiti TC Light" charset="-120"/>
                <a:cs typeface="Heiti TC Light" charset="-120"/>
              </a:rPr>
              <a:t>3.1</a:t>
            </a: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章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）</a:t>
            </a:r>
          </a:p>
        </p:txBody>
      </p:sp>
      <p:cxnSp>
        <p:nvCxnSpPr>
          <p:cNvPr id="69" name="直線箭頭接點 68"/>
          <p:cNvCxnSpPr/>
          <p:nvPr/>
        </p:nvCxnSpPr>
        <p:spPr>
          <a:xfrm>
            <a:off x="9572894" y="2125163"/>
            <a:ext cx="446317" cy="0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04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文字方塊 172"/>
          <p:cNvSpPr txBox="1"/>
          <p:nvPr/>
        </p:nvSpPr>
        <p:spPr>
          <a:xfrm>
            <a:off x="1730201" y="3551971"/>
            <a:ext cx="2962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求解方位（</a:t>
            </a:r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3.3.1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章）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03" name="文字方塊 102"/>
          <p:cNvSpPr txBox="1"/>
          <p:nvPr/>
        </p:nvSpPr>
        <p:spPr>
          <a:xfrm>
            <a:off x="689199" y="2404867"/>
            <a:ext cx="4711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smtClean="0">
                <a:latin typeface="Heiti TC Light" charset="-120"/>
                <a:ea typeface="Heiti TC Light" charset="-120"/>
                <a:cs typeface="Heiti TC Light" charset="-120"/>
              </a:rPr>
              <a:t>過濾後的</a:t>
            </a:r>
            <a:endParaRPr kumimoji="1" lang="en-US" altLang="zh-TW" sz="1800" dirty="0" smtClean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電流強度資訊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1089954" y="3500124"/>
            <a:ext cx="3875378" cy="328568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8" name="直線箭頭接點 27"/>
          <p:cNvCxnSpPr/>
          <p:nvPr/>
        </p:nvCxnSpPr>
        <p:spPr>
          <a:xfrm>
            <a:off x="3032928" y="3042642"/>
            <a:ext cx="0" cy="37689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1650508" y="7282621"/>
            <a:ext cx="2882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求解距離（</a:t>
            </a:r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3.3.2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章）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071178" y="7232963"/>
            <a:ext cx="3875378" cy="306606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1404661" y="7884096"/>
            <a:ext cx="3256475" cy="805358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獲得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座標系中</a:t>
            </a:r>
            <a:endParaRPr kumimoji="1" lang="en-US" altLang="zh-TW" sz="18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座標系所在方位</a:t>
            </a:r>
          </a:p>
        </p:txBody>
      </p:sp>
      <p:sp>
        <p:nvSpPr>
          <p:cNvPr id="37" name="矩形 36"/>
          <p:cNvSpPr/>
          <p:nvPr/>
        </p:nvSpPr>
        <p:spPr>
          <a:xfrm>
            <a:off x="1404661" y="8853682"/>
            <a:ext cx="3256475" cy="552647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計算各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與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的出入射角</a:t>
            </a:r>
          </a:p>
        </p:txBody>
      </p:sp>
      <p:sp>
        <p:nvSpPr>
          <p:cNvPr id="38" name="矩形 37"/>
          <p:cNvSpPr/>
          <p:nvPr/>
        </p:nvSpPr>
        <p:spPr>
          <a:xfrm>
            <a:off x="1404661" y="9592266"/>
            <a:ext cx="3256475" cy="537314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800">
                <a:latin typeface="Heiti TC Light" charset="-120"/>
                <a:ea typeface="Heiti TC Light" charset="-120"/>
                <a:cs typeface="Heiti TC Light" charset="-120"/>
              </a:rPr>
              <a:t>計算距離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356566" y="4158246"/>
            <a:ext cx="3256475" cy="753109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獲得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兩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對同</a:t>
            </a: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一</a:t>
            </a:r>
            <a:r>
              <a:rPr kumimoji="1" lang="en-US" altLang="zh-TW" sz="1800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的入射角餘弦比值</a:t>
            </a:r>
          </a:p>
        </p:txBody>
      </p:sp>
      <p:sp>
        <p:nvSpPr>
          <p:cNvPr id="40" name="矩形 39"/>
          <p:cNvSpPr/>
          <p:nvPr/>
        </p:nvSpPr>
        <p:spPr>
          <a:xfrm>
            <a:off x="1356565" y="5243108"/>
            <a:ext cx="3256475" cy="599205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用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入射角餘弦比值得到平面</a:t>
            </a:r>
          </a:p>
        </p:txBody>
      </p:sp>
      <p:sp>
        <p:nvSpPr>
          <p:cNvPr id="41" name="矩形 40"/>
          <p:cNvSpPr/>
          <p:nvPr/>
        </p:nvSpPr>
        <p:spPr>
          <a:xfrm>
            <a:off x="1399405" y="6080785"/>
            <a:ext cx="3256475" cy="599205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兩平面交軸為方位</a:t>
            </a:r>
          </a:p>
        </p:txBody>
      </p:sp>
      <p:cxnSp>
        <p:nvCxnSpPr>
          <p:cNvPr id="42" name="直線箭頭接點 41"/>
          <p:cNvCxnSpPr/>
          <p:nvPr/>
        </p:nvCxnSpPr>
        <p:spPr>
          <a:xfrm>
            <a:off x="3065953" y="6833937"/>
            <a:ext cx="0" cy="342628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箭頭接點 42"/>
          <p:cNvCxnSpPr/>
          <p:nvPr/>
        </p:nvCxnSpPr>
        <p:spPr>
          <a:xfrm>
            <a:off x="3059843" y="4912672"/>
            <a:ext cx="0" cy="342628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箭頭接點 43"/>
          <p:cNvCxnSpPr/>
          <p:nvPr/>
        </p:nvCxnSpPr>
        <p:spPr>
          <a:xfrm>
            <a:off x="3044742" y="5861345"/>
            <a:ext cx="0" cy="342628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箭頭接點 44"/>
          <p:cNvCxnSpPr/>
          <p:nvPr/>
        </p:nvCxnSpPr>
        <p:spPr>
          <a:xfrm>
            <a:off x="3091928" y="8562475"/>
            <a:ext cx="0" cy="342628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/>
          <p:cNvCxnSpPr/>
          <p:nvPr/>
        </p:nvCxnSpPr>
        <p:spPr>
          <a:xfrm>
            <a:off x="3076827" y="9334455"/>
            <a:ext cx="0" cy="342628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9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群組 28"/>
          <p:cNvGrpSpPr/>
          <p:nvPr/>
        </p:nvGrpSpPr>
        <p:grpSpPr>
          <a:xfrm>
            <a:off x="4145656" y="2944924"/>
            <a:ext cx="6109151" cy="1604766"/>
            <a:chOff x="1767121" y="363577"/>
            <a:chExt cx="8115015" cy="1604766"/>
          </a:xfrm>
          <a:solidFill>
            <a:schemeClr val="accent4">
              <a:lumMod val="20000"/>
              <a:lumOff val="80000"/>
              <a:alpha val="43000"/>
            </a:schemeClr>
          </a:solidFill>
        </p:grpSpPr>
        <p:sp>
          <p:nvSpPr>
            <p:cNvPr id="32" name="矩形 31"/>
            <p:cNvSpPr/>
            <p:nvPr/>
          </p:nvSpPr>
          <p:spPr>
            <a:xfrm>
              <a:off x="1767121" y="363577"/>
              <a:ext cx="8115015" cy="1604766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2144454" y="1069082"/>
              <a:ext cx="741035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dirty="0">
                  <a:latin typeface="Heiti TC Light" charset="-120"/>
                  <a:ea typeface="Heiti TC Light" charset="-120"/>
                  <a:cs typeface="Heiti TC Light" charset="-120"/>
                </a:rPr>
                <a:t>在</a:t>
              </a:r>
              <a:r>
                <a:rPr kumimoji="1" lang="en-US" altLang="zh-TW" sz="2000" dirty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000" dirty="0">
                  <a:latin typeface="Heiti TC Light" charset="-120"/>
                  <a:ea typeface="Heiti TC Light" charset="-120"/>
                  <a:cs typeface="Heiti TC Light" charset="-120"/>
                </a:rPr>
                <a:t>中設定多個樣本點，模擬目標物在</a:t>
              </a:r>
              <a:r>
                <a:rPr kumimoji="1" lang="en-US" altLang="zh-TW" sz="2000" dirty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000" dirty="0">
                  <a:latin typeface="Heiti TC Light" charset="-120"/>
                  <a:ea typeface="Heiti TC Light" charset="-120"/>
                  <a:cs typeface="Heiti TC Light" charset="-120"/>
                </a:rPr>
                <a:t>中不同位置的情況</a:t>
              </a: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2144453" y="468620"/>
              <a:ext cx="74103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設定模擬情境與樣本點</a:t>
              </a:r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4069872" y="7698970"/>
            <a:ext cx="6166115" cy="1200440"/>
            <a:chOff x="3820030" y="9142485"/>
            <a:chExt cx="8115015" cy="1200440"/>
          </a:xfrm>
          <a:solidFill>
            <a:schemeClr val="accent4">
              <a:lumMod val="20000"/>
              <a:lumOff val="80000"/>
              <a:alpha val="43000"/>
            </a:schemeClr>
          </a:solidFill>
        </p:grpSpPr>
        <p:sp>
          <p:nvSpPr>
            <p:cNvPr id="35" name="矩形 34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5423764" y="9247528"/>
              <a:ext cx="47110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評估誤差與系統表現</a:t>
              </a: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3844798" y="9842945"/>
              <a:ext cx="7955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根據各樣本點的誤差，評估此系統表現</a:t>
              </a:r>
            </a:p>
          </p:txBody>
        </p:sp>
      </p:grp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文字方塊 152"/>
          <p:cNvSpPr txBox="1"/>
          <p:nvPr/>
        </p:nvSpPr>
        <p:spPr>
          <a:xfrm>
            <a:off x="6574698" y="6506831"/>
            <a:ext cx="146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計算定位</a:t>
            </a:r>
          </a:p>
        </p:txBody>
      </p:sp>
      <p:sp>
        <p:nvSpPr>
          <p:cNvPr id="171" name="文字方塊 170"/>
          <p:cNvSpPr txBox="1"/>
          <p:nvPr/>
        </p:nvSpPr>
        <p:spPr>
          <a:xfrm>
            <a:off x="6430489" y="1544061"/>
            <a:ext cx="153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系統設計</a:t>
            </a:r>
          </a:p>
        </p:txBody>
      </p:sp>
      <p:sp>
        <p:nvSpPr>
          <p:cNvPr id="91" name="矩形 90"/>
          <p:cNvSpPr/>
          <p:nvPr/>
        </p:nvSpPr>
        <p:spPr>
          <a:xfrm>
            <a:off x="5443871" y="6329930"/>
            <a:ext cx="3452353" cy="79177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2" name="文字方塊 91"/>
          <p:cNvSpPr txBox="1"/>
          <p:nvPr/>
        </p:nvSpPr>
        <p:spPr>
          <a:xfrm>
            <a:off x="5738459" y="5143605"/>
            <a:ext cx="2961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模擬光通訊訊號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4145655" y="1382235"/>
            <a:ext cx="6090330" cy="120075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2" name="矩形 151"/>
          <p:cNvSpPr/>
          <p:nvPr/>
        </p:nvSpPr>
        <p:spPr>
          <a:xfrm>
            <a:off x="5443870" y="4990617"/>
            <a:ext cx="3452352" cy="81142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6" name="直線箭頭接點 155"/>
          <p:cNvCxnSpPr/>
          <p:nvPr/>
        </p:nvCxnSpPr>
        <p:spPr>
          <a:xfrm>
            <a:off x="7203725" y="2582992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箭頭接點 156"/>
          <p:cNvCxnSpPr/>
          <p:nvPr/>
        </p:nvCxnSpPr>
        <p:spPr>
          <a:xfrm>
            <a:off x="7203725" y="4582885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箭頭接點 157"/>
          <p:cNvCxnSpPr/>
          <p:nvPr/>
        </p:nvCxnSpPr>
        <p:spPr>
          <a:xfrm>
            <a:off x="7203725" y="5848930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箭頭接點 36"/>
          <p:cNvCxnSpPr/>
          <p:nvPr/>
        </p:nvCxnSpPr>
        <p:spPr>
          <a:xfrm>
            <a:off x="7200230" y="7185501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4969448" y="2090104"/>
            <a:ext cx="421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>
                <a:latin typeface="Heiti TC Light" charset="-120"/>
                <a:ea typeface="Heiti TC Light" charset="-120"/>
                <a:cs typeface="Heiti TC Light" charset="-120"/>
              </a:rPr>
              <a:t>設定硬體參數、硬體組態、硬體數量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767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群組 28"/>
          <p:cNvGrpSpPr/>
          <p:nvPr/>
        </p:nvGrpSpPr>
        <p:grpSpPr>
          <a:xfrm>
            <a:off x="4145656" y="2944924"/>
            <a:ext cx="6109151" cy="1604766"/>
            <a:chOff x="1767121" y="363577"/>
            <a:chExt cx="8115015" cy="1604766"/>
          </a:xfrm>
          <a:noFill/>
        </p:grpSpPr>
        <p:sp>
          <p:nvSpPr>
            <p:cNvPr id="32" name="矩形 31"/>
            <p:cNvSpPr/>
            <p:nvPr/>
          </p:nvSpPr>
          <p:spPr>
            <a:xfrm>
              <a:off x="1767121" y="363577"/>
              <a:ext cx="8115015" cy="1604766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2144454" y="1069082"/>
              <a:ext cx="7410353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dirty="0">
                  <a:latin typeface="Heiti TC Light" charset="-120"/>
                  <a:ea typeface="Heiti TC Light" charset="-120"/>
                  <a:cs typeface="Heiti TC Light" charset="-120"/>
                </a:rPr>
                <a:t>在</a:t>
              </a:r>
              <a:r>
                <a:rPr kumimoji="1" lang="en-US" altLang="zh-TW" sz="2000" dirty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000" dirty="0">
                  <a:latin typeface="Heiti TC Light" charset="-120"/>
                  <a:ea typeface="Heiti TC Light" charset="-120"/>
                  <a:cs typeface="Heiti TC Light" charset="-120"/>
                </a:rPr>
                <a:t>中設定多個樣本點，模擬目標物在</a:t>
              </a:r>
              <a:r>
                <a:rPr kumimoji="1" lang="en-US" altLang="zh-TW" sz="2000" dirty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000" dirty="0">
                  <a:latin typeface="Heiti TC Light" charset="-120"/>
                  <a:ea typeface="Heiti TC Light" charset="-120"/>
                  <a:cs typeface="Heiti TC Light" charset="-120"/>
                </a:rPr>
                <a:t>中不同位置的情況</a:t>
              </a: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2144453" y="468620"/>
              <a:ext cx="7410353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設定模擬情境與樣本點</a:t>
              </a:r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4069872" y="7698970"/>
            <a:ext cx="6166115" cy="1200440"/>
            <a:chOff x="3820030" y="9142485"/>
            <a:chExt cx="8115015" cy="1200440"/>
          </a:xfrm>
          <a:noFill/>
        </p:grpSpPr>
        <p:sp>
          <p:nvSpPr>
            <p:cNvPr id="35" name="矩形 34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5460743" y="9248147"/>
              <a:ext cx="4711085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評估誤差與系統表現</a:t>
              </a: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3844798" y="9842945"/>
              <a:ext cx="795531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根據各樣本點的誤差，評估此系統表現</a:t>
              </a:r>
            </a:p>
          </p:txBody>
        </p:sp>
      </p:grp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文字方塊 152"/>
          <p:cNvSpPr txBox="1"/>
          <p:nvPr/>
        </p:nvSpPr>
        <p:spPr>
          <a:xfrm>
            <a:off x="6574698" y="6506831"/>
            <a:ext cx="146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計算定位</a:t>
            </a:r>
          </a:p>
        </p:txBody>
      </p:sp>
      <p:sp>
        <p:nvSpPr>
          <p:cNvPr id="171" name="文字方塊 170"/>
          <p:cNvSpPr txBox="1"/>
          <p:nvPr/>
        </p:nvSpPr>
        <p:spPr>
          <a:xfrm>
            <a:off x="6430489" y="1544061"/>
            <a:ext cx="153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系統設計</a:t>
            </a:r>
          </a:p>
        </p:txBody>
      </p:sp>
      <p:sp>
        <p:nvSpPr>
          <p:cNvPr id="91" name="矩形 90"/>
          <p:cNvSpPr/>
          <p:nvPr/>
        </p:nvSpPr>
        <p:spPr>
          <a:xfrm>
            <a:off x="5443871" y="6329930"/>
            <a:ext cx="3452353" cy="79177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2" name="文字方塊 91"/>
          <p:cNvSpPr txBox="1"/>
          <p:nvPr/>
        </p:nvSpPr>
        <p:spPr>
          <a:xfrm>
            <a:off x="5738459" y="5143605"/>
            <a:ext cx="2961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模擬光通訊訊號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4145655" y="1382235"/>
            <a:ext cx="6090330" cy="120075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2" name="矩形 151"/>
          <p:cNvSpPr/>
          <p:nvPr/>
        </p:nvSpPr>
        <p:spPr>
          <a:xfrm>
            <a:off x="5443870" y="4990617"/>
            <a:ext cx="3452352" cy="81142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6" name="直線箭頭接點 155"/>
          <p:cNvCxnSpPr/>
          <p:nvPr/>
        </p:nvCxnSpPr>
        <p:spPr>
          <a:xfrm>
            <a:off x="7203725" y="2582992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箭頭接點 156"/>
          <p:cNvCxnSpPr/>
          <p:nvPr/>
        </p:nvCxnSpPr>
        <p:spPr>
          <a:xfrm>
            <a:off x="7203725" y="4582885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箭頭接點 157"/>
          <p:cNvCxnSpPr/>
          <p:nvPr/>
        </p:nvCxnSpPr>
        <p:spPr>
          <a:xfrm>
            <a:off x="7203725" y="5848930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箭頭接點 36"/>
          <p:cNvCxnSpPr/>
          <p:nvPr/>
        </p:nvCxnSpPr>
        <p:spPr>
          <a:xfrm>
            <a:off x="7200230" y="7185501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4969448" y="2090104"/>
            <a:ext cx="421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>
                <a:latin typeface="Heiti TC Light" charset="-120"/>
                <a:ea typeface="Heiti TC Light" charset="-120"/>
                <a:cs typeface="Heiti TC Light" charset="-120"/>
              </a:rPr>
              <a:t>設定硬體參數、硬體組態、硬體數量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5829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6345052"/>
                  </p:ext>
                </p:extLst>
              </p:nvPr>
            </p:nvGraphicFramePr>
            <p:xfrm>
              <a:off x="3443178" y="3506703"/>
              <a:ext cx="9437913" cy="606892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62877"/>
                    <a:gridCol w="1562877"/>
                    <a:gridCol w="1919773"/>
                    <a:gridCol w="1205981"/>
                    <a:gridCol w="2108719"/>
                    <a:gridCol w="1077686"/>
                  </a:tblGrid>
                  <a:tr h="8423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符號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定義</a:t>
                          </a: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輻射測量學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單位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光度測量學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單位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Radiant Energy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輻射能量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Joule(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𝐽</m:t>
                              </m:r>
                            </m:oMath>
                          </a14:m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Luminous</a:t>
                          </a:r>
                          <a:r>
                            <a:rPr lang="en-US" altLang="zh-TW" baseline="0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 Energy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光能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Talbot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Φ</m:t>
                                </m:r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Φ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𝑑𝑄</m:t>
                                    </m:r>
                                  </m:num>
                                  <m:den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Radiant Flux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輻射通量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(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功率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Watt(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𝑊</m:t>
                              </m:r>
                            </m:oMath>
                          </a14:m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Luminous Flux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光通量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Lumen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𝑙𝑚</m:t>
                              </m:r>
                            </m:oMath>
                          </a14:m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I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𝑑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b="0" i="0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Φ</m:t>
                                    </m:r>
                                  </m:num>
                                  <m:den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𝑑</m:t>
                                    </m:r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𝜔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Radiant Intensity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輻射強度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𝑊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/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𝑠𝑟</m:t>
                                </m:r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Luminous</a:t>
                          </a:r>
                          <a:r>
                            <a:rPr lang="en-US" altLang="zh-TW" baseline="0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 Intensity</a:t>
                          </a:r>
                        </a:p>
                        <a:p>
                          <a:pPr algn="ctr"/>
                          <a:r>
                            <a:rPr lang="zh-TW" altLang="en-US" baseline="0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Candela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𝑐𝑑</m:t>
                              </m:r>
                            </m:oMath>
                          </a14:m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E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𝑑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b="0" i="0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Φ</m:t>
                                    </m:r>
                                  </m:num>
                                  <m:den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altLang="zh-TW" b="0" i="1" smtClean="0">
                                            <a:latin typeface="Cambria Math" charset="0"/>
                                            <a:ea typeface="Kaiti TC" charset="-120"/>
                                            <a:cs typeface="Kaiti TC" charset="-12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b="0" i="1" smtClean="0">
                                            <a:latin typeface="Cambria Math" charset="0"/>
                                            <a:ea typeface="Kaiti TC" charset="-120"/>
                                            <a:cs typeface="Kaiti TC" charset="-120"/>
                                          </a:rPr>
                                          <m:t>𝑚</m:t>
                                        </m:r>
                                      </m:e>
                                      <m:sup>
                                        <m:r>
                                          <a:rPr lang="en-US" altLang="zh-TW" b="0" i="1" smtClean="0">
                                            <a:latin typeface="Cambria Math" charset="0"/>
                                            <a:ea typeface="Kaiti TC" charset="-120"/>
                                            <a:cs typeface="Kaiti TC" charset="-12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Irradiance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輻照度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𝑊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Luminance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輝度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𝑐𝑑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6345052"/>
                  </p:ext>
                </p:extLst>
              </p:nvPr>
            </p:nvGraphicFramePr>
            <p:xfrm>
              <a:off x="538844" y="1535821"/>
              <a:ext cx="9437913" cy="421183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62877"/>
                    <a:gridCol w="1562877"/>
                    <a:gridCol w="1919773"/>
                    <a:gridCol w="1205981"/>
                    <a:gridCol w="2108719"/>
                    <a:gridCol w="1077686"/>
                  </a:tblGrid>
                  <a:tr h="8423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符號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定義</a:t>
                          </a: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測量學</a:t>
                          </a:r>
                          <a:endParaRPr lang="zh-TW" altLang="en-US" dirty="0" smtClean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單位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光度測量學</a:t>
                          </a:r>
                          <a:endParaRPr lang="zh-TW" altLang="en-US" dirty="0" smtClean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單位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89" t="-100000" r="-503891" b="-301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Radiant Energy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輻射能量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18687" t="-100000" r="-265657" b="-301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Luminous</a:t>
                          </a:r>
                          <a:r>
                            <a:rPr lang="en-US" altLang="zh-TW" baseline="0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 Energy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光能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Talbot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l="-389" t="-201449" r="-503891" b="-2036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l="-100781" t="-201449" r="-405859" b="-2036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Radiant 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Flux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輻射通量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(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功率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l="-418687" t="-201449" r="-265657" b="-2036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Luminous Flux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光通量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l="-775706" t="-201449" r="-1695" b="-203623"/>
                          </a:stretch>
                        </a:blipFill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89" t="-299281" r="-503891" b="-102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100781" t="-299281" r="-405859" b="-102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Radiant 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Intensity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輻射強度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418687" t="-299281" r="-265657" b="-102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Luminous</a:t>
                          </a:r>
                          <a:r>
                            <a:rPr lang="en-US" altLang="zh-TW" baseline="0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 Intensity</a:t>
                          </a:r>
                        </a:p>
                        <a:p>
                          <a:pPr algn="ctr"/>
                          <a:r>
                            <a:rPr lang="zh-TW" altLang="en-US" baseline="0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2"/>
                          <a:stretch>
                            <a:fillRect l="-775706" t="-299281" r="-1695" b="-102158"/>
                          </a:stretch>
                        </a:blipFill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89" t="-402174" r="-503891" b="-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100781" t="-402174" r="-405859" b="-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Irradiance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輻照度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418687" t="-402174" r="-265657" b="-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Luminance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輝度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2"/>
                          <a:stretch>
                            <a:fillRect l="-775706" t="-402174" r="-1695" b="-289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0830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 88"/>
          <p:cNvSpPr/>
          <p:nvPr/>
        </p:nvSpPr>
        <p:spPr>
          <a:xfrm>
            <a:off x="1320800" y="974220"/>
            <a:ext cx="9601199" cy="83034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58" name="矩形 57"/>
          <p:cNvSpPr/>
          <p:nvPr/>
        </p:nvSpPr>
        <p:spPr>
          <a:xfrm>
            <a:off x="3429000" y="1939142"/>
            <a:ext cx="7086600" cy="60980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4130528" y="2078094"/>
            <a:ext cx="6090330" cy="958768"/>
            <a:chOff x="4130528" y="2146674"/>
            <a:chExt cx="6090330" cy="958768"/>
          </a:xfrm>
        </p:grpSpPr>
        <p:sp>
          <p:nvSpPr>
            <p:cNvPr id="150" name="矩形 149"/>
            <p:cNvSpPr/>
            <p:nvPr/>
          </p:nvSpPr>
          <p:spPr>
            <a:xfrm>
              <a:off x="4130528" y="2146674"/>
              <a:ext cx="6090330" cy="9587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1" name="文字方塊 170"/>
            <p:cNvSpPr txBox="1"/>
            <p:nvPr/>
          </p:nvSpPr>
          <p:spPr>
            <a:xfrm>
              <a:off x="5032407" y="2218586"/>
              <a:ext cx="401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改變系統設計（最佳化變數）</a:t>
              </a:r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4954319" y="2734550"/>
              <a:ext cx="4217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設定朗博次方、硬體組態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5165574" y="3212610"/>
            <a:ext cx="4006428" cy="19927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4115471" y="197645"/>
            <a:ext cx="6109151" cy="623065"/>
            <a:chOff x="1767121" y="363577"/>
            <a:chExt cx="8115015" cy="1604766"/>
          </a:xfrm>
          <a:noFill/>
        </p:grpSpPr>
        <p:sp>
          <p:nvSpPr>
            <p:cNvPr id="32" name="矩形 31"/>
            <p:cNvSpPr/>
            <p:nvPr/>
          </p:nvSpPr>
          <p:spPr>
            <a:xfrm>
              <a:off x="1767121" y="363577"/>
              <a:ext cx="8115015" cy="1604766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2144453" y="468620"/>
              <a:ext cx="7410353" cy="11890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設定模擬情境與樣本點</a:t>
              </a:r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5596467" y="9408324"/>
            <a:ext cx="3017521" cy="600220"/>
            <a:chOff x="5784695" y="9742705"/>
            <a:chExt cx="3971257" cy="600220"/>
          </a:xfrm>
          <a:noFill/>
        </p:grpSpPr>
        <p:sp>
          <p:nvSpPr>
            <p:cNvPr id="35" name="矩形 34"/>
            <p:cNvSpPr/>
            <p:nvPr/>
          </p:nvSpPr>
          <p:spPr>
            <a:xfrm>
              <a:off x="5784697" y="9742705"/>
              <a:ext cx="3971255" cy="60022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5784695" y="9842945"/>
              <a:ext cx="3971257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選擇最合適的硬體數量</a:t>
              </a:r>
            </a:p>
          </p:txBody>
        </p:sp>
      </p:grp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群組 5"/>
          <p:cNvGrpSpPr/>
          <p:nvPr/>
        </p:nvGrpSpPr>
        <p:grpSpPr>
          <a:xfrm>
            <a:off x="5402215" y="3439779"/>
            <a:ext cx="3452353" cy="1522098"/>
            <a:chOff x="5402213" y="3851259"/>
            <a:chExt cx="3452353" cy="1522098"/>
          </a:xfrm>
        </p:grpSpPr>
        <p:sp>
          <p:nvSpPr>
            <p:cNvPr id="91" name="矩形 90"/>
            <p:cNvSpPr/>
            <p:nvPr/>
          </p:nvSpPr>
          <p:spPr>
            <a:xfrm>
              <a:off x="5402213" y="4804380"/>
              <a:ext cx="3452353" cy="5689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2" name="矩形 151"/>
            <p:cNvSpPr/>
            <p:nvPr/>
          </p:nvSpPr>
          <p:spPr>
            <a:xfrm>
              <a:off x="5402214" y="3851259"/>
              <a:ext cx="3452352" cy="5866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3" name="文字方塊 152"/>
            <p:cNvSpPr txBox="1"/>
            <p:nvPr/>
          </p:nvSpPr>
          <p:spPr>
            <a:xfrm>
              <a:off x="6533040" y="4837543"/>
              <a:ext cx="14617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計算定位</a:t>
              </a:r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5696803" y="3885797"/>
              <a:ext cx="29611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>
                  <a:latin typeface="Heiti TC Light" charset="-120"/>
                  <a:ea typeface="Heiti TC Light" charset="-120"/>
                  <a:cs typeface="Heiti TC Light" charset="-120"/>
                </a:rPr>
                <a:t>模擬光通訊訊號</a:t>
              </a:r>
              <a:endPara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pSp>
        <p:nvGrpSpPr>
          <p:cNvPr id="38" name="群組 37"/>
          <p:cNvGrpSpPr/>
          <p:nvPr/>
        </p:nvGrpSpPr>
        <p:grpSpPr>
          <a:xfrm>
            <a:off x="4109554" y="1123013"/>
            <a:ext cx="6109151" cy="623065"/>
            <a:chOff x="1767121" y="363577"/>
            <a:chExt cx="8115015" cy="1604766"/>
          </a:xfrm>
          <a:noFill/>
        </p:grpSpPr>
        <p:sp>
          <p:nvSpPr>
            <p:cNvPr id="39" name="矩形 38"/>
            <p:cNvSpPr/>
            <p:nvPr/>
          </p:nvSpPr>
          <p:spPr>
            <a:xfrm>
              <a:off x="1767121" y="363577"/>
              <a:ext cx="8115015" cy="1604766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2144453" y="468620"/>
              <a:ext cx="7410353" cy="11890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設定硬體數量的設計空間</a:t>
              </a:r>
              <a:endParaRPr kumimoji="1" lang="zh-TW" altLang="en-US" sz="2400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4109552" y="5398439"/>
            <a:ext cx="6090330" cy="1200757"/>
            <a:chOff x="4085015" y="6427132"/>
            <a:chExt cx="6090330" cy="1200757"/>
          </a:xfrm>
        </p:grpSpPr>
        <p:sp>
          <p:nvSpPr>
            <p:cNvPr id="43" name="矩形 42"/>
            <p:cNvSpPr/>
            <p:nvPr/>
          </p:nvSpPr>
          <p:spPr>
            <a:xfrm>
              <a:off x="4085015" y="6427132"/>
              <a:ext cx="6090330" cy="120075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5916312" y="6569988"/>
              <a:ext cx="24535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計算目標函數</a:t>
              </a:r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4806492" y="7174509"/>
              <a:ext cx="46437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樣本點中，在誤差容許範圍內的樣本點比例</a:t>
              </a: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5196781" y="6927613"/>
            <a:ext cx="3734006" cy="781203"/>
            <a:chOff x="5805183" y="8639740"/>
            <a:chExt cx="2415542" cy="781203"/>
          </a:xfrm>
        </p:grpSpPr>
        <p:sp>
          <p:nvSpPr>
            <p:cNvPr id="2" name="決策 1"/>
            <p:cNvSpPr/>
            <p:nvPr/>
          </p:nvSpPr>
          <p:spPr>
            <a:xfrm>
              <a:off x="5805183" y="8639740"/>
              <a:ext cx="2415542" cy="781203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6138911" y="8826967"/>
              <a:ext cx="1786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是否達到演算法終止條件</a:t>
              </a:r>
            </a:p>
          </p:txBody>
        </p:sp>
      </p:grpSp>
      <p:grpSp>
        <p:nvGrpSpPr>
          <p:cNvPr id="46" name="群組 45"/>
          <p:cNvGrpSpPr/>
          <p:nvPr/>
        </p:nvGrpSpPr>
        <p:grpSpPr>
          <a:xfrm>
            <a:off x="5061123" y="8037231"/>
            <a:ext cx="4005325" cy="1143000"/>
            <a:chOff x="5740655" y="8502580"/>
            <a:chExt cx="2884585" cy="1143000"/>
          </a:xfrm>
        </p:grpSpPr>
        <p:sp>
          <p:nvSpPr>
            <p:cNvPr id="47" name="決策 46"/>
            <p:cNvSpPr/>
            <p:nvPr/>
          </p:nvSpPr>
          <p:spPr>
            <a:xfrm>
              <a:off x="5740655" y="8502580"/>
              <a:ext cx="2884585" cy="1143000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6259907" y="8806185"/>
              <a:ext cx="17860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設計空間中的硬體數量是否都評估完畢</a:t>
              </a:r>
            </a:p>
          </p:txBody>
        </p:sp>
      </p:grpSp>
      <p:sp>
        <p:nvSpPr>
          <p:cNvPr id="4" name="圓角矩形 3"/>
          <p:cNvSpPr/>
          <p:nvPr/>
        </p:nvSpPr>
        <p:spPr>
          <a:xfrm>
            <a:off x="6343564" y="10201608"/>
            <a:ext cx="1388149" cy="510798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TW" altLang="en-US" sz="18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完成</a:t>
            </a:r>
          </a:p>
        </p:txBody>
      </p:sp>
      <p:cxnSp>
        <p:nvCxnSpPr>
          <p:cNvPr id="49" name="直線箭頭接點 48"/>
          <p:cNvCxnSpPr/>
          <p:nvPr/>
        </p:nvCxnSpPr>
        <p:spPr>
          <a:xfrm>
            <a:off x="7063160" y="761474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/>
          <p:cNvCxnSpPr/>
          <p:nvPr/>
        </p:nvCxnSpPr>
        <p:spPr>
          <a:xfrm>
            <a:off x="7067930" y="1698634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箭頭接點 50"/>
          <p:cNvCxnSpPr/>
          <p:nvPr/>
        </p:nvCxnSpPr>
        <p:spPr>
          <a:xfrm>
            <a:off x="7063160" y="3071996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箭頭接點 51"/>
          <p:cNvCxnSpPr/>
          <p:nvPr/>
        </p:nvCxnSpPr>
        <p:spPr>
          <a:xfrm>
            <a:off x="7063160" y="3990579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箭頭接點 52"/>
          <p:cNvCxnSpPr/>
          <p:nvPr/>
        </p:nvCxnSpPr>
        <p:spPr>
          <a:xfrm>
            <a:off x="7046647" y="4996116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箭頭接點 53"/>
          <p:cNvCxnSpPr/>
          <p:nvPr/>
        </p:nvCxnSpPr>
        <p:spPr>
          <a:xfrm>
            <a:off x="7068053" y="6536850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54"/>
          <p:cNvCxnSpPr/>
          <p:nvPr/>
        </p:nvCxnSpPr>
        <p:spPr>
          <a:xfrm>
            <a:off x="7063160" y="7708816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箭頭接點 55"/>
          <p:cNvCxnSpPr/>
          <p:nvPr/>
        </p:nvCxnSpPr>
        <p:spPr>
          <a:xfrm>
            <a:off x="7050916" y="9106243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箭頭接點 56"/>
          <p:cNvCxnSpPr/>
          <p:nvPr/>
        </p:nvCxnSpPr>
        <p:spPr>
          <a:xfrm>
            <a:off x="7022098" y="9877898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群組 17"/>
          <p:cNvGrpSpPr/>
          <p:nvPr/>
        </p:nvGrpSpPr>
        <p:grpSpPr>
          <a:xfrm>
            <a:off x="3823857" y="2459911"/>
            <a:ext cx="1431387" cy="4855029"/>
            <a:chOff x="3823855" y="2524457"/>
            <a:chExt cx="306673" cy="3621357"/>
          </a:xfrm>
        </p:grpSpPr>
        <p:cxnSp>
          <p:nvCxnSpPr>
            <p:cNvPr id="60" name="直線箭頭接點 59"/>
            <p:cNvCxnSpPr/>
            <p:nvPr/>
          </p:nvCxnSpPr>
          <p:spPr>
            <a:xfrm>
              <a:off x="3823855" y="2524457"/>
              <a:ext cx="65704" cy="0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/>
            <p:nvPr/>
          </p:nvCxnSpPr>
          <p:spPr>
            <a:xfrm>
              <a:off x="3823855" y="2524457"/>
              <a:ext cx="0" cy="362135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/>
            <p:cNvCxnSpPr/>
            <p:nvPr/>
          </p:nvCxnSpPr>
          <p:spPr>
            <a:xfrm>
              <a:off x="3823855" y="6145814"/>
              <a:ext cx="30667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文字方塊 68"/>
          <p:cNvSpPr txBox="1"/>
          <p:nvPr/>
        </p:nvSpPr>
        <p:spPr>
          <a:xfrm>
            <a:off x="6975285" y="7701067"/>
            <a:ext cx="535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400">
                <a:latin typeface="Heiti TC Light" charset="-120"/>
                <a:ea typeface="Heiti TC Light" charset="-120"/>
                <a:cs typeface="Heiti TC Light" charset="-120"/>
              </a:rPr>
              <a:t>是</a:t>
            </a:r>
            <a:endParaRPr kumimoji="1" lang="zh-TW" altLang="en-US" sz="14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6934718" y="9122877"/>
            <a:ext cx="535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400">
                <a:latin typeface="Heiti TC Light" charset="-120"/>
                <a:ea typeface="Heiti TC Light" charset="-120"/>
                <a:cs typeface="Heiti TC Light" charset="-120"/>
              </a:rPr>
              <a:t>是</a:t>
            </a:r>
            <a:endParaRPr kumimoji="1" lang="zh-TW" altLang="en-US" sz="14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4639883" y="7453394"/>
            <a:ext cx="535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400">
                <a:latin typeface="Heiti TC Light" charset="-120"/>
                <a:ea typeface="Heiti TC Light" charset="-120"/>
                <a:cs typeface="Heiti TC Light" charset="-120"/>
              </a:rPr>
              <a:t>否</a:t>
            </a:r>
            <a:endParaRPr kumimoji="1" lang="zh-TW" altLang="en-US" sz="14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81" name="文字方塊 80"/>
          <p:cNvSpPr txBox="1"/>
          <p:nvPr/>
        </p:nvSpPr>
        <p:spPr>
          <a:xfrm>
            <a:off x="4442017" y="8708600"/>
            <a:ext cx="535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rPr>
              <a:t>否</a:t>
            </a:r>
          </a:p>
        </p:txBody>
      </p:sp>
      <p:grpSp>
        <p:nvGrpSpPr>
          <p:cNvPr id="83" name="群組 82"/>
          <p:cNvGrpSpPr/>
          <p:nvPr/>
        </p:nvGrpSpPr>
        <p:grpSpPr>
          <a:xfrm>
            <a:off x="2064953" y="1391480"/>
            <a:ext cx="3004968" cy="7217253"/>
            <a:chOff x="3823855" y="2524457"/>
            <a:chExt cx="306673" cy="3621357"/>
          </a:xfrm>
        </p:grpSpPr>
        <p:cxnSp>
          <p:nvCxnSpPr>
            <p:cNvPr id="84" name="直線箭頭接點 83"/>
            <p:cNvCxnSpPr/>
            <p:nvPr/>
          </p:nvCxnSpPr>
          <p:spPr>
            <a:xfrm>
              <a:off x="3823855" y="2524457"/>
              <a:ext cx="208662" cy="0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接點 84"/>
            <p:cNvCxnSpPr/>
            <p:nvPr/>
          </p:nvCxnSpPr>
          <p:spPr>
            <a:xfrm>
              <a:off x="3823855" y="2524457"/>
              <a:ext cx="0" cy="362135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接點 85"/>
            <p:cNvCxnSpPr/>
            <p:nvPr/>
          </p:nvCxnSpPr>
          <p:spPr>
            <a:xfrm>
              <a:off x="3823855" y="6145814"/>
              <a:ext cx="30667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文字方塊 86"/>
          <p:cNvSpPr txBox="1"/>
          <p:nvPr/>
        </p:nvSpPr>
        <p:spPr>
          <a:xfrm>
            <a:off x="2087284" y="4563841"/>
            <a:ext cx="1349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最佳化</a:t>
            </a:r>
          </a:p>
        </p:txBody>
      </p:sp>
      <p:sp>
        <p:nvSpPr>
          <p:cNvPr id="88" name="文字方塊 87"/>
          <p:cNvSpPr txBox="1"/>
          <p:nvPr/>
        </p:nvSpPr>
        <p:spPr>
          <a:xfrm>
            <a:off x="4227039" y="3775430"/>
            <a:ext cx="1031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solidFill>
                  <a:schemeClr val="accent2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定位流程</a:t>
            </a:r>
            <a:endParaRPr kumimoji="1" lang="zh-TW" altLang="en-US" sz="2400" b="1" u="sng" dirty="0">
              <a:solidFill>
                <a:schemeClr val="accent2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0" name="文字方塊 89"/>
          <p:cNvSpPr txBox="1"/>
          <p:nvPr/>
        </p:nvSpPr>
        <p:spPr>
          <a:xfrm>
            <a:off x="289346" y="4661013"/>
            <a:ext cx="1031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solidFill>
                  <a:schemeClr val="accent4">
                    <a:lumMod val="50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硬體數量迭代</a:t>
            </a:r>
            <a:endParaRPr kumimoji="1" lang="zh-TW" altLang="en-US" sz="2400" b="1" u="sng" dirty="0">
              <a:solidFill>
                <a:schemeClr val="accent4">
                  <a:lumMod val="50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7624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 106"/>
          <p:cNvSpPr/>
          <p:nvPr/>
        </p:nvSpPr>
        <p:spPr>
          <a:xfrm>
            <a:off x="4926023" y="3440286"/>
            <a:ext cx="3303068" cy="559142"/>
          </a:xfrm>
          <a:prstGeom prst="rect">
            <a:avLst/>
          </a:prstGeom>
          <a:solidFill>
            <a:schemeClr val="accent5">
              <a:lumMod val="40000"/>
              <a:lumOff val="60000"/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9" name="矩形 108"/>
          <p:cNvSpPr/>
          <p:nvPr/>
        </p:nvSpPr>
        <p:spPr>
          <a:xfrm>
            <a:off x="4922981" y="1584310"/>
            <a:ext cx="3303068" cy="1084775"/>
          </a:xfrm>
          <a:prstGeom prst="rect">
            <a:avLst/>
          </a:prstGeom>
          <a:solidFill>
            <a:schemeClr val="accent5">
              <a:lumMod val="40000"/>
              <a:lumOff val="60000"/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文字方塊 152"/>
          <p:cNvSpPr txBox="1"/>
          <p:nvPr/>
        </p:nvSpPr>
        <p:spPr>
          <a:xfrm>
            <a:off x="3360031" y="9615548"/>
            <a:ext cx="146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計算定位</a:t>
            </a:r>
          </a:p>
        </p:txBody>
      </p:sp>
      <p:sp>
        <p:nvSpPr>
          <p:cNvPr id="171" name="文字方塊 170"/>
          <p:cNvSpPr txBox="1"/>
          <p:nvPr/>
        </p:nvSpPr>
        <p:spPr>
          <a:xfrm>
            <a:off x="5733532" y="878252"/>
            <a:ext cx="153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 smtClean="0">
                <a:solidFill>
                  <a:schemeClr val="accent1"/>
                </a:solidFill>
                <a:latin typeface="Heiti TC Light" charset="-120"/>
                <a:ea typeface="Heiti TC Light" charset="-120"/>
                <a:cs typeface="Heiti TC Light" charset="-120"/>
              </a:rPr>
              <a:t>硬體驗證</a:t>
            </a:r>
            <a:endParaRPr kumimoji="1" lang="zh-TW" altLang="en-US" sz="2400" b="1" u="sng" dirty="0">
              <a:solidFill>
                <a:schemeClr val="accent1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2513006" y="9328840"/>
            <a:ext cx="9683089" cy="1160222"/>
            <a:chOff x="2923701" y="9538185"/>
            <a:chExt cx="6051877" cy="1160222"/>
          </a:xfrm>
        </p:grpSpPr>
        <p:sp>
          <p:nvSpPr>
            <p:cNvPr id="91" name="矩形 90"/>
            <p:cNvSpPr/>
            <p:nvPr/>
          </p:nvSpPr>
          <p:spPr>
            <a:xfrm>
              <a:off x="2923701" y="9538185"/>
              <a:ext cx="6051877" cy="116022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5" name="群組 4"/>
            <p:cNvGrpSpPr/>
            <p:nvPr/>
          </p:nvGrpSpPr>
          <p:grpSpPr>
            <a:xfrm>
              <a:off x="5372973" y="9578547"/>
              <a:ext cx="2672658" cy="1068101"/>
              <a:chOff x="5438788" y="9321896"/>
              <a:chExt cx="2672658" cy="1068101"/>
            </a:xfrm>
          </p:grpSpPr>
          <p:sp>
            <p:nvSpPr>
              <p:cNvPr id="172" name="文字方塊 171"/>
              <p:cNvSpPr txBox="1"/>
              <p:nvPr/>
            </p:nvSpPr>
            <p:spPr>
              <a:xfrm>
                <a:off x="5438788" y="10020665"/>
                <a:ext cx="26726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定位演算法</a:t>
                </a:r>
              </a:p>
            </p:txBody>
          </p:sp>
          <p:sp>
            <p:nvSpPr>
              <p:cNvPr id="173" name="文字方塊 172"/>
              <p:cNvSpPr txBox="1"/>
              <p:nvPr/>
            </p:nvSpPr>
            <p:spPr>
              <a:xfrm>
                <a:off x="5679104" y="9321896"/>
                <a:ext cx="21864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訊號過濾</a:t>
                </a:r>
              </a:p>
            </p:txBody>
          </p:sp>
          <p:cxnSp>
            <p:nvCxnSpPr>
              <p:cNvPr id="58" name="直線箭頭接點 57"/>
              <p:cNvCxnSpPr/>
              <p:nvPr/>
            </p:nvCxnSpPr>
            <p:spPr>
              <a:xfrm>
                <a:off x="6775117" y="9703837"/>
                <a:ext cx="0" cy="364112"/>
              </a:xfrm>
              <a:prstGeom prst="straightConnector1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2" name="文字方塊 91"/>
          <p:cNvSpPr txBox="1"/>
          <p:nvPr/>
        </p:nvSpPr>
        <p:spPr>
          <a:xfrm>
            <a:off x="3583528" y="6718949"/>
            <a:ext cx="127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光通訊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3" name="文字方塊 92"/>
          <p:cNvSpPr txBox="1"/>
          <p:nvPr/>
        </p:nvSpPr>
        <p:spPr>
          <a:xfrm>
            <a:off x="5512778" y="1612701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硬體挑選</a:t>
            </a:r>
          </a:p>
        </p:txBody>
      </p:sp>
      <p:sp>
        <p:nvSpPr>
          <p:cNvPr id="95" name="文字方塊 94"/>
          <p:cNvSpPr txBox="1"/>
          <p:nvPr/>
        </p:nvSpPr>
        <p:spPr>
          <a:xfrm>
            <a:off x="5535011" y="2219915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設計硬體模組</a:t>
            </a:r>
          </a:p>
        </p:txBody>
      </p:sp>
      <p:grpSp>
        <p:nvGrpSpPr>
          <p:cNvPr id="3" name="群組 2"/>
          <p:cNvGrpSpPr/>
          <p:nvPr/>
        </p:nvGrpSpPr>
        <p:grpSpPr>
          <a:xfrm>
            <a:off x="4908679" y="4744597"/>
            <a:ext cx="3303068" cy="3947302"/>
            <a:chOff x="4991773" y="3517074"/>
            <a:chExt cx="3303068" cy="3947302"/>
          </a:xfrm>
        </p:grpSpPr>
        <p:sp>
          <p:nvSpPr>
            <p:cNvPr id="170" name="矩形 169"/>
            <p:cNvSpPr/>
            <p:nvPr/>
          </p:nvSpPr>
          <p:spPr>
            <a:xfrm>
              <a:off x="4991773" y="3517074"/>
              <a:ext cx="3303068" cy="394730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42000"/>
              </a:schemeClr>
            </a:solidFill>
            <a:ln>
              <a:noFill/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4" name="文字方塊 93"/>
            <p:cNvSpPr txBox="1"/>
            <p:nvPr/>
          </p:nvSpPr>
          <p:spPr>
            <a:xfrm>
              <a:off x="5564383" y="6677721"/>
              <a:ext cx="21864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得到各</a:t>
              </a:r>
              <a:r>
                <a:rPr kumimoji="1" lang="en-US" altLang="zh-TW" sz="1800" dirty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對各</a:t>
              </a:r>
              <a:r>
                <a:rPr kumimoji="1" lang="en-US" altLang="zh-TW" sz="1800" dirty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的電流強度</a:t>
              </a:r>
            </a:p>
          </p:txBody>
        </p:sp>
        <p:sp>
          <p:nvSpPr>
            <p:cNvPr id="96" name="文字方塊 95"/>
            <p:cNvSpPr txBox="1"/>
            <p:nvPr/>
          </p:nvSpPr>
          <p:spPr>
            <a:xfrm>
              <a:off x="5241528" y="3563951"/>
              <a:ext cx="28846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各</a:t>
              </a:r>
              <a:r>
                <a:rPr kumimoji="1" lang="en-US" altLang="zh-TW" sz="1800" dirty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進行光通訊編碼</a:t>
              </a:r>
              <a:endPara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endParaRPr>
            </a:p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並傳送訊號</a:t>
              </a:r>
            </a:p>
          </p:txBody>
        </p:sp>
        <p:sp>
          <p:nvSpPr>
            <p:cNvPr id="97" name="文字方塊 96"/>
            <p:cNvSpPr txBox="1"/>
            <p:nvPr/>
          </p:nvSpPr>
          <p:spPr>
            <a:xfrm>
              <a:off x="5217718" y="4624711"/>
              <a:ext cx="28846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光波傳遞訊號</a:t>
              </a:r>
            </a:p>
          </p:txBody>
        </p:sp>
        <p:sp>
          <p:nvSpPr>
            <p:cNvPr id="98" name="文字方塊 97"/>
            <p:cNvSpPr txBox="1"/>
            <p:nvPr/>
          </p:nvSpPr>
          <p:spPr>
            <a:xfrm>
              <a:off x="5144057" y="5352142"/>
              <a:ext cx="28846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各</a:t>
              </a:r>
              <a:r>
                <a:rPr kumimoji="1" lang="en-US" altLang="zh-TW" sz="1800" dirty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接齁訊號</a:t>
              </a:r>
              <a:endPara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endParaRPr>
            </a:p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並進行光通訊解碼</a:t>
              </a:r>
              <a:endPara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cxnSp>
          <p:nvCxnSpPr>
            <p:cNvPr id="101" name="直線箭頭接點 100"/>
            <p:cNvCxnSpPr/>
            <p:nvPr/>
          </p:nvCxnSpPr>
          <p:spPr>
            <a:xfrm>
              <a:off x="6683269" y="5998473"/>
              <a:ext cx="568" cy="536807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箭頭接點 101"/>
            <p:cNvCxnSpPr/>
            <p:nvPr/>
          </p:nvCxnSpPr>
          <p:spPr>
            <a:xfrm>
              <a:off x="6674796" y="5020225"/>
              <a:ext cx="0" cy="364112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箭頭接點 102"/>
            <p:cNvCxnSpPr/>
            <p:nvPr/>
          </p:nvCxnSpPr>
          <p:spPr>
            <a:xfrm>
              <a:off x="6662952" y="4276692"/>
              <a:ext cx="0" cy="364112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文字方塊 104"/>
          <p:cNvSpPr txBox="1"/>
          <p:nvPr/>
        </p:nvSpPr>
        <p:spPr>
          <a:xfrm>
            <a:off x="2513005" y="3344590"/>
            <a:ext cx="2421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擺放於空間中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110" name="直線箭頭接點 109"/>
          <p:cNvCxnSpPr/>
          <p:nvPr/>
        </p:nvCxnSpPr>
        <p:spPr>
          <a:xfrm>
            <a:off x="6591235" y="1964611"/>
            <a:ext cx="0" cy="324168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文字方塊 110"/>
          <p:cNvSpPr txBox="1"/>
          <p:nvPr/>
        </p:nvSpPr>
        <p:spPr>
          <a:xfrm>
            <a:off x="5122449" y="3519682"/>
            <a:ext cx="2934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將兩單位放置於量測位置</a:t>
            </a:r>
          </a:p>
        </p:txBody>
      </p:sp>
      <p:sp>
        <p:nvSpPr>
          <p:cNvPr id="100" name="矩形 99"/>
          <p:cNvSpPr/>
          <p:nvPr/>
        </p:nvSpPr>
        <p:spPr>
          <a:xfrm>
            <a:off x="8687242" y="3438817"/>
            <a:ext cx="3303068" cy="560613"/>
          </a:xfrm>
          <a:prstGeom prst="rect">
            <a:avLst/>
          </a:prstGeom>
          <a:solidFill>
            <a:schemeClr val="accent4">
              <a:lumMod val="20000"/>
              <a:lumOff val="80000"/>
              <a:alpha val="71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4" name="矩形 103"/>
          <p:cNvSpPr/>
          <p:nvPr/>
        </p:nvSpPr>
        <p:spPr>
          <a:xfrm>
            <a:off x="8684200" y="1584310"/>
            <a:ext cx="3303068" cy="1084775"/>
          </a:xfrm>
          <a:prstGeom prst="rect">
            <a:avLst/>
          </a:prstGeom>
          <a:solidFill>
            <a:schemeClr val="accent4">
              <a:lumMod val="20000"/>
              <a:lumOff val="80000"/>
              <a:alpha val="71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0" name="文字方塊 119"/>
          <p:cNvSpPr txBox="1"/>
          <p:nvPr/>
        </p:nvSpPr>
        <p:spPr>
          <a:xfrm>
            <a:off x="9273997" y="1612701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設定硬體參數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字方塊 121"/>
              <p:cNvSpPr txBox="1"/>
              <p:nvPr/>
            </p:nvSpPr>
            <p:spPr>
              <a:xfrm>
                <a:off x="9296230" y="2219915"/>
                <a:ext cx="21864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設定硬體組態</a:t>
                </a:r>
                <a14:m>
                  <m:oMath xmlns:m="http://schemas.openxmlformats.org/officeDocument/2006/math">
                    <m:r>
                      <a:rPr kumimoji="1" lang="en-US" altLang="zh-TW" sz="1800" b="1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𝑷</m:t>
                    </m:r>
                    <m:r>
                      <a:rPr kumimoji="1" lang="en-US" altLang="zh-TW" sz="1800" b="1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,</m:t>
                    </m:r>
                    <m:r>
                      <a:rPr kumimoji="1" lang="en-US" altLang="zh-TW" sz="1800" b="1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𝑽</m:t>
                    </m:r>
                  </m:oMath>
                </a14:m>
                <a:endParaRPr kumimoji="1" lang="zh-TW" altLang="en-US" sz="1800" b="1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22" name="文字方塊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230" y="2219915"/>
                <a:ext cx="2186452" cy="369332"/>
              </a:xfrm>
              <a:prstGeom prst="rect">
                <a:avLst/>
              </a:prstGeom>
              <a:blipFill rotWithShape="0">
                <a:blip r:embed="rId2"/>
                <a:stretch>
                  <a:fillRect t="-11475" b="-213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" name="直線箭頭接點 135"/>
          <p:cNvCxnSpPr/>
          <p:nvPr/>
        </p:nvCxnSpPr>
        <p:spPr>
          <a:xfrm>
            <a:off x="10352454" y="1964611"/>
            <a:ext cx="0" cy="324168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字方塊 137"/>
              <p:cNvSpPr txBox="1"/>
              <p:nvPr/>
            </p:nvSpPr>
            <p:spPr>
              <a:xfrm>
                <a:off x="8883668" y="3519682"/>
                <a:ext cx="29349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設定齊次轉換矩陣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18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pPr>
                      <m:e>
                        <m:r>
                          <a:rPr kumimoji="1" lang="en-US" altLang="zh-TW" sz="1800" i="1">
                            <a:solidFill>
                              <a:schemeClr val="bg1"/>
                            </a:solidFill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.</m:t>
                        </m:r>
                      </m:e>
                      <m:sup>
                        <m:r>
                          <a:rPr kumimoji="1" lang="en-US" altLang="zh-TW" sz="18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𝑃𝐿</m:t>
                        </m:r>
                      </m:sup>
                    </m:sSup>
                    <m:r>
                      <a:rPr kumimoji="1" lang="en-US" altLang="zh-TW" sz="1800" b="1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𝑯</m:t>
                    </m:r>
                  </m:oMath>
                </a14:m>
                <a:endParaRPr kumimoji="1" lang="zh-TW" altLang="en-US" sz="1800" b="1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38" name="文字方塊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3668" y="3519682"/>
                <a:ext cx="2934907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11475" b="-213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群組 3"/>
          <p:cNvGrpSpPr/>
          <p:nvPr/>
        </p:nvGrpSpPr>
        <p:grpSpPr>
          <a:xfrm>
            <a:off x="8684200" y="4744597"/>
            <a:ext cx="3303068" cy="3947302"/>
            <a:chOff x="8752992" y="3517074"/>
            <a:chExt cx="3303068" cy="3947302"/>
          </a:xfrm>
        </p:grpSpPr>
        <p:sp>
          <p:nvSpPr>
            <p:cNvPr id="112" name="矩形 111"/>
            <p:cNvSpPr/>
            <p:nvPr/>
          </p:nvSpPr>
          <p:spPr>
            <a:xfrm>
              <a:off x="8752992" y="3517074"/>
              <a:ext cx="3303068" cy="3947302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1000"/>
              </a:schemeClr>
            </a:solidFill>
            <a:ln>
              <a:noFill/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1" name="文字方塊 120"/>
            <p:cNvSpPr txBox="1"/>
            <p:nvPr/>
          </p:nvSpPr>
          <p:spPr>
            <a:xfrm>
              <a:off x="9300501" y="6818045"/>
              <a:ext cx="21864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得到各</a:t>
              </a:r>
              <a:r>
                <a:rPr kumimoji="1" lang="en-US" altLang="zh-TW" sz="1800" dirty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對各</a:t>
              </a:r>
              <a:r>
                <a:rPr kumimoji="1" lang="en-US" altLang="zh-TW" sz="1800" dirty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的電流強度</a:t>
              </a:r>
            </a:p>
          </p:txBody>
        </p:sp>
        <p:sp>
          <p:nvSpPr>
            <p:cNvPr id="123" name="文字方塊 122"/>
            <p:cNvSpPr txBox="1"/>
            <p:nvPr/>
          </p:nvSpPr>
          <p:spPr>
            <a:xfrm>
              <a:off x="9002747" y="3563951"/>
              <a:ext cx="28846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將</a:t>
              </a:r>
              <a:r>
                <a:rPr kumimoji="1" lang="en-US" altLang="zh-TW" sz="1800" dirty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投影至</a:t>
              </a:r>
              <a:r>
                <a:rPr kumimoji="1" lang="en-US" altLang="zh-TW" sz="1800" dirty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座標系</a:t>
              </a:r>
              <a:endPara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文字方塊 123"/>
                <p:cNvSpPr txBox="1"/>
                <p:nvPr/>
              </p:nvSpPr>
              <p:spPr>
                <a:xfrm>
                  <a:off x="8962217" y="4253141"/>
                  <a:ext cx="288461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TW" altLang="en-US" sz="18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計算各</a:t>
                  </a:r>
                  <a:r>
                    <a:rPr kumimoji="1" lang="en-US" altLang="zh-TW" sz="18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18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之間的</a:t>
                  </a:r>
                  <a:endParaRPr kumimoji="1" lang="en-US" altLang="zh-TW" sz="18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  <a:p>
                  <a:pPr algn="ctr"/>
                  <a:r>
                    <a:rPr kumimoji="1" lang="zh-TW" altLang="en-US" sz="18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距離</a:t>
                  </a:r>
                  <a14:m>
                    <m:oMath xmlns:m="http://schemas.openxmlformats.org/officeDocument/2006/math">
                      <m:r>
                        <a:rPr kumimoji="1" lang="en-US" altLang="zh-TW" sz="1800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𝐷</m:t>
                      </m:r>
                    </m:oMath>
                  </a14:m>
                  <a:r>
                    <a:rPr kumimoji="1" lang="zh-TW" altLang="en-US" sz="18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以及出入射角</a:t>
                  </a:r>
                  <a14:m>
                    <m:oMath xmlns:m="http://schemas.openxmlformats.org/officeDocument/2006/math">
                      <m:r>
                        <a:rPr kumimoji="1" lang="en-US" altLang="zh-TW" sz="1800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𝜃𝜙</m:t>
                      </m:r>
                    </m:oMath>
                  </a14:m>
                  <a:endPara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24" name="文字方塊 1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2217" y="4253141"/>
                  <a:ext cx="2884618" cy="6463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4717" b="-122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5" name="文字方塊 124"/>
            <p:cNvSpPr txBox="1"/>
            <p:nvPr/>
          </p:nvSpPr>
          <p:spPr>
            <a:xfrm>
              <a:off x="9019578" y="5190180"/>
              <a:ext cx="28846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將幾何交互關係帶入</a:t>
              </a:r>
              <a:endPara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endParaRPr>
            </a:p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光傳遞模型</a:t>
              </a:r>
              <a:endPara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cxnSp>
          <p:nvCxnSpPr>
            <p:cNvPr id="128" name="直線箭頭接點 127"/>
            <p:cNvCxnSpPr/>
            <p:nvPr/>
          </p:nvCxnSpPr>
          <p:spPr>
            <a:xfrm>
              <a:off x="10424171" y="3933788"/>
              <a:ext cx="0" cy="276494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文字方塊 139"/>
            <p:cNvSpPr txBox="1"/>
            <p:nvPr/>
          </p:nvSpPr>
          <p:spPr>
            <a:xfrm>
              <a:off x="8935992" y="6165948"/>
              <a:ext cx="28846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加上模擬誤差</a:t>
              </a:r>
              <a:endPara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150" name="矩形 149"/>
          <p:cNvSpPr/>
          <p:nvPr/>
        </p:nvSpPr>
        <p:spPr>
          <a:xfrm>
            <a:off x="2495343" y="1443145"/>
            <a:ext cx="9700752" cy="1349655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1" name="矩形 150"/>
          <p:cNvSpPr/>
          <p:nvPr/>
        </p:nvSpPr>
        <p:spPr>
          <a:xfrm>
            <a:off x="2495343" y="3247329"/>
            <a:ext cx="9700752" cy="84151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2" name="矩形 151"/>
          <p:cNvSpPr/>
          <p:nvPr/>
        </p:nvSpPr>
        <p:spPr>
          <a:xfrm>
            <a:off x="2513006" y="4554456"/>
            <a:ext cx="9683091" cy="4303259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6" name="直線箭頭接點 155"/>
          <p:cNvCxnSpPr/>
          <p:nvPr/>
        </p:nvCxnSpPr>
        <p:spPr>
          <a:xfrm>
            <a:off x="7496440" y="2848575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箭頭接點 156"/>
          <p:cNvCxnSpPr/>
          <p:nvPr/>
        </p:nvCxnSpPr>
        <p:spPr>
          <a:xfrm>
            <a:off x="7496440" y="4146723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箭頭接點 157"/>
          <p:cNvCxnSpPr/>
          <p:nvPr/>
        </p:nvCxnSpPr>
        <p:spPr>
          <a:xfrm>
            <a:off x="7593942" y="8921109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箭頭接點 158"/>
          <p:cNvCxnSpPr/>
          <p:nvPr/>
        </p:nvCxnSpPr>
        <p:spPr>
          <a:xfrm>
            <a:off x="10344912" y="6094846"/>
            <a:ext cx="0" cy="276494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箭頭接點 159"/>
          <p:cNvCxnSpPr/>
          <p:nvPr/>
        </p:nvCxnSpPr>
        <p:spPr>
          <a:xfrm>
            <a:off x="10324935" y="7057207"/>
            <a:ext cx="0" cy="276494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箭頭接點 160"/>
          <p:cNvCxnSpPr/>
          <p:nvPr/>
        </p:nvCxnSpPr>
        <p:spPr>
          <a:xfrm>
            <a:off x="10335734" y="7762803"/>
            <a:ext cx="0" cy="276494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文字方塊 161"/>
          <p:cNvSpPr txBox="1"/>
          <p:nvPr/>
        </p:nvSpPr>
        <p:spPr>
          <a:xfrm>
            <a:off x="3434738" y="2012570"/>
            <a:ext cx="153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系統設計</a:t>
            </a:r>
          </a:p>
        </p:txBody>
      </p:sp>
      <p:sp>
        <p:nvSpPr>
          <p:cNvPr id="163" name="文字方塊 162"/>
          <p:cNvSpPr txBox="1"/>
          <p:nvPr/>
        </p:nvSpPr>
        <p:spPr>
          <a:xfrm>
            <a:off x="9597945" y="899827"/>
            <a:ext cx="153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smtClean="0">
                <a:solidFill>
                  <a:schemeClr val="accent4">
                    <a:lumMod val="50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軟體模擬</a:t>
            </a:r>
            <a:endParaRPr kumimoji="1" lang="zh-TW" altLang="en-US" sz="2400" b="1" u="sng" dirty="0">
              <a:solidFill>
                <a:schemeClr val="accent4">
                  <a:lumMod val="50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0240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文字方塊 170"/>
          <p:cNvSpPr txBox="1"/>
          <p:nvPr/>
        </p:nvSpPr>
        <p:spPr>
          <a:xfrm>
            <a:off x="5419961" y="1497195"/>
            <a:ext cx="4711085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b="1" u="sng">
                <a:latin typeface="Heiti TC Light" charset="-120"/>
                <a:ea typeface="Heiti TC Light" charset="-120"/>
                <a:cs typeface="Heiti TC Light" charset="-120"/>
              </a:rPr>
              <a:t>光通訊</a:t>
            </a:r>
            <a:endParaRPr kumimoji="1" lang="zh-TW" altLang="en-US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grpSp>
        <p:nvGrpSpPr>
          <p:cNvPr id="47" name="群組 46"/>
          <p:cNvGrpSpPr/>
          <p:nvPr/>
        </p:nvGrpSpPr>
        <p:grpSpPr>
          <a:xfrm>
            <a:off x="3968625" y="9991600"/>
            <a:ext cx="8115015" cy="708751"/>
            <a:chOff x="3820030" y="9142485"/>
            <a:chExt cx="8115015" cy="1200440"/>
          </a:xfrm>
        </p:grpSpPr>
        <p:sp>
          <p:nvSpPr>
            <p:cNvPr id="153" name="文字方塊 152"/>
            <p:cNvSpPr txBox="1"/>
            <p:nvPr/>
          </p:nvSpPr>
          <p:spPr>
            <a:xfrm>
              <a:off x="5423765" y="9247527"/>
              <a:ext cx="4711085" cy="865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評估誤差與系統表現</a:t>
              </a:r>
            </a:p>
          </p:txBody>
        </p:sp>
        <p:sp>
          <p:nvSpPr>
            <p:cNvPr id="178" name="矩形 177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97" name="群組 196"/>
          <p:cNvGrpSpPr/>
          <p:nvPr/>
        </p:nvGrpSpPr>
        <p:grpSpPr>
          <a:xfrm>
            <a:off x="3816226" y="25841"/>
            <a:ext cx="8115015" cy="1077405"/>
            <a:chOff x="1767121" y="363577"/>
            <a:chExt cx="8115015" cy="1077405"/>
          </a:xfrm>
        </p:grpSpPr>
        <p:sp>
          <p:nvSpPr>
            <p:cNvPr id="183" name="文字方塊 182"/>
            <p:cNvSpPr txBox="1"/>
            <p:nvPr/>
          </p:nvSpPr>
          <p:spPr>
            <a:xfrm>
              <a:off x="3092247" y="979317"/>
              <a:ext cx="526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挑選硬體與設計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與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組態</a:t>
              </a:r>
            </a:p>
          </p:txBody>
        </p:sp>
        <p:sp>
          <p:nvSpPr>
            <p:cNvPr id="190" name="文字方塊 189"/>
            <p:cNvSpPr txBox="1"/>
            <p:nvPr/>
          </p:nvSpPr>
          <p:spPr>
            <a:xfrm>
              <a:off x="3370856" y="468620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系統設計</a:t>
              </a:r>
            </a:p>
          </p:txBody>
        </p:sp>
        <p:sp>
          <p:nvSpPr>
            <p:cNvPr id="191" name="矩形 190"/>
            <p:cNvSpPr/>
            <p:nvPr/>
          </p:nvSpPr>
          <p:spPr>
            <a:xfrm>
              <a:off x="1767121" y="363577"/>
              <a:ext cx="8115015" cy="107706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92" name="文字方塊 191"/>
          <p:cNvSpPr txBox="1"/>
          <p:nvPr/>
        </p:nvSpPr>
        <p:spPr>
          <a:xfrm>
            <a:off x="3412323" y="7479990"/>
            <a:ext cx="8922818" cy="461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得到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L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對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P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的電流強度表格</a:t>
            </a:r>
          </a:p>
        </p:txBody>
      </p:sp>
      <p:sp>
        <p:nvSpPr>
          <p:cNvPr id="193" name="矩形 192"/>
          <p:cNvSpPr/>
          <p:nvPr/>
        </p:nvSpPr>
        <p:spPr>
          <a:xfrm>
            <a:off x="1792965" y="1467632"/>
            <a:ext cx="12383219" cy="6684185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5" name="群組 24"/>
          <p:cNvGrpSpPr/>
          <p:nvPr/>
        </p:nvGrpSpPr>
        <p:grpSpPr>
          <a:xfrm>
            <a:off x="8107786" y="2007066"/>
            <a:ext cx="5783927" cy="5202301"/>
            <a:chOff x="11788056" y="4776773"/>
            <a:chExt cx="5783927" cy="5202301"/>
          </a:xfrm>
        </p:grpSpPr>
        <p:sp>
          <p:nvSpPr>
            <p:cNvPr id="43" name="矩形 42"/>
            <p:cNvSpPr/>
            <p:nvPr/>
          </p:nvSpPr>
          <p:spPr>
            <a:xfrm>
              <a:off x="11788056" y="4776773"/>
              <a:ext cx="5783927" cy="5202301"/>
            </a:xfrm>
            <a:prstGeom prst="rect">
              <a:avLst/>
            </a:prstGeom>
            <a:solidFill>
              <a:schemeClr val="bg2">
                <a:alpha val="60000"/>
              </a:schemeClr>
            </a:solidFill>
            <a:ln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5" name="文字方塊 184"/>
            <p:cNvSpPr txBox="1"/>
            <p:nvPr/>
          </p:nvSpPr>
          <p:spPr>
            <a:xfrm>
              <a:off x="11993724" y="6774560"/>
              <a:ext cx="526830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編碼後傳輸訊號</a:t>
              </a:r>
            </a:p>
          </p:txBody>
        </p:sp>
        <p:sp>
          <p:nvSpPr>
            <p:cNvPr id="186" name="文字方塊 185"/>
            <p:cNvSpPr txBox="1"/>
            <p:nvPr/>
          </p:nvSpPr>
          <p:spPr>
            <a:xfrm>
              <a:off x="11993724" y="8016038"/>
              <a:ext cx="526830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訊號透過光傳播</a:t>
              </a:r>
            </a:p>
          </p:txBody>
        </p:sp>
        <p:sp>
          <p:nvSpPr>
            <p:cNvPr id="187" name="文字方塊 186"/>
            <p:cNvSpPr txBox="1"/>
            <p:nvPr/>
          </p:nvSpPr>
          <p:spPr>
            <a:xfrm>
              <a:off x="11993724" y="9197929"/>
              <a:ext cx="526830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各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解碼後得到對應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的電流強度</a:t>
              </a:r>
            </a:p>
          </p:txBody>
        </p:sp>
        <p:sp>
          <p:nvSpPr>
            <p:cNvPr id="188" name="文字方塊 187"/>
            <p:cNvSpPr txBox="1"/>
            <p:nvPr/>
          </p:nvSpPr>
          <p:spPr>
            <a:xfrm>
              <a:off x="11993724" y="5536782"/>
              <a:ext cx="526830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2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硬體單位置於空間中</a:t>
              </a:r>
            </a:p>
          </p:txBody>
        </p:sp>
        <p:sp>
          <p:nvSpPr>
            <p:cNvPr id="194" name="文字方塊 193"/>
            <p:cNvSpPr txBox="1"/>
            <p:nvPr/>
          </p:nvSpPr>
          <p:spPr>
            <a:xfrm>
              <a:off x="12324476" y="4782979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>
                  <a:latin typeface="Heiti TC Light" charset="-120"/>
                  <a:ea typeface="Heiti TC Light" charset="-120"/>
                  <a:cs typeface="Heiti TC Light" charset="-120"/>
                </a:rPr>
                <a:t>硬體系統</a:t>
              </a:r>
              <a:endParaRPr kumimoji="1" lang="zh-TW" altLang="en-US" b="1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cxnSp>
          <p:nvCxnSpPr>
            <p:cNvPr id="33" name="直線箭頭接點 32"/>
            <p:cNvCxnSpPr>
              <a:stCxn id="188" idx="2"/>
              <a:endCxn id="185" idx="0"/>
            </p:cNvCxnSpPr>
            <p:nvPr/>
          </p:nvCxnSpPr>
          <p:spPr>
            <a:xfrm>
              <a:off x="14627875" y="5998447"/>
              <a:ext cx="0" cy="776113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箭頭接點 36"/>
            <p:cNvCxnSpPr>
              <a:stCxn id="185" idx="2"/>
              <a:endCxn id="186" idx="0"/>
            </p:cNvCxnSpPr>
            <p:nvPr/>
          </p:nvCxnSpPr>
          <p:spPr>
            <a:xfrm>
              <a:off x="14627875" y="7236225"/>
              <a:ext cx="0" cy="779813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箭頭接點 39"/>
            <p:cNvCxnSpPr>
              <a:stCxn id="186" idx="2"/>
              <a:endCxn id="187" idx="0"/>
            </p:cNvCxnSpPr>
            <p:nvPr/>
          </p:nvCxnSpPr>
          <p:spPr>
            <a:xfrm>
              <a:off x="14627875" y="8477703"/>
              <a:ext cx="0" cy="720226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群組 23"/>
          <p:cNvGrpSpPr/>
          <p:nvPr/>
        </p:nvGrpSpPr>
        <p:grpSpPr>
          <a:xfrm>
            <a:off x="1963492" y="2028331"/>
            <a:ext cx="5910240" cy="5169407"/>
            <a:chOff x="2171700" y="2736946"/>
            <a:chExt cx="5910240" cy="5169407"/>
          </a:xfrm>
        </p:grpSpPr>
        <p:sp>
          <p:nvSpPr>
            <p:cNvPr id="32" name="矩形 31"/>
            <p:cNvSpPr/>
            <p:nvPr/>
          </p:nvSpPr>
          <p:spPr>
            <a:xfrm>
              <a:off x="2171700" y="2736946"/>
              <a:ext cx="5910240" cy="5169407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6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9" name="文字方塊 178"/>
            <p:cNvSpPr txBox="1"/>
            <p:nvPr/>
          </p:nvSpPr>
          <p:spPr>
            <a:xfrm>
              <a:off x="2415809" y="6343650"/>
              <a:ext cx="54000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利用光傳播模型計算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電流</a:t>
              </a:r>
            </a:p>
          </p:txBody>
        </p:sp>
        <p:sp>
          <p:nvSpPr>
            <p:cNvPr id="180" name="文字方塊 179"/>
            <p:cNvSpPr txBox="1"/>
            <p:nvPr/>
          </p:nvSpPr>
          <p:spPr>
            <a:xfrm>
              <a:off x="2415809" y="4388780"/>
              <a:ext cx="54000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將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座標系投影至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座標系上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文字方塊 180"/>
                <p:cNvSpPr txBox="1"/>
                <p:nvPr/>
              </p:nvSpPr>
              <p:spPr>
                <a:xfrm>
                  <a:off x="2415809" y="5181378"/>
                  <a:ext cx="5400000" cy="83099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kumimoji="1" lang="zh-TW" altLang="en-US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求出各</a:t>
                  </a:r>
                  <a:r>
                    <a:rPr kumimoji="1" lang="en-US" altLang="zh-TW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與各</a:t>
                  </a:r>
                  <a:r>
                    <a:rPr kumimoji="1" lang="en-US" altLang="zh-TW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之間的</a:t>
                  </a:r>
                  <a:endParaRPr kumimoji="1" lang="en-US" altLang="zh-TW" sz="2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  <a:p>
                  <a:pPr algn="ctr"/>
                  <a:r>
                    <a:rPr kumimoji="1" lang="zh-TW" altLang="en-US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距離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𝐷</m:t>
                      </m:r>
                    </m:oMath>
                  </a14:m>
                  <a:r>
                    <a:rPr kumimoji="1" lang="zh-TW" altLang="en-US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與出入射角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𝜃𝜙</m:t>
                      </m:r>
                    </m:oMath>
                  </a14:m>
                  <a:r>
                    <a:rPr kumimoji="1" lang="zh-TW" altLang="en-US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關係</a:t>
                  </a:r>
                </a:p>
              </p:txBody>
            </p:sp>
          </mc:Choice>
          <mc:Fallback xmlns="">
            <p:sp>
              <p:nvSpPr>
                <p:cNvPr id="181" name="文字方塊 1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5809" y="5181378"/>
                  <a:ext cx="5400000" cy="83099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t="-5882" b="-1397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2" name="文字方塊 181"/>
            <p:cNvSpPr txBox="1"/>
            <p:nvPr/>
          </p:nvSpPr>
          <p:spPr>
            <a:xfrm>
              <a:off x="2415809" y="7183736"/>
              <a:ext cx="54000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加上誤差</a:t>
              </a:r>
            </a:p>
          </p:txBody>
        </p:sp>
        <p:sp>
          <p:nvSpPr>
            <p:cNvPr id="184" name="文字方塊 183"/>
            <p:cNvSpPr txBox="1"/>
            <p:nvPr/>
          </p:nvSpPr>
          <p:spPr>
            <a:xfrm>
              <a:off x="2415809" y="3508096"/>
              <a:ext cx="54000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給定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2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座標系於空間中的齊次座標轉換</a:t>
              </a:r>
            </a:p>
          </p:txBody>
        </p:sp>
        <p:sp>
          <p:nvSpPr>
            <p:cNvPr id="195" name="文字方塊 194"/>
            <p:cNvSpPr txBox="1"/>
            <p:nvPr/>
          </p:nvSpPr>
          <p:spPr>
            <a:xfrm>
              <a:off x="3820334" y="2736946"/>
              <a:ext cx="2590949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Heiti TC Light" charset="-120"/>
                  <a:ea typeface="Heiti TC Light" charset="-120"/>
                  <a:cs typeface="Heiti TC Light" charset="-120"/>
                </a:rPr>
                <a:t>軟體模擬</a:t>
              </a:r>
            </a:p>
          </p:txBody>
        </p:sp>
        <p:cxnSp>
          <p:nvCxnSpPr>
            <p:cNvPr id="51" name="直線箭頭接點 50"/>
            <p:cNvCxnSpPr>
              <a:stCxn id="184" idx="2"/>
              <a:endCxn id="180" idx="0"/>
            </p:cNvCxnSpPr>
            <p:nvPr/>
          </p:nvCxnSpPr>
          <p:spPr>
            <a:xfrm>
              <a:off x="5115809" y="3969761"/>
              <a:ext cx="0" cy="419019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箭頭接點 53"/>
            <p:cNvCxnSpPr>
              <a:stCxn id="180" idx="2"/>
              <a:endCxn id="181" idx="0"/>
            </p:cNvCxnSpPr>
            <p:nvPr/>
          </p:nvCxnSpPr>
          <p:spPr>
            <a:xfrm>
              <a:off x="5115809" y="4850445"/>
              <a:ext cx="0" cy="330933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箭頭接點 56"/>
            <p:cNvCxnSpPr>
              <a:stCxn id="181" idx="2"/>
              <a:endCxn id="179" idx="0"/>
            </p:cNvCxnSpPr>
            <p:nvPr/>
          </p:nvCxnSpPr>
          <p:spPr>
            <a:xfrm>
              <a:off x="5115809" y="6012375"/>
              <a:ext cx="0" cy="331275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箭頭接點 59"/>
            <p:cNvCxnSpPr>
              <a:stCxn id="179" idx="2"/>
              <a:endCxn id="182" idx="0"/>
            </p:cNvCxnSpPr>
            <p:nvPr/>
          </p:nvCxnSpPr>
          <p:spPr>
            <a:xfrm>
              <a:off x="5115809" y="6805315"/>
              <a:ext cx="0" cy="378421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直線箭頭接點 79"/>
          <p:cNvCxnSpPr>
            <a:stCxn id="182" idx="2"/>
          </p:cNvCxnSpPr>
          <p:nvPr/>
        </p:nvCxnSpPr>
        <p:spPr>
          <a:xfrm>
            <a:off x="4907601" y="6936786"/>
            <a:ext cx="0" cy="674797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/>
          <p:cNvCxnSpPr/>
          <p:nvPr/>
        </p:nvCxnSpPr>
        <p:spPr>
          <a:xfrm>
            <a:off x="10947603" y="6943788"/>
            <a:ext cx="0" cy="600252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箭頭接點 81"/>
          <p:cNvCxnSpPr/>
          <p:nvPr/>
        </p:nvCxnSpPr>
        <p:spPr>
          <a:xfrm>
            <a:off x="7873733" y="8014128"/>
            <a:ext cx="1" cy="460475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箭頭接點 85"/>
          <p:cNvCxnSpPr/>
          <p:nvPr/>
        </p:nvCxnSpPr>
        <p:spPr>
          <a:xfrm>
            <a:off x="7921595" y="1132466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群組 88"/>
          <p:cNvGrpSpPr/>
          <p:nvPr/>
        </p:nvGrpSpPr>
        <p:grpSpPr>
          <a:xfrm>
            <a:off x="3968626" y="8579991"/>
            <a:ext cx="8115015" cy="1200440"/>
            <a:chOff x="3820030" y="9142485"/>
            <a:chExt cx="8115015" cy="1200440"/>
          </a:xfrm>
        </p:grpSpPr>
        <p:sp>
          <p:nvSpPr>
            <p:cNvPr id="90" name="文字方塊 89"/>
            <p:cNvSpPr txBox="1"/>
            <p:nvPr/>
          </p:nvSpPr>
          <p:spPr>
            <a:xfrm>
              <a:off x="5423765" y="9247528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計算定位</a:t>
              </a:r>
            </a:p>
          </p:txBody>
        </p:sp>
        <p:sp>
          <p:nvSpPr>
            <p:cNvPr id="91" name="矩形 90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5145156" y="9757884"/>
              <a:ext cx="526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>
                  <a:latin typeface="Heiti TC Light" charset="-120"/>
                  <a:ea typeface="Heiti TC Light" charset="-120"/>
                  <a:cs typeface="Heiti TC Light" charset="-120"/>
                </a:rPr>
                <a:t>利用本研究提出的演算法計算定位</a:t>
              </a:r>
              <a:endPara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cxnSp>
        <p:nvCxnSpPr>
          <p:cNvPr id="93" name="直線箭頭接點 92"/>
          <p:cNvCxnSpPr/>
          <p:nvPr/>
        </p:nvCxnSpPr>
        <p:spPr>
          <a:xfrm>
            <a:off x="7873733" y="9636264"/>
            <a:ext cx="1" cy="460475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05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文字方塊 170"/>
          <p:cNvSpPr txBox="1"/>
          <p:nvPr/>
        </p:nvSpPr>
        <p:spPr>
          <a:xfrm>
            <a:off x="5572358" y="3510449"/>
            <a:ext cx="4711085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b="1" u="sng">
                <a:latin typeface="Heiti TC Light" charset="-120"/>
                <a:ea typeface="Heiti TC Light" charset="-120"/>
                <a:cs typeface="Heiti TC Light" charset="-120"/>
              </a:rPr>
              <a:t>光通訊</a:t>
            </a:r>
            <a:endParaRPr kumimoji="1" lang="zh-TW" altLang="en-US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grpSp>
        <p:nvGrpSpPr>
          <p:cNvPr id="47" name="群組 46"/>
          <p:cNvGrpSpPr/>
          <p:nvPr/>
        </p:nvGrpSpPr>
        <p:grpSpPr>
          <a:xfrm>
            <a:off x="1463041" y="8928100"/>
            <a:ext cx="13106982" cy="708751"/>
            <a:chOff x="3820030" y="9142485"/>
            <a:chExt cx="8115015" cy="1200440"/>
          </a:xfrm>
        </p:grpSpPr>
        <p:sp>
          <p:nvSpPr>
            <p:cNvPr id="153" name="文字方塊 152"/>
            <p:cNvSpPr txBox="1"/>
            <p:nvPr/>
          </p:nvSpPr>
          <p:spPr>
            <a:xfrm>
              <a:off x="5546808" y="9325346"/>
              <a:ext cx="4711085" cy="865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評估誤差與系統表現</a:t>
              </a:r>
            </a:p>
          </p:txBody>
        </p:sp>
        <p:sp>
          <p:nvSpPr>
            <p:cNvPr id="178" name="矩形 177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97" name="群組 196"/>
          <p:cNvGrpSpPr/>
          <p:nvPr/>
        </p:nvGrpSpPr>
        <p:grpSpPr>
          <a:xfrm>
            <a:off x="1463041" y="74777"/>
            <a:ext cx="13106983" cy="1529825"/>
            <a:chOff x="1767121" y="363577"/>
            <a:chExt cx="8115015" cy="1077064"/>
          </a:xfrm>
        </p:grpSpPr>
        <p:sp>
          <p:nvSpPr>
            <p:cNvPr id="190" name="文字方塊 189"/>
            <p:cNvSpPr txBox="1"/>
            <p:nvPr/>
          </p:nvSpPr>
          <p:spPr>
            <a:xfrm>
              <a:off x="3370856" y="468620"/>
              <a:ext cx="4711085" cy="359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系統設計</a:t>
              </a:r>
            </a:p>
          </p:txBody>
        </p:sp>
        <p:sp>
          <p:nvSpPr>
            <p:cNvPr id="191" name="矩形 190"/>
            <p:cNvSpPr/>
            <p:nvPr/>
          </p:nvSpPr>
          <p:spPr>
            <a:xfrm>
              <a:off x="1767121" y="363577"/>
              <a:ext cx="8115015" cy="107706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93" name="矩形 192"/>
          <p:cNvSpPr/>
          <p:nvPr/>
        </p:nvSpPr>
        <p:spPr>
          <a:xfrm>
            <a:off x="1463040" y="3558793"/>
            <a:ext cx="13106983" cy="3776189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2" name="直線箭頭接點 81"/>
          <p:cNvCxnSpPr/>
          <p:nvPr/>
        </p:nvCxnSpPr>
        <p:spPr>
          <a:xfrm>
            <a:off x="7974884" y="7201750"/>
            <a:ext cx="1" cy="460475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箭頭接點 85"/>
          <p:cNvCxnSpPr/>
          <p:nvPr/>
        </p:nvCxnSpPr>
        <p:spPr>
          <a:xfrm>
            <a:off x="7921595" y="1452506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群組 88"/>
          <p:cNvGrpSpPr/>
          <p:nvPr/>
        </p:nvGrpSpPr>
        <p:grpSpPr>
          <a:xfrm>
            <a:off x="1463041" y="7516493"/>
            <a:ext cx="13106983" cy="1200440"/>
            <a:chOff x="3820030" y="9142485"/>
            <a:chExt cx="8115015" cy="1200440"/>
          </a:xfrm>
        </p:grpSpPr>
        <p:sp>
          <p:nvSpPr>
            <p:cNvPr id="90" name="文字方塊 89"/>
            <p:cNvSpPr txBox="1"/>
            <p:nvPr/>
          </p:nvSpPr>
          <p:spPr>
            <a:xfrm>
              <a:off x="5423765" y="9247528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計算定位</a:t>
              </a:r>
            </a:p>
          </p:txBody>
        </p:sp>
        <p:sp>
          <p:nvSpPr>
            <p:cNvPr id="91" name="矩形 90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5145156" y="9757884"/>
              <a:ext cx="526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>
                  <a:latin typeface="Heiti TC Light" charset="-120"/>
                  <a:ea typeface="Heiti TC Light" charset="-120"/>
                  <a:cs typeface="Heiti TC Light" charset="-120"/>
                </a:rPr>
                <a:t>利用本研究提出的演算法計算定位</a:t>
              </a:r>
              <a:endPara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cxnSp>
        <p:nvCxnSpPr>
          <p:cNvPr id="93" name="直線箭頭接點 92"/>
          <p:cNvCxnSpPr/>
          <p:nvPr/>
        </p:nvCxnSpPr>
        <p:spPr>
          <a:xfrm>
            <a:off x="8056611" y="8572766"/>
            <a:ext cx="1" cy="460475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群組 54"/>
          <p:cNvGrpSpPr/>
          <p:nvPr/>
        </p:nvGrpSpPr>
        <p:grpSpPr>
          <a:xfrm>
            <a:off x="1463040" y="1757002"/>
            <a:ext cx="13106983" cy="1583013"/>
            <a:chOff x="3820030" y="9142485"/>
            <a:chExt cx="8115015" cy="752119"/>
          </a:xfrm>
        </p:grpSpPr>
        <p:sp>
          <p:nvSpPr>
            <p:cNvPr id="56" name="文字方塊 55"/>
            <p:cNvSpPr txBox="1"/>
            <p:nvPr/>
          </p:nvSpPr>
          <p:spPr>
            <a:xfrm>
              <a:off x="5423765" y="9247528"/>
              <a:ext cx="4711085" cy="242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量測與目標單位放置於空間中</a:t>
              </a:r>
            </a:p>
          </p:txBody>
        </p:sp>
        <p:sp>
          <p:nvSpPr>
            <p:cNvPr id="58" name="矩形 57"/>
            <p:cNvSpPr/>
            <p:nvPr/>
          </p:nvSpPr>
          <p:spPr>
            <a:xfrm>
              <a:off x="3820030" y="9142485"/>
              <a:ext cx="8115015" cy="75211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61" name="直線箭頭接點 60"/>
          <p:cNvCxnSpPr/>
          <p:nvPr/>
        </p:nvCxnSpPr>
        <p:spPr>
          <a:xfrm>
            <a:off x="7921597" y="3157299"/>
            <a:ext cx="1" cy="460475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/>
          <p:cNvSpPr/>
          <p:nvPr/>
        </p:nvSpPr>
        <p:spPr>
          <a:xfrm>
            <a:off x="1737198" y="757524"/>
            <a:ext cx="5910240" cy="760883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設定硬體參數與硬體在各自座標系的組態</a:t>
            </a:r>
            <a:endParaRPr kumimoji="1" lang="en-US" altLang="zh-TW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8381929" y="782706"/>
            <a:ext cx="5783927" cy="721681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挑選與購買硬體，並依照組態固定硬體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矩形 104"/>
              <p:cNvSpPr/>
              <p:nvPr/>
            </p:nvSpPr>
            <p:spPr>
              <a:xfrm>
                <a:off x="1784804" y="2532399"/>
                <a:ext cx="5910240" cy="7608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60000"/>
                </a:schemeClr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  <a:prstDash val="soli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sz="2400" dirty="0">
                    <a:latin typeface="Microsoft JhengHei" charset="-120"/>
                    <a:ea typeface="Microsoft JhengHei" charset="-120"/>
                    <a:cs typeface="Microsoft JhengHei" charset="-120"/>
                  </a:rPr>
                  <a:t>設定兩座標系之間的座標轉換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2400" i="1">
                            <a:latin typeface="Cambria Math" charset="0"/>
                            <a:ea typeface="Microsoft JhengHei" charset="-120"/>
                            <a:cs typeface="Microsoft JhengHei" charset="-120"/>
                          </a:rPr>
                        </m:ctrlPr>
                      </m:sSupPr>
                      <m:e>
                        <m:r>
                          <a:rPr kumimoji="1" lang="zh-TW" altLang="en-US" sz="2400" i="1">
                            <a:latin typeface="Cambria Math" charset="0"/>
                            <a:ea typeface="Microsoft JhengHei" charset="-120"/>
                            <a:cs typeface="Microsoft JhengHei" charset="-120"/>
                          </a:rPr>
                          <m:t>關係</m:t>
                        </m:r>
                      </m:e>
                      <m:sup>
                        <m:r>
                          <a:rPr kumimoji="1" lang="en-US" altLang="zh-TW" sz="2400" i="1">
                            <a:latin typeface="Cambria Math" charset="0"/>
                            <a:ea typeface="Microsoft JhengHei" charset="-120"/>
                            <a:cs typeface="Microsoft JhengHei" charset="-120"/>
                          </a:rPr>
                          <m:t>𝑃𝐿</m:t>
                        </m:r>
                      </m:sup>
                    </m:sSup>
                    <m:r>
                      <a:rPr kumimoji="1" lang="en-US" altLang="zh-TW" sz="2400" b="1" i="1">
                        <a:latin typeface="Cambria Math" charset="0"/>
                        <a:ea typeface="Microsoft JhengHei" charset="-120"/>
                        <a:cs typeface="Microsoft JhengHei" charset="-120"/>
                      </a:rPr>
                      <m:t>𝑯</m:t>
                    </m:r>
                  </m:oMath>
                </a14:m>
                <a:endParaRPr kumimoji="1" lang="en-US" altLang="zh-TW" sz="2400" b="1" dirty="0">
                  <a:latin typeface="Microsoft JhengHei" charset="-120"/>
                  <a:ea typeface="Microsoft JhengHei" charset="-120"/>
                  <a:cs typeface="Microsoft JhengHei" charset="-120"/>
                </a:endParaRPr>
              </a:p>
            </p:txBody>
          </p:sp>
        </mc:Choice>
        <mc:Fallback xmlns="">
          <p:sp>
            <p:nvSpPr>
              <p:cNvPr id="105" name="矩形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804" y="2532399"/>
                <a:ext cx="5910240" cy="76088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accent4">
                    <a:lumMod val="40000"/>
                    <a:lumOff val="60000"/>
                  </a:schemeClr>
                </a:solidFill>
                <a:prstDash val="solid"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矩形 105"/>
          <p:cNvSpPr/>
          <p:nvPr/>
        </p:nvSpPr>
        <p:spPr>
          <a:xfrm>
            <a:off x="8429535" y="2557581"/>
            <a:ext cx="5783927" cy="721681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將兩單位放置於空間中</a:t>
            </a:r>
          </a:p>
        </p:txBody>
      </p:sp>
      <p:sp>
        <p:nvSpPr>
          <p:cNvPr id="109" name="文字方塊 108"/>
          <p:cNvSpPr txBox="1"/>
          <p:nvPr/>
        </p:nvSpPr>
        <p:spPr>
          <a:xfrm>
            <a:off x="8449141" y="4216423"/>
            <a:ext cx="5764321" cy="461665"/>
          </a:xfrm>
          <a:prstGeom prst="rect">
            <a:avLst/>
          </a:prstGeom>
          <a:solidFill>
            <a:schemeClr val="bg2">
              <a:alpha val="59000"/>
            </a:schemeClr>
          </a:solidFill>
          <a:ln>
            <a:solidFill>
              <a:schemeClr val="accent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編碼後傳輸訊號</a:t>
            </a:r>
          </a:p>
        </p:txBody>
      </p:sp>
      <p:sp>
        <p:nvSpPr>
          <p:cNvPr id="110" name="文字方塊 109"/>
          <p:cNvSpPr txBox="1"/>
          <p:nvPr/>
        </p:nvSpPr>
        <p:spPr>
          <a:xfrm>
            <a:off x="8449141" y="5350037"/>
            <a:ext cx="5764321" cy="461665"/>
          </a:xfrm>
          <a:prstGeom prst="rect">
            <a:avLst/>
          </a:prstGeom>
          <a:solidFill>
            <a:schemeClr val="bg2">
              <a:alpha val="59000"/>
            </a:schemeClr>
          </a:solidFill>
          <a:ln>
            <a:solidFill>
              <a:schemeClr val="accent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訊號透過光傳播</a:t>
            </a:r>
          </a:p>
        </p:txBody>
      </p:sp>
      <p:sp>
        <p:nvSpPr>
          <p:cNvPr id="111" name="文字方塊 110"/>
          <p:cNvSpPr txBox="1"/>
          <p:nvPr/>
        </p:nvSpPr>
        <p:spPr>
          <a:xfrm>
            <a:off x="8449141" y="6531928"/>
            <a:ext cx="5764321" cy="461665"/>
          </a:xfrm>
          <a:prstGeom prst="rect">
            <a:avLst/>
          </a:prstGeom>
          <a:solidFill>
            <a:schemeClr val="bg2">
              <a:alpha val="59000"/>
            </a:schemeClr>
          </a:solidFill>
          <a:ln>
            <a:solidFill>
              <a:schemeClr val="accent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各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解碼後得到對應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的電流強度</a:t>
            </a:r>
          </a:p>
        </p:txBody>
      </p:sp>
      <p:sp>
        <p:nvSpPr>
          <p:cNvPr id="113" name="文字方塊 112"/>
          <p:cNvSpPr txBox="1"/>
          <p:nvPr/>
        </p:nvSpPr>
        <p:spPr>
          <a:xfrm>
            <a:off x="1784804" y="5913768"/>
            <a:ext cx="5910240" cy="461665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利用光傳播模型計算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電流</a:t>
            </a:r>
          </a:p>
        </p:txBody>
      </p:sp>
      <p:sp>
        <p:nvSpPr>
          <p:cNvPr id="114" name="文字方塊 113"/>
          <p:cNvSpPr txBox="1"/>
          <p:nvPr/>
        </p:nvSpPr>
        <p:spPr>
          <a:xfrm>
            <a:off x="1784804" y="4118050"/>
            <a:ext cx="5910240" cy="461665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將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座標系投影至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座標系上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字方塊 114"/>
              <p:cNvSpPr txBox="1"/>
              <p:nvPr/>
            </p:nvSpPr>
            <p:spPr>
              <a:xfrm>
                <a:off x="1784804" y="4834081"/>
                <a:ext cx="5910240" cy="828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6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求出各</a:t>
                </a:r>
                <a:r>
                  <a:rPr kumimoji="1" lang="en-US" altLang="zh-TW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與各</a:t>
                </a:r>
                <a:r>
                  <a:rPr kumimoji="1" lang="en-US" altLang="zh-TW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之間的</a:t>
                </a:r>
                <a:endPara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距離</a:t>
                </a:r>
                <a14:m>
                  <m:oMath xmlns:m="http://schemas.openxmlformats.org/officeDocument/2006/math">
                    <m:r>
                      <a:rPr kumimoji="1" lang="en-US" altLang="zh-TW" sz="2400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𝐷</m:t>
                    </m:r>
                  </m:oMath>
                </a14:m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與出入射角</a:t>
                </a:r>
                <a14:m>
                  <m:oMath xmlns:m="http://schemas.openxmlformats.org/officeDocument/2006/math">
                    <m:r>
                      <a:rPr kumimoji="1" lang="en-US" altLang="zh-TW" sz="2400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𝜃𝜙</m:t>
                    </m:r>
                  </m:oMath>
                </a14:m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關係</a:t>
                </a:r>
              </a:p>
            </p:txBody>
          </p:sp>
        </mc:Choice>
        <mc:Fallback xmlns="">
          <p:sp>
            <p:nvSpPr>
              <p:cNvPr id="115" name="文字方塊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804" y="4834081"/>
                <a:ext cx="5910240" cy="828000"/>
              </a:xfrm>
              <a:prstGeom prst="rect">
                <a:avLst/>
              </a:prstGeom>
              <a:blipFill rotWithShape="0">
                <a:blip r:embed="rId3"/>
                <a:stretch>
                  <a:fillRect t="-5072" b="-13043"/>
                </a:stretch>
              </a:blip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文字方塊 115"/>
          <p:cNvSpPr txBox="1"/>
          <p:nvPr/>
        </p:nvSpPr>
        <p:spPr>
          <a:xfrm>
            <a:off x="1784804" y="6640531"/>
            <a:ext cx="5910240" cy="461665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加上誤差</a:t>
            </a:r>
          </a:p>
        </p:txBody>
      </p:sp>
      <p:cxnSp>
        <p:nvCxnSpPr>
          <p:cNvPr id="117" name="直線箭頭接點 116"/>
          <p:cNvCxnSpPr/>
          <p:nvPr/>
        </p:nvCxnSpPr>
        <p:spPr>
          <a:xfrm>
            <a:off x="4907601" y="4593612"/>
            <a:ext cx="0" cy="268684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箭頭接點 117"/>
          <p:cNvCxnSpPr/>
          <p:nvPr/>
        </p:nvCxnSpPr>
        <p:spPr>
          <a:xfrm>
            <a:off x="4907601" y="5657178"/>
            <a:ext cx="0" cy="255765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箭頭接點 118"/>
          <p:cNvCxnSpPr/>
          <p:nvPr/>
        </p:nvCxnSpPr>
        <p:spPr>
          <a:xfrm>
            <a:off x="4907601" y="6423898"/>
            <a:ext cx="0" cy="256108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箭頭接點 119"/>
          <p:cNvCxnSpPr>
            <a:stCxn id="110" idx="2"/>
            <a:endCxn id="111" idx="0"/>
          </p:cNvCxnSpPr>
          <p:nvPr/>
        </p:nvCxnSpPr>
        <p:spPr>
          <a:xfrm>
            <a:off x="11331300" y="5811700"/>
            <a:ext cx="0" cy="720226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箭頭接點 120"/>
          <p:cNvCxnSpPr/>
          <p:nvPr/>
        </p:nvCxnSpPr>
        <p:spPr>
          <a:xfrm>
            <a:off x="11362140" y="4758979"/>
            <a:ext cx="0" cy="461891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箭頭接點 121"/>
          <p:cNvCxnSpPr/>
          <p:nvPr/>
        </p:nvCxnSpPr>
        <p:spPr>
          <a:xfrm>
            <a:off x="11483700" y="6093270"/>
            <a:ext cx="0" cy="461891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矩形 122"/>
          <p:cNvSpPr/>
          <p:nvPr/>
        </p:nvSpPr>
        <p:spPr>
          <a:xfrm>
            <a:off x="15381148" y="169363"/>
            <a:ext cx="2392753" cy="721681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2400">
                <a:latin typeface="Microsoft JhengHei" charset="-120"/>
                <a:ea typeface="Microsoft JhengHei" charset="-120"/>
                <a:cs typeface="Microsoft JhengHei" charset="-120"/>
              </a:rPr>
              <a:t>硬體系統</a:t>
            </a:r>
            <a:endParaRPr kumimoji="1" lang="zh-TW" altLang="en-US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24" name="矩形 123"/>
          <p:cNvSpPr/>
          <p:nvPr/>
        </p:nvSpPr>
        <p:spPr>
          <a:xfrm>
            <a:off x="15381147" y="1159621"/>
            <a:ext cx="2392753" cy="760883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2400">
                <a:latin typeface="Microsoft JhengHei" charset="-120"/>
                <a:ea typeface="Microsoft JhengHei" charset="-120"/>
                <a:cs typeface="Microsoft JhengHei" charset="-120"/>
              </a:rPr>
              <a:t> 軟體模擬</a:t>
            </a:r>
            <a:endParaRPr kumimoji="1" lang="en-US" altLang="zh-TW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279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矩形 98"/>
          <p:cNvSpPr/>
          <p:nvPr/>
        </p:nvSpPr>
        <p:spPr>
          <a:xfrm>
            <a:off x="3543324" y="4053366"/>
            <a:ext cx="6867859" cy="2813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TW" altLang="en-US" b="1">
                <a:solidFill>
                  <a:schemeClr val="bg1">
                    <a:lumMod val="5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模擬光通訊</a:t>
            </a:r>
            <a:endParaRPr kumimoji="1" lang="zh-TW" altLang="en-US" b="1" dirty="0">
              <a:solidFill>
                <a:schemeClr val="bg1">
                  <a:lumMod val="50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50230" y="2030935"/>
            <a:ext cx="9239791" cy="17722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TW" altLang="en-US" b="1" dirty="0">
                <a:solidFill>
                  <a:schemeClr val="bg1">
                    <a:lumMod val="5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設計系統</a:t>
            </a:r>
          </a:p>
        </p:txBody>
      </p: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群組 196"/>
          <p:cNvGrpSpPr/>
          <p:nvPr/>
        </p:nvGrpSpPr>
        <p:grpSpPr>
          <a:xfrm>
            <a:off x="7071245" y="2516770"/>
            <a:ext cx="4291560" cy="1077405"/>
            <a:chOff x="1767121" y="363577"/>
            <a:chExt cx="8115015" cy="1077405"/>
          </a:xfrm>
        </p:grpSpPr>
        <p:sp>
          <p:nvSpPr>
            <p:cNvPr id="183" name="文字方塊 182"/>
            <p:cNvSpPr txBox="1"/>
            <p:nvPr/>
          </p:nvSpPr>
          <p:spPr>
            <a:xfrm>
              <a:off x="3092247" y="979317"/>
              <a:ext cx="526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參考現有市售硬體</a:t>
              </a:r>
            </a:p>
          </p:txBody>
        </p:sp>
        <p:sp>
          <p:nvSpPr>
            <p:cNvPr id="190" name="文字方塊 189"/>
            <p:cNvSpPr txBox="1"/>
            <p:nvPr/>
          </p:nvSpPr>
          <p:spPr>
            <a:xfrm>
              <a:off x="3370855" y="468620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設定硬體組態</a:t>
              </a:r>
            </a:p>
          </p:txBody>
        </p:sp>
        <p:sp>
          <p:nvSpPr>
            <p:cNvPr id="191" name="矩形 190"/>
            <p:cNvSpPr/>
            <p:nvPr/>
          </p:nvSpPr>
          <p:spPr>
            <a:xfrm>
              <a:off x="1767121" y="363577"/>
              <a:ext cx="8115015" cy="107706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86" name="直線箭頭接點 85"/>
          <p:cNvCxnSpPr/>
          <p:nvPr/>
        </p:nvCxnSpPr>
        <p:spPr>
          <a:xfrm>
            <a:off x="7070649" y="1698474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群組 88"/>
          <p:cNvGrpSpPr/>
          <p:nvPr/>
        </p:nvGrpSpPr>
        <p:grpSpPr>
          <a:xfrm>
            <a:off x="3871337" y="7032801"/>
            <a:ext cx="6166115" cy="1200440"/>
            <a:chOff x="3820030" y="9142485"/>
            <a:chExt cx="8115015" cy="1200440"/>
          </a:xfrm>
        </p:grpSpPr>
        <p:sp>
          <p:nvSpPr>
            <p:cNvPr id="90" name="文字方塊 89"/>
            <p:cNvSpPr txBox="1"/>
            <p:nvPr/>
          </p:nvSpPr>
          <p:spPr>
            <a:xfrm>
              <a:off x="5423765" y="9247528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計算定位</a:t>
              </a:r>
            </a:p>
          </p:txBody>
        </p:sp>
        <p:sp>
          <p:nvSpPr>
            <p:cNvPr id="91" name="矩形 90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3844798" y="9757885"/>
              <a:ext cx="7955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>
                  <a:latin typeface="Heiti TC Light" charset="-120"/>
                  <a:ea typeface="Heiti TC Light" charset="-120"/>
                  <a:cs typeface="Heiti TC Light" charset="-120"/>
                </a:rPr>
                <a:t>利用本研究提出的演算法計算定位</a:t>
              </a:r>
              <a:endPara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pSp>
        <p:nvGrpSpPr>
          <p:cNvPr id="52" name="群組 51"/>
          <p:cNvGrpSpPr/>
          <p:nvPr/>
        </p:nvGrpSpPr>
        <p:grpSpPr>
          <a:xfrm>
            <a:off x="2498512" y="2519419"/>
            <a:ext cx="4291560" cy="1077405"/>
            <a:chOff x="1767121" y="363577"/>
            <a:chExt cx="8115015" cy="1077405"/>
          </a:xfrm>
        </p:grpSpPr>
        <p:sp>
          <p:nvSpPr>
            <p:cNvPr id="53" name="文字方塊 52"/>
            <p:cNvSpPr txBox="1"/>
            <p:nvPr/>
          </p:nvSpPr>
          <p:spPr>
            <a:xfrm>
              <a:off x="3092247" y="979317"/>
              <a:ext cx="526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參考現有市售硬體</a:t>
              </a:r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3370856" y="468620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選擇硬體</a:t>
              </a:r>
            </a:p>
          </p:txBody>
        </p:sp>
        <p:sp>
          <p:nvSpPr>
            <p:cNvPr id="56" name="矩形 55"/>
            <p:cNvSpPr/>
            <p:nvPr/>
          </p:nvSpPr>
          <p:spPr>
            <a:xfrm>
              <a:off x="1767121" y="363577"/>
              <a:ext cx="8115015" cy="107706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68" name="群組 67"/>
          <p:cNvGrpSpPr/>
          <p:nvPr/>
        </p:nvGrpSpPr>
        <p:grpSpPr>
          <a:xfrm>
            <a:off x="3907722" y="4627472"/>
            <a:ext cx="6109151" cy="2008351"/>
            <a:chOff x="1767121" y="363577"/>
            <a:chExt cx="8115015" cy="2008351"/>
          </a:xfrm>
        </p:grpSpPr>
        <p:sp>
          <p:nvSpPr>
            <p:cNvPr id="69" name="文字方塊 68"/>
            <p:cNvSpPr txBox="1"/>
            <p:nvPr/>
          </p:nvSpPr>
          <p:spPr>
            <a:xfrm>
              <a:off x="2144454" y="1069082"/>
              <a:ext cx="741035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利用硬體組態與各樣本點的座標轉換，以及光傳播模型，計算出電流強度，並加上硬體誤差</a:t>
              </a:r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2144452" y="468620"/>
              <a:ext cx="7410353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計算各樣本點上的電流強度</a:t>
              </a:r>
            </a:p>
          </p:txBody>
        </p:sp>
        <p:sp>
          <p:nvSpPr>
            <p:cNvPr id="83" name="矩形 82"/>
            <p:cNvSpPr/>
            <p:nvPr/>
          </p:nvSpPr>
          <p:spPr>
            <a:xfrm>
              <a:off x="1767121" y="363577"/>
              <a:ext cx="8115015" cy="2008351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85" name="群組 84"/>
          <p:cNvGrpSpPr/>
          <p:nvPr/>
        </p:nvGrpSpPr>
        <p:grpSpPr>
          <a:xfrm>
            <a:off x="4126836" y="93706"/>
            <a:ext cx="6109151" cy="1604766"/>
            <a:chOff x="1767121" y="363577"/>
            <a:chExt cx="8115015" cy="1604766"/>
          </a:xfrm>
        </p:grpSpPr>
        <p:sp>
          <p:nvSpPr>
            <p:cNvPr id="87" name="文字方塊 86"/>
            <p:cNvSpPr txBox="1"/>
            <p:nvPr/>
          </p:nvSpPr>
          <p:spPr>
            <a:xfrm>
              <a:off x="2144454" y="1069082"/>
              <a:ext cx="74103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在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中設定多個樣本點，模擬目標物在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中不同位置的情況</a:t>
              </a:r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2144453" y="468620"/>
              <a:ext cx="7410353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設定模擬情境</a:t>
              </a:r>
            </a:p>
          </p:txBody>
        </p:sp>
        <p:sp>
          <p:nvSpPr>
            <p:cNvPr id="94" name="矩形 93"/>
            <p:cNvSpPr/>
            <p:nvPr/>
          </p:nvSpPr>
          <p:spPr>
            <a:xfrm>
              <a:off x="1767121" y="363577"/>
              <a:ext cx="8115015" cy="1604766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95" name="群組 94"/>
          <p:cNvGrpSpPr/>
          <p:nvPr/>
        </p:nvGrpSpPr>
        <p:grpSpPr>
          <a:xfrm>
            <a:off x="3871337" y="8970232"/>
            <a:ext cx="6166115" cy="1200440"/>
            <a:chOff x="3820030" y="9142485"/>
            <a:chExt cx="8115015" cy="1200440"/>
          </a:xfrm>
        </p:grpSpPr>
        <p:sp>
          <p:nvSpPr>
            <p:cNvPr id="96" name="文字方塊 95"/>
            <p:cNvSpPr txBox="1"/>
            <p:nvPr/>
          </p:nvSpPr>
          <p:spPr>
            <a:xfrm>
              <a:off x="5423764" y="9247528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評估誤差與系統表現</a:t>
              </a:r>
            </a:p>
          </p:txBody>
        </p:sp>
        <p:sp>
          <p:nvSpPr>
            <p:cNvPr id="97" name="矩形 96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8" name="文字方塊 97"/>
            <p:cNvSpPr txBox="1"/>
            <p:nvPr/>
          </p:nvSpPr>
          <p:spPr>
            <a:xfrm>
              <a:off x="3844798" y="9757885"/>
              <a:ext cx="7955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根據各樣本點的誤差，評估此系統表現</a:t>
              </a:r>
            </a:p>
          </p:txBody>
        </p:sp>
      </p:grpSp>
      <p:cxnSp>
        <p:nvCxnSpPr>
          <p:cNvPr id="100" name="直線箭頭接點 99"/>
          <p:cNvCxnSpPr/>
          <p:nvPr/>
        </p:nvCxnSpPr>
        <p:spPr>
          <a:xfrm>
            <a:off x="6969527" y="3703536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箭頭接點 100"/>
          <p:cNvCxnSpPr/>
          <p:nvPr/>
        </p:nvCxnSpPr>
        <p:spPr>
          <a:xfrm>
            <a:off x="6969527" y="6698798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箭頭接點 101"/>
          <p:cNvCxnSpPr>
            <a:endCxn id="97" idx="0"/>
          </p:cNvCxnSpPr>
          <p:nvPr/>
        </p:nvCxnSpPr>
        <p:spPr>
          <a:xfrm flipH="1">
            <a:off x="6954393" y="8210083"/>
            <a:ext cx="14538" cy="760151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60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矩形 98"/>
          <p:cNvSpPr/>
          <p:nvPr/>
        </p:nvSpPr>
        <p:spPr>
          <a:xfrm>
            <a:off x="3543324" y="4053366"/>
            <a:ext cx="6867859" cy="2813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TW" altLang="en-US" b="1">
                <a:solidFill>
                  <a:schemeClr val="bg1">
                    <a:lumMod val="5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模擬光通訊</a:t>
            </a:r>
            <a:endParaRPr kumimoji="1" lang="zh-TW" altLang="en-US" b="1" dirty="0">
              <a:solidFill>
                <a:schemeClr val="bg1">
                  <a:lumMod val="50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50230" y="2030935"/>
            <a:ext cx="9239791" cy="17722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TW" altLang="en-US" b="1" dirty="0">
                <a:solidFill>
                  <a:schemeClr val="bg1">
                    <a:lumMod val="5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設計系統</a:t>
            </a:r>
          </a:p>
        </p:txBody>
      </p: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群組 196"/>
          <p:cNvGrpSpPr/>
          <p:nvPr/>
        </p:nvGrpSpPr>
        <p:grpSpPr>
          <a:xfrm>
            <a:off x="7071245" y="2516770"/>
            <a:ext cx="4291560" cy="1077405"/>
            <a:chOff x="1767121" y="363577"/>
            <a:chExt cx="8115015" cy="1077405"/>
          </a:xfrm>
        </p:grpSpPr>
        <p:sp>
          <p:nvSpPr>
            <p:cNvPr id="183" name="文字方塊 182"/>
            <p:cNvSpPr txBox="1"/>
            <p:nvPr/>
          </p:nvSpPr>
          <p:spPr>
            <a:xfrm>
              <a:off x="3092247" y="979317"/>
              <a:ext cx="526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參考現有市售硬體</a:t>
              </a:r>
            </a:p>
          </p:txBody>
        </p:sp>
        <p:sp>
          <p:nvSpPr>
            <p:cNvPr id="190" name="文字方塊 189"/>
            <p:cNvSpPr txBox="1"/>
            <p:nvPr/>
          </p:nvSpPr>
          <p:spPr>
            <a:xfrm>
              <a:off x="3370855" y="468620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設定硬體組態</a:t>
              </a:r>
            </a:p>
          </p:txBody>
        </p:sp>
        <p:sp>
          <p:nvSpPr>
            <p:cNvPr id="191" name="矩形 190"/>
            <p:cNvSpPr/>
            <p:nvPr/>
          </p:nvSpPr>
          <p:spPr>
            <a:xfrm>
              <a:off x="1767121" y="363577"/>
              <a:ext cx="8115015" cy="107706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86" name="直線箭頭接點 85"/>
          <p:cNvCxnSpPr/>
          <p:nvPr/>
        </p:nvCxnSpPr>
        <p:spPr>
          <a:xfrm>
            <a:off x="7070649" y="1698474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群組 88"/>
          <p:cNvGrpSpPr/>
          <p:nvPr/>
        </p:nvGrpSpPr>
        <p:grpSpPr>
          <a:xfrm>
            <a:off x="3871337" y="7032801"/>
            <a:ext cx="6166115" cy="1200440"/>
            <a:chOff x="3820030" y="9142485"/>
            <a:chExt cx="8115015" cy="1200440"/>
          </a:xfrm>
        </p:grpSpPr>
        <p:sp>
          <p:nvSpPr>
            <p:cNvPr id="90" name="文字方塊 89"/>
            <p:cNvSpPr txBox="1"/>
            <p:nvPr/>
          </p:nvSpPr>
          <p:spPr>
            <a:xfrm>
              <a:off x="5423765" y="9247528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計算定位</a:t>
              </a:r>
            </a:p>
          </p:txBody>
        </p:sp>
        <p:sp>
          <p:nvSpPr>
            <p:cNvPr id="91" name="矩形 90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3844798" y="9757885"/>
              <a:ext cx="7955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>
                  <a:latin typeface="Heiti TC Light" charset="-120"/>
                  <a:ea typeface="Heiti TC Light" charset="-120"/>
                  <a:cs typeface="Heiti TC Light" charset="-120"/>
                </a:rPr>
                <a:t>利用本研究提出的演算法計算定位</a:t>
              </a:r>
              <a:endPara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cxnSp>
        <p:nvCxnSpPr>
          <p:cNvPr id="93" name="直線箭頭接點 92"/>
          <p:cNvCxnSpPr/>
          <p:nvPr/>
        </p:nvCxnSpPr>
        <p:spPr>
          <a:xfrm flipV="1">
            <a:off x="1375349" y="3001656"/>
            <a:ext cx="974879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群組 51"/>
          <p:cNvGrpSpPr/>
          <p:nvPr/>
        </p:nvGrpSpPr>
        <p:grpSpPr>
          <a:xfrm>
            <a:off x="2498512" y="2519419"/>
            <a:ext cx="4291560" cy="1077405"/>
            <a:chOff x="1767121" y="363577"/>
            <a:chExt cx="8115015" cy="1077405"/>
          </a:xfrm>
        </p:grpSpPr>
        <p:sp>
          <p:nvSpPr>
            <p:cNvPr id="53" name="文字方塊 52"/>
            <p:cNvSpPr txBox="1"/>
            <p:nvPr/>
          </p:nvSpPr>
          <p:spPr>
            <a:xfrm>
              <a:off x="3092247" y="979317"/>
              <a:ext cx="526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參考現有市售硬體</a:t>
              </a:r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3370856" y="468620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選擇硬體</a:t>
              </a:r>
            </a:p>
          </p:txBody>
        </p:sp>
        <p:sp>
          <p:nvSpPr>
            <p:cNvPr id="56" name="矩形 55"/>
            <p:cNvSpPr/>
            <p:nvPr/>
          </p:nvSpPr>
          <p:spPr>
            <a:xfrm>
              <a:off x="1767121" y="363577"/>
              <a:ext cx="8115015" cy="107706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68" name="群組 67"/>
          <p:cNvGrpSpPr/>
          <p:nvPr/>
        </p:nvGrpSpPr>
        <p:grpSpPr>
          <a:xfrm>
            <a:off x="3907722" y="4627472"/>
            <a:ext cx="6109151" cy="2008351"/>
            <a:chOff x="1767121" y="363577"/>
            <a:chExt cx="8115015" cy="2008351"/>
          </a:xfrm>
        </p:grpSpPr>
        <p:sp>
          <p:nvSpPr>
            <p:cNvPr id="69" name="文字方塊 68"/>
            <p:cNvSpPr txBox="1"/>
            <p:nvPr/>
          </p:nvSpPr>
          <p:spPr>
            <a:xfrm>
              <a:off x="2144454" y="1069082"/>
              <a:ext cx="741035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利用硬體組態與各樣本點的座標轉換，以及光傳播模型，計算出電流強度，並加上硬體誤差</a:t>
              </a:r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2144452" y="468620"/>
              <a:ext cx="7410353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計算各樣本點上的電流強度</a:t>
              </a:r>
            </a:p>
          </p:txBody>
        </p:sp>
        <p:sp>
          <p:nvSpPr>
            <p:cNvPr id="83" name="矩形 82"/>
            <p:cNvSpPr/>
            <p:nvPr/>
          </p:nvSpPr>
          <p:spPr>
            <a:xfrm>
              <a:off x="1767121" y="363577"/>
              <a:ext cx="8115015" cy="2008351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85" name="群組 84"/>
          <p:cNvGrpSpPr/>
          <p:nvPr/>
        </p:nvGrpSpPr>
        <p:grpSpPr>
          <a:xfrm>
            <a:off x="4126836" y="93706"/>
            <a:ext cx="6109151" cy="1604766"/>
            <a:chOff x="1767121" y="363577"/>
            <a:chExt cx="8115015" cy="1604766"/>
          </a:xfrm>
        </p:grpSpPr>
        <p:sp>
          <p:nvSpPr>
            <p:cNvPr id="87" name="文字方塊 86"/>
            <p:cNvSpPr txBox="1"/>
            <p:nvPr/>
          </p:nvSpPr>
          <p:spPr>
            <a:xfrm>
              <a:off x="2144454" y="1069082"/>
              <a:ext cx="74103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在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中設定多個樣本點，模擬目標物在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中不同位置的情況</a:t>
              </a:r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2144453" y="468620"/>
              <a:ext cx="7410353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設定模擬情境</a:t>
              </a:r>
            </a:p>
          </p:txBody>
        </p:sp>
        <p:sp>
          <p:nvSpPr>
            <p:cNvPr id="94" name="矩形 93"/>
            <p:cNvSpPr/>
            <p:nvPr/>
          </p:nvSpPr>
          <p:spPr>
            <a:xfrm>
              <a:off x="1767121" y="363577"/>
              <a:ext cx="8115015" cy="1604766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95" name="群組 94"/>
          <p:cNvGrpSpPr/>
          <p:nvPr/>
        </p:nvGrpSpPr>
        <p:grpSpPr>
          <a:xfrm>
            <a:off x="3871337" y="8535892"/>
            <a:ext cx="6166115" cy="1200440"/>
            <a:chOff x="3820030" y="9142485"/>
            <a:chExt cx="8115015" cy="1200440"/>
          </a:xfrm>
        </p:grpSpPr>
        <p:sp>
          <p:nvSpPr>
            <p:cNvPr id="96" name="文字方塊 95"/>
            <p:cNvSpPr txBox="1"/>
            <p:nvPr/>
          </p:nvSpPr>
          <p:spPr>
            <a:xfrm>
              <a:off x="5423764" y="9247528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評估誤差與系統表現</a:t>
              </a:r>
            </a:p>
          </p:txBody>
        </p:sp>
        <p:sp>
          <p:nvSpPr>
            <p:cNvPr id="97" name="矩形 96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8" name="文字方塊 97"/>
            <p:cNvSpPr txBox="1"/>
            <p:nvPr/>
          </p:nvSpPr>
          <p:spPr>
            <a:xfrm>
              <a:off x="3844798" y="9757885"/>
              <a:ext cx="7955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根據各樣本點的誤差，評估此系統表現</a:t>
              </a:r>
            </a:p>
          </p:txBody>
        </p:sp>
      </p:grpSp>
      <p:cxnSp>
        <p:nvCxnSpPr>
          <p:cNvPr id="100" name="直線箭頭接點 99"/>
          <p:cNvCxnSpPr/>
          <p:nvPr/>
        </p:nvCxnSpPr>
        <p:spPr>
          <a:xfrm>
            <a:off x="6969527" y="3703536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箭頭接點 100"/>
          <p:cNvCxnSpPr/>
          <p:nvPr/>
        </p:nvCxnSpPr>
        <p:spPr>
          <a:xfrm>
            <a:off x="6969527" y="6698798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箭頭接點 101"/>
          <p:cNvCxnSpPr>
            <a:endCxn id="97" idx="0"/>
          </p:cNvCxnSpPr>
          <p:nvPr/>
        </p:nvCxnSpPr>
        <p:spPr>
          <a:xfrm flipH="1">
            <a:off x="6954395" y="8179950"/>
            <a:ext cx="6807" cy="355942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/>
          <p:cNvCxnSpPr/>
          <p:nvPr/>
        </p:nvCxnSpPr>
        <p:spPr>
          <a:xfrm flipH="1">
            <a:off x="-224851" y="9673142"/>
            <a:ext cx="56285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/>
          <p:cNvCxnSpPr/>
          <p:nvPr/>
        </p:nvCxnSpPr>
        <p:spPr>
          <a:xfrm flipH="1">
            <a:off x="1375349" y="2984556"/>
            <a:ext cx="0" cy="56297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群組 107"/>
          <p:cNvGrpSpPr/>
          <p:nvPr/>
        </p:nvGrpSpPr>
        <p:grpSpPr>
          <a:xfrm>
            <a:off x="10410788" y="7873068"/>
            <a:ext cx="6166115" cy="1200440"/>
            <a:chOff x="3820030" y="9142485"/>
            <a:chExt cx="8115015" cy="1200440"/>
          </a:xfrm>
        </p:grpSpPr>
        <p:sp>
          <p:nvSpPr>
            <p:cNvPr id="109" name="文字方塊 108"/>
            <p:cNvSpPr txBox="1"/>
            <p:nvPr/>
          </p:nvSpPr>
          <p:spPr>
            <a:xfrm>
              <a:off x="5423765" y="9247528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評估</a:t>
              </a:r>
            </a:p>
          </p:txBody>
        </p:sp>
        <p:sp>
          <p:nvSpPr>
            <p:cNvPr id="110" name="矩形 109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1" name="文字方塊 110"/>
            <p:cNvSpPr txBox="1"/>
            <p:nvPr/>
          </p:nvSpPr>
          <p:spPr>
            <a:xfrm>
              <a:off x="3844798" y="9757885"/>
              <a:ext cx="7955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>
                  <a:latin typeface="Heiti TC Light" charset="-120"/>
                  <a:ea typeface="Heiti TC Light" charset="-120"/>
                  <a:cs typeface="Heiti TC Light" charset="-120"/>
                </a:rPr>
                <a:t>利用本研究提出的演算法計算定位</a:t>
              </a:r>
              <a:endPara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68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9087"/>
            <a:ext cx="17983558" cy="705863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513116" y="5464758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114" y="5464758"/>
                <a:ext cx="1594995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513116" y="4104095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114" y="4104095"/>
                <a:ext cx="1594995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2161209" y="5278993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1207" y="5278993"/>
                <a:ext cx="1594995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5072384" y="4878510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2382" y="4878510"/>
                <a:ext cx="1594995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8990075" y="3556245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>
                <a:solidFill>
                  <a:schemeClr val="accent1"/>
                </a:solidFill>
                <a:latin typeface="Heiti TC Light" charset="-120"/>
                <a:ea typeface="Heiti TC Light" charset="-120"/>
                <a:cs typeface="Heiti TC Light" charset="-120"/>
              </a:rPr>
              <a:t>符合條件的方位為一平面</a:t>
            </a:r>
            <a:endParaRPr kumimoji="1" lang="zh-TW" altLang="en-US" sz="2400" b="1" u="sng" dirty="0">
              <a:solidFill>
                <a:schemeClr val="accent1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55595" y="8629881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𝑥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95" y="8629881"/>
                <a:ext cx="1594995" cy="52341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6599197" y="8696773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𝑦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195" y="8696771"/>
                <a:ext cx="1594995" cy="52341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797381" y="3423669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𝑧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79" y="3423667"/>
                <a:ext cx="1594995" cy="52341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0970439" y="9088234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𝑥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0437" y="9088232"/>
                <a:ext cx="1594995" cy="52341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6388563" y="7430447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𝑦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8563" y="7430447"/>
                <a:ext cx="1594995" cy="52341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2958706" y="3341459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𝑧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8704" y="3341457"/>
                <a:ext cx="1594995" cy="52341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/>
          <p:cNvSpPr txBox="1"/>
          <p:nvPr/>
        </p:nvSpPr>
        <p:spPr>
          <a:xfrm>
            <a:off x="2947722" y="9652703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第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1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個與第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2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獲得平面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11893764" y="9644167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第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1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個與第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3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獲得平面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4952040" y="5491583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方位解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14222725" y="4958867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方位解</a:t>
            </a:r>
          </a:p>
        </p:txBody>
      </p:sp>
    </p:spTree>
    <p:extLst>
      <p:ext uri="{BB962C8B-B14F-4D97-AF65-F5344CB8AC3E}">
        <p14:creationId xmlns:p14="http://schemas.microsoft.com/office/powerpoint/2010/main" val="170855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46" y="2552842"/>
            <a:ext cx="9172596" cy="824692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5210010" y="6375090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008" y="6375090"/>
                <a:ext cx="1594995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329393" y="5684136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391" y="5684136"/>
                <a:ext cx="1594995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2161209" y="5278993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1207" y="5278993"/>
                <a:ext cx="1594995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730849" y="3563992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847" y="3563992"/>
                <a:ext cx="1594995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7325844" y="8714517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solidFill>
                  <a:schemeClr val="accent1"/>
                </a:solidFill>
                <a:latin typeface="Heiti TC Light" charset="-120"/>
                <a:ea typeface="Heiti TC Light" charset="-120"/>
                <a:cs typeface="Heiti TC Light" charset="-120"/>
              </a:rPr>
              <a:t>符合條件的方位為一平面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306702" y="9779462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𝑥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700" y="9779460"/>
                <a:ext cx="1594995" cy="52341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7907849" y="4792551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𝑦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847" y="4792549"/>
                <a:ext cx="1594995" cy="52341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943439" y="3719792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𝑧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437" y="3719790"/>
                <a:ext cx="1594995" cy="52341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0970439" y="9088234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𝑥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0437" y="9088232"/>
                <a:ext cx="1594995" cy="52341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6388563" y="7430447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𝑦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8563" y="7430447"/>
                <a:ext cx="1594995" cy="52341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2958706" y="3341459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𝑧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8704" y="3341457"/>
                <a:ext cx="1594995" cy="52341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/>
          <p:cNvSpPr txBox="1"/>
          <p:nvPr/>
        </p:nvSpPr>
        <p:spPr>
          <a:xfrm>
            <a:off x="11893764" y="9644167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第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1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個與第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3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獲得平面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6555680" y="4553594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方位解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14222725" y="6413454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方位解</a:t>
            </a:r>
          </a:p>
        </p:txBody>
      </p:sp>
    </p:spTree>
    <p:extLst>
      <p:ext uri="{BB962C8B-B14F-4D97-AF65-F5344CB8AC3E}">
        <p14:creationId xmlns:p14="http://schemas.microsoft.com/office/powerpoint/2010/main" val="92465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771" y="2874963"/>
            <a:ext cx="10055125" cy="685165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870" y="960543"/>
            <a:ext cx="13770310" cy="98392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035262" y="624291"/>
                <a:ext cx="48893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262" y="624291"/>
                <a:ext cx="4889307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949034" y="624292"/>
                <a:ext cx="23556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034" y="624290"/>
                <a:ext cx="2355638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7809698" y="624292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696" y="624290"/>
                <a:ext cx="2381269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0695991" y="624292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5989" y="624290"/>
                <a:ext cx="2381269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13443729" y="624291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3727" y="624289"/>
                <a:ext cx="2381269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-43619" y="1643367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619" y="1643367"/>
                <a:ext cx="2381269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45071" y="7219051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1" y="7219051"/>
                <a:ext cx="2381269" cy="46166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5171" y="5498158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1" y="5498158"/>
                <a:ext cx="2381269" cy="46166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45070" y="3618636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0" y="3618636"/>
                <a:ext cx="2381269" cy="46166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99311" y="9409603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11" y="9409603"/>
                <a:ext cx="2381269" cy="46166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59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31" y="1135257"/>
            <a:ext cx="13995191" cy="953644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949034" y="624292"/>
                <a:ext cx="23556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034" y="624290"/>
                <a:ext cx="2355638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7809698" y="624292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696" y="624290"/>
                <a:ext cx="2381269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0695991" y="624292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5989" y="624290"/>
                <a:ext cx="2381269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3443729" y="624291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3727" y="624289"/>
                <a:ext cx="2381269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-43619" y="1643367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619" y="1643367"/>
                <a:ext cx="2381269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45071" y="7219051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1" y="7219051"/>
                <a:ext cx="2381269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65171" y="5498158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1" y="5498158"/>
                <a:ext cx="2381269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45070" y="3618636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0" y="3618636"/>
                <a:ext cx="2381269" cy="46166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99311" y="9409603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11" y="9409603"/>
                <a:ext cx="2381269" cy="46166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035262" y="624291"/>
                <a:ext cx="48893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262" y="624291"/>
                <a:ext cx="4889307" cy="461665"/>
              </a:xfrm>
              <a:prstGeom prst="rect">
                <a:avLst/>
              </a:prstGeom>
              <a:blipFill rotWithShape="0">
                <a:blip r:embed="rId12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874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群組 43"/>
          <p:cNvGrpSpPr/>
          <p:nvPr/>
        </p:nvGrpSpPr>
        <p:grpSpPr>
          <a:xfrm flipH="1">
            <a:off x="7685376" y="4275974"/>
            <a:ext cx="1288469" cy="1086395"/>
            <a:chOff x="1588412" y="1590743"/>
            <a:chExt cx="4982325" cy="4200934"/>
          </a:xfrm>
        </p:grpSpPr>
        <p:cxnSp>
          <p:nvCxnSpPr>
            <p:cNvPr id="38" name="直線箭頭接點 37"/>
            <p:cNvCxnSpPr/>
            <p:nvPr/>
          </p:nvCxnSpPr>
          <p:spPr>
            <a:xfrm flipV="1">
              <a:off x="4471244" y="1590743"/>
              <a:ext cx="70720" cy="2668269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箭頭接點 38"/>
            <p:cNvCxnSpPr/>
            <p:nvPr/>
          </p:nvCxnSpPr>
          <p:spPr>
            <a:xfrm>
              <a:off x="4494784" y="4259006"/>
              <a:ext cx="2075953" cy="1532671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箭頭接點 39"/>
            <p:cNvCxnSpPr/>
            <p:nvPr/>
          </p:nvCxnSpPr>
          <p:spPr>
            <a:xfrm flipH="1">
              <a:off x="1588412" y="4243763"/>
              <a:ext cx="2852352" cy="1195914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直線接點 12"/>
          <p:cNvCxnSpPr/>
          <p:nvPr/>
        </p:nvCxnSpPr>
        <p:spPr>
          <a:xfrm>
            <a:off x="8862483" y="4262313"/>
            <a:ext cx="0" cy="14185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8243154" y="5040214"/>
            <a:ext cx="659191" cy="6650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弧線 14"/>
          <p:cNvSpPr/>
          <p:nvPr/>
        </p:nvSpPr>
        <p:spPr>
          <a:xfrm rot="8343782">
            <a:off x="7786266" y="4399384"/>
            <a:ext cx="931979" cy="1009879"/>
          </a:xfrm>
          <a:prstGeom prst="arc">
            <a:avLst>
              <a:gd name="adj1" fmla="val 16703910"/>
              <a:gd name="adj2" fmla="val 0"/>
            </a:avLst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弧線 15"/>
          <p:cNvSpPr/>
          <p:nvPr/>
        </p:nvSpPr>
        <p:spPr>
          <a:xfrm rot="19794942">
            <a:off x="7987831" y="4423816"/>
            <a:ext cx="714144" cy="682628"/>
          </a:xfrm>
          <a:prstGeom prst="arc">
            <a:avLst>
              <a:gd name="adj1" fmla="val 16703910"/>
              <a:gd name="adj2" fmla="val 0"/>
            </a:avLst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8652168" y="3672192"/>
            <a:ext cx="5700749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vector</a:t>
            </a:r>
            <a:endParaRPr kumimoji="1" lang="zh-TW" altLang="en-US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32" name="群組 31"/>
          <p:cNvGrpSpPr/>
          <p:nvPr/>
        </p:nvGrpSpPr>
        <p:grpSpPr>
          <a:xfrm rot="16200000">
            <a:off x="8002486" y="4194494"/>
            <a:ext cx="1104215" cy="907357"/>
            <a:chOff x="7871157" y="1850608"/>
            <a:chExt cx="571279" cy="469432"/>
          </a:xfrm>
          <a:solidFill>
            <a:schemeClr val="accent1"/>
          </a:solidFill>
        </p:grpSpPr>
        <p:sp>
          <p:nvSpPr>
            <p:cNvPr id="33" name="橢圓 32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4" name="直線箭頭接點 33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grpFill/>
            <a:ln w="44450">
              <a:solidFill>
                <a:srgbClr val="0070C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群組 56"/>
          <p:cNvGrpSpPr/>
          <p:nvPr/>
        </p:nvGrpSpPr>
        <p:grpSpPr>
          <a:xfrm>
            <a:off x="5836412" y="3027433"/>
            <a:ext cx="4231024" cy="3928100"/>
            <a:chOff x="2252678" y="727198"/>
            <a:chExt cx="5409198" cy="5021922"/>
          </a:xfrm>
        </p:grpSpPr>
        <p:sp>
          <p:nvSpPr>
            <p:cNvPr id="51" name="文字方塊 50"/>
            <p:cNvSpPr txBox="1"/>
            <p:nvPr/>
          </p:nvSpPr>
          <p:spPr>
            <a:xfrm>
              <a:off x="2252678" y="5095779"/>
              <a:ext cx="847449" cy="65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52" name="直線箭頭接點 51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箭頭接點 52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箭頭接點 53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字方塊 54"/>
            <p:cNvSpPr txBox="1"/>
            <p:nvPr/>
          </p:nvSpPr>
          <p:spPr>
            <a:xfrm>
              <a:off x="3965838" y="727198"/>
              <a:ext cx="847449" cy="65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6814427" y="5019828"/>
              <a:ext cx="847449" cy="65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7983178" y="5376011"/>
            <a:ext cx="383560" cy="449282"/>
            <a:chOff x="7506205" y="6215811"/>
            <a:chExt cx="383560" cy="4492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7589043" y="6246390"/>
                  <a:ext cx="300722" cy="4187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i="1">
                            <a:latin typeface="Cambria Math" charset="0"/>
                          </a:rPr>
                          <m:t>𝛽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9043" y="6246390"/>
                  <a:ext cx="300722" cy="41870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文字方塊 58"/>
            <p:cNvSpPr txBox="1"/>
            <p:nvPr/>
          </p:nvSpPr>
          <p:spPr>
            <a:xfrm>
              <a:off x="7506205" y="6215811"/>
              <a:ext cx="65" cy="41870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kumimoji="1" lang="zh-TW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8325051" y="4059207"/>
                <a:ext cx="299119" cy="4187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𝛼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049" y="4059205"/>
                <a:ext cx="299119" cy="41870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文字方塊 60"/>
          <p:cNvSpPr txBox="1"/>
          <p:nvPr/>
        </p:nvSpPr>
        <p:spPr>
          <a:xfrm>
            <a:off x="9816025" y="5275658"/>
            <a:ext cx="5700749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Position: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9816025" y="3740050"/>
            <a:ext cx="5700749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Orientation: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10010878" y="4559173"/>
                <a:ext cx="226151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000" i="1"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876" y="4559171"/>
                <a:ext cx="226151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24324" r="-24324" b="-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61" t="-9278" b="15536"/>
          <a:stretch/>
        </p:blipFill>
        <p:spPr>
          <a:xfrm>
            <a:off x="11878102" y="4299633"/>
            <a:ext cx="297587" cy="52382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960" y="4472859"/>
            <a:ext cx="304800" cy="19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2390350" y="4195272"/>
                <a:ext cx="599908" cy="784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TW" sz="1800" dirty="0"/>
                  <a:t>=</a:t>
                </a:r>
                <a14:m>
                  <m:oMath xmlns:m="http://schemas.openxmlformats.org/officeDocument/2006/math">
                    <m:r>
                      <a:rPr kumimoji="1" lang="en-US" altLang="zh-TW" sz="1800">
                        <a:latin typeface="Cambria Math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kumimoji="1" lang="uk-UA" altLang="zh-TW" sz="1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1800" i="1">
                            <a:latin typeface="Cambria Math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cs-CZ" altLang="zh-TW" sz="1800" i="1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TW" sz="1800" i="1">
                                  <a:latin typeface="Cambria Math" charset="0"/>
                                </a:rPr>
                                <m:t>𝑑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800" i="1">
                                  <a:latin typeface="Cambria Math" charset="0"/>
                                </a:rPr>
                                <m:t>𝛼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800" i="1">
                                  <a:latin typeface="Cambria Math" charset="0"/>
                                </a:rPr>
                                <m:t>𝛽</m:t>
                              </m:r>
                            </m:e>
                          </m:mr>
                        </m:m>
                        <m:r>
                          <a:rPr kumimoji="1" lang="en-US" altLang="zh-TW" sz="1800" i="1"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endParaRPr kumimoji="1" lang="zh-TW" altLang="en-US" sz="18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0350" y="4195270"/>
                <a:ext cx="599908" cy="784767"/>
              </a:xfrm>
              <a:prstGeom prst="rect">
                <a:avLst/>
              </a:prstGeom>
              <a:blipFill rotWithShape="0">
                <a:blip r:embed="rId8"/>
                <a:stretch>
                  <a:fillRect l="-244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8524893" y="4605943"/>
                <a:ext cx="291618" cy="4187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4893" y="4605943"/>
                <a:ext cx="291618" cy="41870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/>
              <p:cNvSpPr txBox="1"/>
              <p:nvPr/>
            </p:nvSpPr>
            <p:spPr>
              <a:xfrm>
                <a:off x="10293429" y="4288032"/>
                <a:ext cx="623184" cy="686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TW" sz="1800" dirty="0"/>
                  <a:t>=</a:t>
                </a:r>
                <a14:m>
                  <m:oMath xmlns:m="http://schemas.openxmlformats.org/officeDocument/2006/math">
                    <m:r>
                      <a:rPr kumimoji="1" lang="en-US" altLang="zh-TW" sz="1800">
                        <a:latin typeface="Cambria Math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kumimoji="1" lang="uk-UA" altLang="zh-TW" sz="1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1800" i="1">
                            <a:latin typeface="Cambria Math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cs-CZ" altLang="zh-TW" sz="1800" i="1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TW" sz="1800" i="1">
                                  <a:latin typeface="Cambria Math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800" i="1">
                                  <a:latin typeface="Cambria Math" charset="0"/>
                                </a:rPr>
                                <m:t>𝑣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800" i="1">
                                  <a:latin typeface="Cambria Math" charset="0"/>
                                </a:rPr>
                                <m:t>𝑤</m:t>
                              </m:r>
                            </m:e>
                          </m:mr>
                        </m:m>
                        <m:r>
                          <a:rPr kumimoji="1" lang="en-US" altLang="zh-TW" sz="1800" i="1"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endParaRPr kumimoji="1" lang="zh-TW" altLang="en-US" sz="1800" dirty="0"/>
              </a:p>
            </p:txBody>
          </p:sp>
        </mc:Choice>
        <mc:Fallback xmlns="">
          <p:sp>
            <p:nvSpPr>
              <p:cNvPr id="43" name="文字方塊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3429" y="4288032"/>
                <a:ext cx="623184" cy="686598"/>
              </a:xfrm>
              <a:prstGeom prst="rect">
                <a:avLst/>
              </a:prstGeom>
              <a:blipFill rotWithShape="0">
                <a:blip r:embed="rId10"/>
                <a:stretch>
                  <a:fillRect l="-235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10051445" y="6040771"/>
                <a:ext cx="22269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000" i="1"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1445" y="6040769"/>
                <a:ext cx="222690" cy="307777"/>
              </a:xfrm>
              <a:prstGeom prst="rect">
                <a:avLst/>
              </a:prstGeom>
              <a:blipFill rotWithShape="0">
                <a:blip r:embed="rId11"/>
                <a:stretch>
                  <a:fillRect l="-27778" r="-25000" b="-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10333998" y="5834286"/>
                <a:ext cx="580352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TW" sz="1800" dirty="0"/>
                  <a:t>=</a:t>
                </a:r>
                <a14:m>
                  <m:oMath xmlns:m="http://schemas.openxmlformats.org/officeDocument/2006/math">
                    <m:r>
                      <a:rPr kumimoji="1" lang="en-US" altLang="zh-TW" sz="1800">
                        <a:latin typeface="Cambria Math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kumimoji="1" lang="uk-UA" altLang="zh-TW" sz="1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1800" i="1">
                            <a:latin typeface="Cambria Math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cs-CZ" altLang="zh-TW" sz="1800" i="1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TW" sz="1800" i="1">
                                  <a:latin typeface="Cambria Math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800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800" i="1">
                                  <a:latin typeface="Cambria Math" charset="0"/>
                                </a:rPr>
                                <m:t>𝑧</m:t>
                              </m:r>
                            </m:e>
                          </m:mr>
                        </m:m>
                        <m:r>
                          <a:rPr kumimoji="1" lang="en-US" altLang="zh-TW" sz="1800" i="1"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endParaRPr kumimoji="1" lang="zh-TW" altLang="en-US" sz="18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3998" y="5834284"/>
                <a:ext cx="580352" cy="684739"/>
              </a:xfrm>
              <a:prstGeom prst="rect">
                <a:avLst/>
              </a:prstGeom>
              <a:blipFill rotWithShape="0">
                <a:blip r:embed="rId12"/>
                <a:stretch>
                  <a:fillRect l="-242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548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035262" y="624291"/>
                <a:ext cx="4889307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262" y="624291"/>
                <a:ext cx="4889307" cy="46820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949034" y="624292"/>
                <a:ext cx="2355638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034" y="624290"/>
                <a:ext cx="2355638" cy="46820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7809698" y="624292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696" y="624290"/>
                <a:ext cx="2381269" cy="46820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0695991" y="624292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5989" y="624290"/>
                <a:ext cx="2381269" cy="46820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13443729" y="624291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3727" y="624289"/>
                <a:ext cx="2381269" cy="46820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-43619" y="1643367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619" y="1643367"/>
                <a:ext cx="2381269" cy="46820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45071" y="7219051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1" y="7219051"/>
                <a:ext cx="2381269" cy="46820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5171" y="5498158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1" y="5498158"/>
                <a:ext cx="2381269" cy="46820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45070" y="3618636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0" y="3618636"/>
                <a:ext cx="2381269" cy="46820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99311" y="9409603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11" y="9409603"/>
                <a:ext cx="2381269" cy="46820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82" y="1085956"/>
            <a:ext cx="13373751" cy="971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6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301" y="1085956"/>
            <a:ext cx="14282621" cy="97051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1035262" y="624291"/>
                <a:ext cx="4889307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262" y="624291"/>
                <a:ext cx="4889307" cy="46820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4949034" y="624292"/>
                <a:ext cx="2355638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034" y="624290"/>
                <a:ext cx="2355638" cy="46820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7809698" y="624292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696" y="624290"/>
                <a:ext cx="2381269" cy="46820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10695991" y="624292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5989" y="624290"/>
                <a:ext cx="2381269" cy="46820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13443729" y="624291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3727" y="624289"/>
                <a:ext cx="2381269" cy="46820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-43619" y="1643367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619" y="1643367"/>
                <a:ext cx="2381269" cy="46820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45071" y="7219051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1" y="7219051"/>
                <a:ext cx="2381269" cy="46820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65171" y="5498158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1" y="5498158"/>
                <a:ext cx="2381269" cy="46820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45070" y="3618636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0" y="3618636"/>
                <a:ext cx="2381269" cy="46820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199311" y="9409603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11" y="9409603"/>
                <a:ext cx="2381269" cy="46820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484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93430" y="3781717"/>
            <a:ext cx="586187" cy="6639627"/>
          </a:xfrm>
          <a:prstGeom prst="rect">
            <a:avLst/>
          </a:prstGeom>
        </p:spPr>
      </p:pic>
      <p:pic>
        <p:nvPicPr>
          <p:cNvPr id="107" name="圖片 10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558096" y="5983621"/>
            <a:ext cx="693233" cy="6895986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>
            <a:off x="12042005" y="10971665"/>
            <a:ext cx="5705895" cy="1831304"/>
            <a:chOff x="12294768" y="3166076"/>
            <a:chExt cx="5705895" cy="1831304"/>
          </a:xfrm>
        </p:grpSpPr>
        <p:sp>
          <p:nvSpPr>
            <p:cNvPr id="38" name="矩形 37"/>
            <p:cNvSpPr/>
            <p:nvPr/>
          </p:nvSpPr>
          <p:spPr>
            <a:xfrm>
              <a:off x="12620909" y="3471143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503225" y="3391561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402370" y="328791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294768" y="316607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1" name="圓角矩形圖說文字 30"/>
          <p:cNvSpPr/>
          <p:nvPr/>
        </p:nvSpPr>
        <p:spPr>
          <a:xfrm>
            <a:off x="7890232" y="153997"/>
            <a:ext cx="8303546" cy="10460887"/>
          </a:xfrm>
          <a:prstGeom prst="wedgeRoundRectCallout">
            <a:avLst>
              <a:gd name="adj1" fmla="val -83177"/>
              <a:gd name="adj2" fmla="val 9999"/>
              <a:gd name="adj3" fmla="val 16667"/>
            </a:avLst>
          </a:prstGeom>
          <a:solidFill>
            <a:schemeClr val="bg2">
              <a:alpha val="5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箭頭接點 14"/>
          <p:cNvCxnSpPr>
            <a:endCxn id="114" idx="0"/>
          </p:cNvCxnSpPr>
          <p:nvPr/>
        </p:nvCxnSpPr>
        <p:spPr>
          <a:xfrm>
            <a:off x="4823041" y="5201305"/>
            <a:ext cx="1081383" cy="8329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0620729"/>
                  </p:ext>
                </p:extLst>
              </p:nvPr>
            </p:nvGraphicFramePr>
            <p:xfrm>
              <a:off x="1483246" y="1832461"/>
              <a:ext cx="4698890" cy="3299493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939778"/>
                    <a:gridCol w="939778"/>
                    <a:gridCol w="939778"/>
                    <a:gridCol w="939778"/>
                    <a:gridCol w="939778"/>
                  </a:tblGrid>
                  <a:tr h="644488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94682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0620729"/>
                  </p:ext>
                </p:extLst>
              </p:nvPr>
            </p:nvGraphicFramePr>
            <p:xfrm>
              <a:off x="1483246" y="1832461"/>
              <a:ext cx="4698890" cy="3299493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939778"/>
                    <a:gridCol w="939778"/>
                    <a:gridCol w="939778"/>
                    <a:gridCol w="939778"/>
                    <a:gridCol w="939778"/>
                  </a:tblGrid>
                  <a:tr h="644488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00000" r="-299355" b="-4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1299" r="-201299" b="-4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9355" r="-100000" b="-4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948" r="-649" b="-412264"/>
                          </a:stretch>
                        </a:blipFill>
                      </a:tcPr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649" t="-99065" r="-401948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00000" t="-99065" r="-299355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1299" t="-99065" r="-201299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9355" t="-99065" r="-100000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948" t="-99065" r="-649" b="-308411"/>
                          </a:stretch>
                        </a:blipFill>
                      </a:tcPr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649" t="-197222" r="-401948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00000" t="-197222" r="-299355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1299" t="-197222" r="-201299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9355" t="-197222" r="-100000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948" t="-197222" r="-649" b="-205556"/>
                          </a:stretch>
                        </a:blipFill>
                      </a:tcPr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649" t="-300000" r="-401948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00000" t="-300000" r="-299355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1299" t="-300000" r="-201299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9355" t="-300000" r="-100000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948" t="-300000" r="-649" b="-107477"/>
                          </a:stretch>
                        </a:blipFill>
                      </a:tcPr>
                    </a:tc>
                  </a:tr>
                  <a:tr h="69468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649" t="-375439" r="-401948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00000" t="-375439" r="-299355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1299" t="-375439" r="-201299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9355" t="-375439" r="-100000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矩形 4"/>
          <p:cNvSpPr/>
          <p:nvPr/>
        </p:nvSpPr>
        <p:spPr>
          <a:xfrm>
            <a:off x="2380157" y="1690920"/>
            <a:ext cx="986590" cy="3537286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8736593" y="2443524"/>
                <a:ext cx="4987588" cy="494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rPr>
                  <a:t>兩強度得到入射角餘弦比值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sSub>
                      <m:sSubPr>
                        <m:ctrlP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𝒂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𝟐</m:t>
                            </m:r>
                          </m:sub>
                        </m:sSub>
                      </m:sub>
                    </m:sSub>
                  </m:oMath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6593" y="2443522"/>
                <a:ext cx="4987588" cy="494751"/>
              </a:xfrm>
              <a:prstGeom prst="rect">
                <a:avLst/>
              </a:prstGeom>
              <a:blipFill rotWithShape="0">
                <a:blip r:embed="rId5"/>
                <a:stretch>
                  <a:fillRect l="-1834" t="-13580" b="-17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箭頭接點 10"/>
          <p:cNvCxnSpPr/>
          <p:nvPr/>
        </p:nvCxnSpPr>
        <p:spPr>
          <a:xfrm flipH="1">
            <a:off x="2885486" y="5228206"/>
            <a:ext cx="941" cy="721894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/>
          <p:cNvCxnSpPr/>
          <p:nvPr/>
        </p:nvCxnSpPr>
        <p:spPr>
          <a:xfrm>
            <a:off x="3832692" y="5228205"/>
            <a:ext cx="1556914" cy="7977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>
            <a:endCxn id="115" idx="0"/>
          </p:cNvCxnSpPr>
          <p:nvPr/>
        </p:nvCxnSpPr>
        <p:spPr>
          <a:xfrm>
            <a:off x="5756383" y="5204144"/>
            <a:ext cx="568174" cy="821861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群組 111"/>
          <p:cNvGrpSpPr/>
          <p:nvPr/>
        </p:nvGrpSpPr>
        <p:grpSpPr>
          <a:xfrm>
            <a:off x="865619" y="6046350"/>
            <a:ext cx="4368574" cy="713167"/>
            <a:chOff x="564373" y="4692313"/>
            <a:chExt cx="4368574" cy="7131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對多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解出方位</a:t>
                  </a:r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619" t="-14474" r="-982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/>
            <p:cNvSpPr/>
            <p:nvPr/>
          </p:nvSpPr>
          <p:spPr>
            <a:xfrm>
              <a:off x="564373" y="4692313"/>
              <a:ext cx="4368574" cy="7131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1759981" y="7375576"/>
            <a:ext cx="4391141" cy="859671"/>
            <a:chOff x="2165647" y="5953792"/>
            <a:chExt cx="4391141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𝑳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的解得方位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119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/>
            <p:cNvSpPr/>
            <p:nvPr/>
          </p:nvSpPr>
          <p:spPr>
            <a:xfrm>
              <a:off x="2165647" y="5953792"/>
              <a:ext cx="4126817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9" name="文字方塊 38"/>
          <p:cNvSpPr txBox="1"/>
          <p:nvPr/>
        </p:nvSpPr>
        <p:spPr>
          <a:xfrm>
            <a:off x="8942214" y="4366563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符合餘弦比值的方位解為一平面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9987495" y="6319150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兩平面交軸即為方位</a:t>
            </a:r>
          </a:p>
        </p:txBody>
      </p:sp>
      <p:cxnSp>
        <p:nvCxnSpPr>
          <p:cNvPr id="45" name="直線箭頭接點 44"/>
          <p:cNvCxnSpPr/>
          <p:nvPr/>
        </p:nvCxnSpPr>
        <p:spPr>
          <a:xfrm flipH="1">
            <a:off x="10499925" y="1482624"/>
            <a:ext cx="1" cy="834406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群組 85"/>
          <p:cNvGrpSpPr/>
          <p:nvPr/>
        </p:nvGrpSpPr>
        <p:grpSpPr>
          <a:xfrm>
            <a:off x="9987493" y="1203557"/>
            <a:ext cx="4922950" cy="714611"/>
            <a:chOff x="9972004" y="1606420"/>
            <a:chExt cx="4922950" cy="714611"/>
          </a:xfrm>
        </p:grpSpPr>
        <p:sp>
          <p:nvSpPr>
            <p:cNvPr id="42" name="右中括弧 41"/>
            <p:cNvSpPr/>
            <p:nvPr/>
          </p:nvSpPr>
          <p:spPr>
            <a:xfrm rot="5400000">
              <a:off x="10422657" y="1162160"/>
              <a:ext cx="272724" cy="1174026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右中括弧 42"/>
            <p:cNvSpPr/>
            <p:nvPr/>
          </p:nvSpPr>
          <p:spPr>
            <a:xfrm rot="5400000">
              <a:off x="10974926" y="603500"/>
              <a:ext cx="408637" cy="2414477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右中括弧 43"/>
            <p:cNvSpPr/>
            <p:nvPr/>
          </p:nvSpPr>
          <p:spPr>
            <a:xfrm rot="5400000">
              <a:off x="11613183" y="-1430"/>
              <a:ext cx="552078" cy="3834435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右中括弧 45"/>
            <p:cNvSpPr/>
            <p:nvPr/>
          </p:nvSpPr>
          <p:spPr>
            <a:xfrm rot="5400000">
              <a:off x="12094801" y="-479123"/>
              <a:ext cx="677358" cy="4922949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9056814" y="2847463"/>
                <a:ext cx="4363567" cy="9691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</a:rPr>
                      <m:t>𝑅</m:t>
                    </m:r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kumimoji="1" lang="en-US" altLang="zh-TW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is-IS" altLang="zh-TW" i="1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num>
                              <m:den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TW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TW" i="1">
                                <a:latin typeface="Cambria Math" charset="0"/>
                              </a:rPr>
                              <m:t>𝑀𝑝</m:t>
                            </m:r>
                          </m:den>
                        </m:f>
                      </m:sup>
                    </m:sSup>
                    <m:r>
                      <a:rPr kumimoji="1" lang="en-US" altLang="zh-TW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TW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r>
                          <a:rPr kumimoji="1" lang="en-US" altLang="zh-TW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kumimoji="1" lang="en-US" altLang="zh-TW" dirty="0"/>
                  <a:t> 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6812" y="2847463"/>
                <a:ext cx="4363567" cy="96917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矩形 51"/>
          <p:cNvSpPr/>
          <p:nvPr/>
        </p:nvSpPr>
        <p:spPr>
          <a:xfrm>
            <a:off x="8635003" y="2317030"/>
            <a:ext cx="5035481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13770341" y="2320782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矩形 53"/>
          <p:cNvSpPr/>
          <p:nvPr/>
        </p:nvSpPr>
        <p:spPr>
          <a:xfrm>
            <a:off x="14218184" y="2320782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矩形 54"/>
          <p:cNvSpPr/>
          <p:nvPr/>
        </p:nvSpPr>
        <p:spPr>
          <a:xfrm>
            <a:off x="14641965" y="2312482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6" name="直線箭頭接點 55"/>
          <p:cNvCxnSpPr>
            <a:endCxn id="53" idx="0"/>
          </p:cNvCxnSpPr>
          <p:nvPr/>
        </p:nvCxnSpPr>
        <p:spPr>
          <a:xfrm>
            <a:off x="12361707" y="1645520"/>
            <a:ext cx="1542872" cy="675262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57"/>
          <p:cNvCxnSpPr>
            <a:endCxn id="54" idx="0"/>
          </p:cNvCxnSpPr>
          <p:nvPr/>
        </p:nvCxnSpPr>
        <p:spPr>
          <a:xfrm>
            <a:off x="13640231" y="1808064"/>
            <a:ext cx="712193" cy="512718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/>
          <p:cNvCxnSpPr>
            <a:endCxn id="55" idx="0"/>
          </p:cNvCxnSpPr>
          <p:nvPr/>
        </p:nvCxnSpPr>
        <p:spPr>
          <a:xfrm>
            <a:off x="14705579" y="1918166"/>
            <a:ext cx="70624" cy="394316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8635003" y="4304345"/>
            <a:ext cx="5035481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13801115" y="4307771"/>
            <a:ext cx="268479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14224895" y="4307771"/>
            <a:ext cx="268479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14672739" y="4299471"/>
            <a:ext cx="268479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7" name="直線箭頭接點 76"/>
          <p:cNvCxnSpPr/>
          <p:nvPr/>
        </p:nvCxnSpPr>
        <p:spPr>
          <a:xfrm flipH="1">
            <a:off x="11239632" y="3872999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箭頭接點 78"/>
          <p:cNvCxnSpPr/>
          <p:nvPr/>
        </p:nvCxnSpPr>
        <p:spPr>
          <a:xfrm flipH="1">
            <a:off x="13893710" y="3832253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/>
          <p:cNvCxnSpPr/>
          <p:nvPr/>
        </p:nvCxnSpPr>
        <p:spPr>
          <a:xfrm flipH="1">
            <a:off x="14328359" y="3832253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/>
          <p:cNvCxnSpPr/>
          <p:nvPr/>
        </p:nvCxnSpPr>
        <p:spPr>
          <a:xfrm flipH="1">
            <a:off x="14761569" y="3832253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右中括弧 86"/>
          <p:cNvSpPr/>
          <p:nvPr/>
        </p:nvSpPr>
        <p:spPr>
          <a:xfrm rot="5400000">
            <a:off x="12473705" y="4335663"/>
            <a:ext cx="153820" cy="2676950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8" name="右中括弧 87"/>
          <p:cNvSpPr/>
          <p:nvPr/>
        </p:nvSpPr>
        <p:spPr>
          <a:xfrm rot="5400000">
            <a:off x="12791519" y="4045350"/>
            <a:ext cx="398869" cy="3539523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右中括弧 88"/>
          <p:cNvSpPr/>
          <p:nvPr/>
        </p:nvSpPr>
        <p:spPr>
          <a:xfrm rot="5400000">
            <a:off x="12633555" y="4224135"/>
            <a:ext cx="266951" cy="3091678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0" name="直線箭頭接點 89"/>
          <p:cNvCxnSpPr/>
          <p:nvPr/>
        </p:nvCxnSpPr>
        <p:spPr>
          <a:xfrm>
            <a:off x="12147177" y="5745434"/>
            <a:ext cx="2430" cy="571415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8853610" y="6300281"/>
            <a:ext cx="5035481" cy="295013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13962645" y="6308581"/>
            <a:ext cx="350224" cy="295013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4" name="矩形 93"/>
          <p:cNvSpPr/>
          <p:nvPr/>
        </p:nvSpPr>
        <p:spPr>
          <a:xfrm>
            <a:off x="14410489" y="6300281"/>
            <a:ext cx="350224" cy="295013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5" name="直線箭頭接點 94"/>
          <p:cNvCxnSpPr/>
          <p:nvPr/>
        </p:nvCxnSpPr>
        <p:spPr>
          <a:xfrm>
            <a:off x="13697778" y="5921849"/>
            <a:ext cx="477993" cy="37969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箭頭接點 95"/>
          <p:cNvCxnSpPr/>
          <p:nvPr/>
        </p:nvCxnSpPr>
        <p:spPr>
          <a:xfrm>
            <a:off x="14641964" y="6021448"/>
            <a:ext cx="0" cy="27883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群組 107"/>
          <p:cNvGrpSpPr/>
          <p:nvPr/>
        </p:nvGrpSpPr>
        <p:grpSpPr>
          <a:xfrm>
            <a:off x="9744814" y="9603397"/>
            <a:ext cx="4565194" cy="859671"/>
            <a:chOff x="2165647" y="5953792"/>
            <a:chExt cx="4565194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字方塊 108"/>
                <p:cNvSpPr txBox="1"/>
                <p:nvPr/>
              </p:nvSpPr>
              <p:spPr>
                <a:xfrm>
                  <a:off x="2417282" y="6180450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所解方位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09" name="文字方塊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282" y="6180450"/>
                  <a:ext cx="4313559" cy="49500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263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矩形 109"/>
            <p:cNvSpPr/>
            <p:nvPr/>
          </p:nvSpPr>
          <p:spPr>
            <a:xfrm>
              <a:off x="2165647" y="5953792"/>
              <a:ext cx="4565194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101129"/>
                  </p:ext>
                </p:extLst>
              </p:nvPr>
            </p:nvGraphicFramePr>
            <p:xfrm>
              <a:off x="8604228" y="474086"/>
              <a:ext cx="6694320" cy="7366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5720"/>
                    <a:gridCol w="1115720"/>
                    <a:gridCol w="1115720"/>
                    <a:gridCol w="1115720"/>
                    <a:gridCol w="1115720"/>
                    <a:gridCol w="1115720"/>
                  </a:tblGrid>
                  <a:tr h="736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dirty="0" smtClean="0"/>
                            <a:t>…</a:t>
                          </a:r>
                          <a:r>
                            <a:rPr lang="en-US" altLang="zh-TW" dirty="0" smtClean="0"/>
                            <a:t> 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101129"/>
                  </p:ext>
                </p:extLst>
              </p:nvPr>
            </p:nvGraphicFramePr>
            <p:xfrm>
              <a:off x="8604228" y="474084"/>
              <a:ext cx="6694320" cy="7366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5720"/>
                    <a:gridCol w="1115720"/>
                    <a:gridCol w="1115720"/>
                    <a:gridCol w="1115720"/>
                    <a:gridCol w="1115720"/>
                    <a:gridCol w="1115720"/>
                  </a:tblGrid>
                  <a:tr h="736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00546" t="-820" r="-401639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99457" t="-820" r="-299457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301093" t="-820" r="-20109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401093" t="-820" r="-10109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dirty="0" smtClean="0"/>
                            <a:t>…</a:t>
                          </a:r>
                          <a:r>
                            <a:rPr lang="en-US" altLang="zh-TW" dirty="0" smtClean="0"/>
                            <a:t> 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13" name="矩形 112"/>
          <p:cNvSpPr/>
          <p:nvPr/>
        </p:nvSpPr>
        <p:spPr>
          <a:xfrm>
            <a:off x="5389606" y="6034303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矩形 113"/>
          <p:cNvSpPr/>
          <p:nvPr/>
        </p:nvSpPr>
        <p:spPr>
          <a:xfrm>
            <a:off x="5785677" y="6034303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5" name="矩形 114"/>
          <p:cNvSpPr/>
          <p:nvPr/>
        </p:nvSpPr>
        <p:spPr>
          <a:xfrm>
            <a:off x="6205812" y="6026003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23" name="群組 122"/>
          <p:cNvGrpSpPr/>
          <p:nvPr/>
        </p:nvGrpSpPr>
        <p:grpSpPr>
          <a:xfrm>
            <a:off x="8884641" y="4796450"/>
            <a:ext cx="4446217" cy="572922"/>
            <a:chOff x="3000172" y="8665681"/>
            <a:chExt cx="4446217" cy="5729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字方塊 120"/>
                <p:cNvSpPr txBox="1"/>
                <p:nvPr/>
              </p:nvSpPr>
              <p:spPr>
                <a:xfrm>
                  <a:off x="3000172" y="8775335"/>
                  <a:ext cx="4446217" cy="4632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kumimoji="1" lang="zh-TW" altLang="en-US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法向量</a:t>
                  </a:r>
                  <a14:m>
                    <m:oMath xmlns:m="http://schemas.openxmlformats.org/officeDocument/2006/math">
                      <m:r>
                        <a:rPr kumimoji="1" lang="en-US" altLang="zh-TW" b="1" i="1">
                          <a:latin typeface="Cambria Math" charset="0"/>
                        </a:rPr>
                        <m:t>𝑵</m:t>
                      </m:r>
                      <m:sSup>
                        <m:sSup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i="1">
                              <a:latin typeface="Cambria Math" charset="0"/>
                            </a:rPr>
                            <m:t>=</m:t>
                          </m:r>
                        </m:e>
                        <m:sup>
                          <m:r>
                            <a:rPr kumimoji="1" lang="en-US" altLang="zh-TW" i="1">
                              <a:latin typeface="Cambria Math" charset="0"/>
                            </a:rPr>
                            <m:t>𝑃</m:t>
                          </m:r>
                        </m:sup>
                      </m:sSup>
                      <m:sSub>
                        <m:sSubPr>
                          <m:ctrlPr>
                            <a:rPr kumimoji="1" lang="en-US" altLang="zh-TW" b="1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latin typeface="Cambria Math" charset="0"/>
                            </a:rPr>
                            <m:t>𝑽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kumimoji="1" lang="en-US" altLang="zh-TW" i="1">
                          <a:latin typeface="Cambria Math" charset="0"/>
                        </a:rPr>
                        <m:t>−</m:t>
                      </m:r>
                      <m:r>
                        <a:rPr kumimoji="1" lang="en-US" altLang="zh-TW" i="1">
                          <a:latin typeface="Cambria Math" charset="0"/>
                        </a:rPr>
                        <m:t>𝑅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kumimoji="1" lang="en-US" altLang="zh-TW" b="1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latin typeface="Cambria Math" charset="0"/>
                            </a:rPr>
                            <m:t>𝑽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21" name="文字方塊 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172" y="8775335"/>
                  <a:ext cx="4446217" cy="46326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4658" t="-26316" b="-3157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矩形 121"/>
                <p:cNvSpPr/>
                <p:nvPr/>
              </p:nvSpPr>
              <p:spPr>
                <a:xfrm>
                  <a:off x="6639120" y="8665681"/>
                  <a:ext cx="36279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i="1">
                            <a:latin typeface="Cambria Math" charset="0"/>
                          </a:rPr>
                          <m:t>𝑃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122" name="矩形 1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9120" y="8665681"/>
                  <a:ext cx="362792" cy="33855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24" name="圖片 1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280" y="6780636"/>
            <a:ext cx="2963761" cy="2310854"/>
          </a:xfrm>
          <a:prstGeom prst="rect">
            <a:avLst/>
          </a:prstGeom>
        </p:spPr>
      </p:pic>
      <p:sp>
        <p:nvSpPr>
          <p:cNvPr id="125" name="矩形 124"/>
          <p:cNvSpPr/>
          <p:nvPr/>
        </p:nvSpPr>
        <p:spPr>
          <a:xfrm>
            <a:off x="691949" y="1482624"/>
            <a:ext cx="6250586" cy="706938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6" name="文字方塊 125"/>
          <p:cNvSpPr txBox="1"/>
          <p:nvPr/>
        </p:nvSpPr>
        <p:spPr>
          <a:xfrm>
            <a:off x="2954544" y="785151"/>
            <a:ext cx="2672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u="sng">
                <a:latin typeface="Heiti TC Light" charset="-120"/>
                <a:ea typeface="Heiti TC Light" charset="-120"/>
                <a:cs typeface="Heiti TC Light" charset="-120"/>
              </a:rPr>
              <a:t>獲得方位</a:t>
            </a:r>
            <a:endParaRPr kumimoji="1" lang="zh-TW" altLang="en-US" sz="32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9909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/>
          <p:cNvGrpSpPr/>
          <p:nvPr/>
        </p:nvGrpSpPr>
        <p:grpSpPr>
          <a:xfrm>
            <a:off x="594782" y="2082329"/>
            <a:ext cx="9660075" cy="7297169"/>
            <a:chOff x="594782" y="2057962"/>
            <a:chExt cx="9660075" cy="7776527"/>
          </a:xfrm>
        </p:grpSpPr>
        <p:sp>
          <p:nvSpPr>
            <p:cNvPr id="141" name="矩形 140"/>
            <p:cNvSpPr/>
            <p:nvPr/>
          </p:nvSpPr>
          <p:spPr>
            <a:xfrm>
              <a:off x="594782" y="2072907"/>
              <a:ext cx="7633639" cy="7721448"/>
            </a:xfrm>
            <a:prstGeom prst="rect">
              <a:avLst/>
            </a:prstGeom>
            <a:solidFill>
              <a:schemeClr val="bg1">
                <a:lumMod val="85000"/>
                <a:alpha val="41000"/>
              </a:schemeClr>
            </a:solidFill>
            <a:ln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2" name="矩形 141"/>
            <p:cNvSpPr/>
            <p:nvPr/>
          </p:nvSpPr>
          <p:spPr>
            <a:xfrm>
              <a:off x="8462881" y="2113041"/>
              <a:ext cx="484342" cy="7721448"/>
            </a:xfrm>
            <a:prstGeom prst="rect">
              <a:avLst/>
            </a:prstGeom>
            <a:solidFill>
              <a:schemeClr val="bg1">
                <a:lumMod val="85000"/>
                <a:alpha val="41000"/>
              </a:schemeClr>
            </a:solidFill>
            <a:ln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3" name="矩形 142"/>
            <p:cNvSpPr/>
            <p:nvPr/>
          </p:nvSpPr>
          <p:spPr>
            <a:xfrm>
              <a:off x="9121250" y="2113041"/>
              <a:ext cx="484342" cy="7721448"/>
            </a:xfrm>
            <a:prstGeom prst="rect">
              <a:avLst/>
            </a:prstGeom>
            <a:solidFill>
              <a:schemeClr val="bg1">
                <a:lumMod val="85000"/>
                <a:alpha val="41000"/>
              </a:schemeClr>
            </a:solidFill>
            <a:ln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9770515" y="2057962"/>
              <a:ext cx="484342" cy="7721448"/>
            </a:xfrm>
            <a:prstGeom prst="rect">
              <a:avLst/>
            </a:prstGeom>
            <a:solidFill>
              <a:schemeClr val="bg1">
                <a:lumMod val="85000"/>
                <a:alpha val="41000"/>
              </a:schemeClr>
            </a:solidFill>
            <a:ln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85" name="矩形 84"/>
          <p:cNvSpPr/>
          <p:nvPr/>
        </p:nvSpPr>
        <p:spPr>
          <a:xfrm>
            <a:off x="874469" y="5720311"/>
            <a:ext cx="5488805" cy="108018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3" name="矩形 82"/>
          <p:cNvSpPr/>
          <p:nvPr/>
        </p:nvSpPr>
        <p:spPr>
          <a:xfrm>
            <a:off x="902683" y="3872058"/>
            <a:ext cx="5458867" cy="149509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6" name="矩形 115"/>
          <p:cNvSpPr/>
          <p:nvPr/>
        </p:nvSpPr>
        <p:spPr>
          <a:xfrm>
            <a:off x="6512056" y="3878327"/>
            <a:ext cx="236822" cy="14971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7" name="矩形 116"/>
          <p:cNvSpPr/>
          <p:nvPr/>
        </p:nvSpPr>
        <p:spPr>
          <a:xfrm>
            <a:off x="6959899" y="3878327"/>
            <a:ext cx="236822" cy="14971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8" name="矩形 117"/>
          <p:cNvSpPr/>
          <p:nvPr/>
        </p:nvSpPr>
        <p:spPr>
          <a:xfrm>
            <a:off x="7383680" y="3870027"/>
            <a:ext cx="236822" cy="14971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9" name="矩形 118"/>
          <p:cNvSpPr/>
          <p:nvPr/>
        </p:nvSpPr>
        <p:spPr>
          <a:xfrm>
            <a:off x="6542830" y="5731967"/>
            <a:ext cx="248090" cy="10768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0" name="矩形 119"/>
          <p:cNvSpPr/>
          <p:nvPr/>
        </p:nvSpPr>
        <p:spPr>
          <a:xfrm>
            <a:off x="6966610" y="5731967"/>
            <a:ext cx="248090" cy="10768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7" name="矩形 126"/>
          <p:cNvSpPr/>
          <p:nvPr/>
        </p:nvSpPr>
        <p:spPr>
          <a:xfrm>
            <a:off x="7414454" y="5723667"/>
            <a:ext cx="248090" cy="10768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33450" y="6236196"/>
            <a:ext cx="586187" cy="6639627"/>
          </a:xfrm>
          <a:prstGeom prst="rect">
            <a:avLst/>
          </a:prstGeom>
        </p:spPr>
      </p:pic>
      <p:pic>
        <p:nvPicPr>
          <p:cNvPr id="107" name="圖片 10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79543" y="5578498"/>
            <a:ext cx="549304" cy="5552329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>
            <a:off x="12042005" y="10971665"/>
            <a:ext cx="5705895" cy="1831304"/>
            <a:chOff x="12294768" y="3166076"/>
            <a:chExt cx="5705895" cy="1831304"/>
          </a:xfrm>
        </p:grpSpPr>
        <p:sp>
          <p:nvSpPr>
            <p:cNvPr id="38" name="矩形 37"/>
            <p:cNvSpPr/>
            <p:nvPr/>
          </p:nvSpPr>
          <p:spPr>
            <a:xfrm>
              <a:off x="12620909" y="3471143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503225" y="3391561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402370" y="328791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294768" y="316607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15" name="直線箭頭接點 14"/>
          <p:cNvCxnSpPr>
            <a:endCxn id="114" idx="0"/>
          </p:cNvCxnSpPr>
          <p:nvPr/>
        </p:nvCxnSpPr>
        <p:spPr>
          <a:xfrm>
            <a:off x="-4503839" y="7655784"/>
            <a:ext cx="1081383" cy="8329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1962051"/>
                  </p:ext>
                </p:extLst>
              </p:nvPr>
            </p:nvGraphicFramePr>
            <p:xfrm>
              <a:off x="4389975" y="87081"/>
              <a:ext cx="2688335" cy="1385949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537667"/>
                    <a:gridCol w="537667"/>
                    <a:gridCol w="537667"/>
                    <a:gridCol w="537667"/>
                    <a:gridCol w="537667"/>
                  </a:tblGrid>
                  <a:tr h="267811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2715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2715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2715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288669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1962051"/>
                  </p:ext>
                </p:extLst>
              </p:nvPr>
            </p:nvGraphicFramePr>
            <p:xfrm>
              <a:off x="4389975" y="87081"/>
              <a:ext cx="2688335" cy="1385949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537667"/>
                    <a:gridCol w="537667"/>
                    <a:gridCol w="537667"/>
                    <a:gridCol w="537667"/>
                    <a:gridCol w="537667"/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00000" t="-2222" r="-298876" b="-4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2273" t="-2222" r="-202273" b="-4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98876" t="-2222" r="-100000" b="-4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403409" t="-2222" r="-1136" b="-408889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136" t="-102222" r="-403409" b="-3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00000" t="-102222" r="-298876" b="-3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2273" t="-102222" r="-202273" b="-3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98876" t="-102222" r="-100000" b="-3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403409" t="-102222" r="-1136" b="-308889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136" t="-202222" r="-403409" b="-2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00000" t="-202222" r="-298876" b="-2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2273" t="-202222" r="-202273" b="-2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98876" t="-202222" r="-100000" b="-2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403409" t="-202222" r="-1136" b="-208889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136" t="-295652" r="-403409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00000" t="-295652" r="-29887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2273" t="-295652" r="-202273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98876" t="-295652" r="-100000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403409" t="-295652" r="-1136" b="-104348"/>
                          </a:stretch>
                        </a:blipFill>
                      </a:tcPr>
                    </a:tc>
                  </a:tr>
                  <a:tr h="28866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136" t="-387234" r="-403409" b="-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00000" t="-387234" r="-298876" b="-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2273" t="-387234" r="-202273" b="-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98876" t="-387234" r="-100000" b="-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矩形 4"/>
          <p:cNvSpPr/>
          <p:nvPr/>
        </p:nvSpPr>
        <p:spPr>
          <a:xfrm>
            <a:off x="4857742" y="-9288"/>
            <a:ext cx="561275" cy="1572773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950091" y="3910938"/>
                <a:ext cx="49875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兩強度得到入射角餘弦比值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r>
                      <a:rPr kumimoji="1" lang="en-US" altLang="zh-TW" sz="2400" b="1" i="1" u="sng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𝒂</m:t>
                    </m:r>
                  </m:oMath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91" y="3910938"/>
                <a:ext cx="4987588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1956" t="-1466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箭頭接點 10"/>
          <p:cNvCxnSpPr/>
          <p:nvPr/>
        </p:nvCxnSpPr>
        <p:spPr>
          <a:xfrm flipH="1">
            <a:off x="5138379" y="1646596"/>
            <a:ext cx="1" cy="346272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/>
          <p:cNvCxnSpPr/>
          <p:nvPr/>
        </p:nvCxnSpPr>
        <p:spPr>
          <a:xfrm>
            <a:off x="-5494188" y="7682684"/>
            <a:ext cx="1556914" cy="7977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>
            <a:endCxn id="115" idx="0"/>
          </p:cNvCxnSpPr>
          <p:nvPr/>
        </p:nvCxnSpPr>
        <p:spPr>
          <a:xfrm>
            <a:off x="-3570497" y="7658623"/>
            <a:ext cx="568174" cy="821861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群組 111"/>
          <p:cNvGrpSpPr/>
          <p:nvPr/>
        </p:nvGrpSpPr>
        <p:grpSpPr>
          <a:xfrm>
            <a:off x="-9004683" y="9081187"/>
            <a:ext cx="4368574" cy="713167"/>
            <a:chOff x="564373" y="4692313"/>
            <a:chExt cx="4368574" cy="7131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對多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解出方位</a:t>
                  </a:r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619" t="-14474" r="-982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/>
            <p:cNvSpPr/>
            <p:nvPr/>
          </p:nvSpPr>
          <p:spPr>
            <a:xfrm>
              <a:off x="564373" y="4692313"/>
              <a:ext cx="4368574" cy="7131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-7566899" y="9830055"/>
            <a:ext cx="4391141" cy="859671"/>
            <a:chOff x="2165647" y="5953792"/>
            <a:chExt cx="4391141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𝑳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的解得方位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119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/>
            <p:cNvSpPr/>
            <p:nvPr/>
          </p:nvSpPr>
          <p:spPr>
            <a:xfrm>
              <a:off x="2165647" y="5953792"/>
              <a:ext cx="4126817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86" name="群組 85"/>
          <p:cNvGrpSpPr/>
          <p:nvPr/>
        </p:nvGrpSpPr>
        <p:grpSpPr>
          <a:xfrm>
            <a:off x="2179532" y="3090087"/>
            <a:ext cx="5204148" cy="416866"/>
            <a:chOff x="9972004" y="1606420"/>
            <a:chExt cx="4922950" cy="714611"/>
          </a:xfrm>
        </p:grpSpPr>
        <p:sp>
          <p:nvSpPr>
            <p:cNvPr id="42" name="右中括弧 41"/>
            <p:cNvSpPr/>
            <p:nvPr/>
          </p:nvSpPr>
          <p:spPr>
            <a:xfrm rot="5400000">
              <a:off x="10422657" y="1162160"/>
              <a:ext cx="272724" cy="1174026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右中括弧 42"/>
            <p:cNvSpPr/>
            <p:nvPr/>
          </p:nvSpPr>
          <p:spPr>
            <a:xfrm rot="5400000">
              <a:off x="10974926" y="603500"/>
              <a:ext cx="408637" cy="2414477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右中括弧 43"/>
            <p:cNvSpPr/>
            <p:nvPr/>
          </p:nvSpPr>
          <p:spPr>
            <a:xfrm rot="5400000">
              <a:off x="11613183" y="-1430"/>
              <a:ext cx="552078" cy="3834435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右中括弧 45"/>
            <p:cNvSpPr/>
            <p:nvPr/>
          </p:nvSpPr>
          <p:spPr>
            <a:xfrm rot="5400000">
              <a:off x="12094801" y="-479123"/>
              <a:ext cx="677358" cy="4922949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2511926" y="3200616"/>
            <a:ext cx="4990165" cy="669411"/>
            <a:chOff x="10499925" y="1482624"/>
            <a:chExt cx="4177160" cy="841730"/>
          </a:xfrm>
        </p:grpSpPr>
        <p:cxnSp>
          <p:nvCxnSpPr>
            <p:cNvPr id="45" name="直線箭頭接點 44"/>
            <p:cNvCxnSpPr/>
            <p:nvPr/>
          </p:nvCxnSpPr>
          <p:spPr>
            <a:xfrm flipH="1">
              <a:off x="10499925" y="1482624"/>
              <a:ext cx="1" cy="83440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箭頭接點 55"/>
            <p:cNvCxnSpPr/>
            <p:nvPr/>
          </p:nvCxnSpPr>
          <p:spPr>
            <a:xfrm>
              <a:off x="12361707" y="1645520"/>
              <a:ext cx="1542872" cy="675262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箭頭接點 57"/>
            <p:cNvCxnSpPr/>
            <p:nvPr/>
          </p:nvCxnSpPr>
          <p:spPr>
            <a:xfrm>
              <a:off x="13640231" y="1808064"/>
              <a:ext cx="712193" cy="512718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箭頭接點 65"/>
            <p:cNvCxnSpPr>
              <a:endCxn id="118" idx="0"/>
            </p:cNvCxnSpPr>
            <p:nvPr/>
          </p:nvCxnSpPr>
          <p:spPr>
            <a:xfrm>
              <a:off x="14472169" y="1876063"/>
              <a:ext cx="204916" cy="44829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群組 107"/>
          <p:cNvGrpSpPr/>
          <p:nvPr/>
        </p:nvGrpSpPr>
        <p:grpSpPr>
          <a:xfrm>
            <a:off x="2449328" y="8563033"/>
            <a:ext cx="4776208" cy="575704"/>
            <a:chOff x="2165647" y="5953792"/>
            <a:chExt cx="4776208" cy="859671"/>
          </a:xfrm>
        </p:grpSpPr>
        <p:sp>
          <p:nvSpPr>
            <p:cNvPr id="110" name="矩形 109"/>
            <p:cNvSpPr/>
            <p:nvPr/>
          </p:nvSpPr>
          <p:spPr>
            <a:xfrm>
              <a:off x="2165647" y="5953792"/>
              <a:ext cx="4565194" cy="8596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字方塊 108"/>
                <p:cNvSpPr txBox="1"/>
                <p:nvPr/>
              </p:nvSpPr>
              <p:spPr>
                <a:xfrm>
                  <a:off x="2628296" y="6075417"/>
                  <a:ext cx="4313559" cy="6893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所解</a:t>
                  </a:r>
                  <a:r>
                    <a:rPr kumimoji="1" lang="zh-TW" altLang="en-US" sz="2400" b="1" u="sng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方位</a:t>
                  </a:r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09" name="文字方塊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8296" y="6075417"/>
                  <a:ext cx="4313559" cy="68938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263" t="-14474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141509"/>
                  </p:ext>
                </p:extLst>
              </p:nvPr>
            </p:nvGraphicFramePr>
            <p:xfrm>
              <a:off x="864292" y="2703995"/>
              <a:ext cx="6798252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42"/>
                    <a:gridCol w="1133042"/>
                    <a:gridCol w="1133042"/>
                    <a:gridCol w="1133042"/>
                    <a:gridCol w="1133042"/>
                    <a:gridCol w="1133042"/>
                  </a:tblGrid>
                  <a:tr h="3639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sz="2000" dirty="0" smtClean="0"/>
                            <a:t>…</a:t>
                          </a:r>
                          <a:r>
                            <a:rPr lang="en-US" altLang="zh-TW" sz="2000" dirty="0" smtClean="0"/>
                            <a:t> 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141509"/>
                  </p:ext>
                </p:extLst>
              </p:nvPr>
            </p:nvGraphicFramePr>
            <p:xfrm>
              <a:off x="864292" y="2703995"/>
              <a:ext cx="6798252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42"/>
                    <a:gridCol w="1133042"/>
                    <a:gridCol w="1133042"/>
                    <a:gridCol w="1133042"/>
                    <a:gridCol w="1133042"/>
                    <a:gridCol w="1133042"/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100538" t="-7576" r="-401613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200538" t="-7576" r="-301613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300538" t="-7576" r="-201613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400538" t="-7576" r="-101613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sz="2000" dirty="0" smtClean="0"/>
                            <a:t>…</a:t>
                          </a:r>
                          <a:r>
                            <a:rPr lang="en-US" altLang="zh-TW" sz="2000" dirty="0" smtClean="0"/>
                            <a:t> 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13" name="矩形 112"/>
          <p:cNvSpPr/>
          <p:nvPr/>
        </p:nvSpPr>
        <p:spPr>
          <a:xfrm>
            <a:off x="-3937274" y="84887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矩形 113"/>
          <p:cNvSpPr/>
          <p:nvPr/>
        </p:nvSpPr>
        <p:spPr>
          <a:xfrm>
            <a:off x="-3541203" y="84887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5" name="矩形 114"/>
          <p:cNvSpPr/>
          <p:nvPr/>
        </p:nvSpPr>
        <p:spPr>
          <a:xfrm>
            <a:off x="-3121068" y="84804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文字方塊 69"/>
          <p:cNvSpPr txBox="1"/>
          <p:nvPr/>
        </p:nvSpPr>
        <p:spPr>
          <a:xfrm>
            <a:off x="1510876" y="1539219"/>
            <a:ext cx="4274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同一</a:t>
            </a:r>
            <a:r>
              <a:rPr kumimoji="1" lang="en-US" altLang="zh-TW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對多</a:t>
            </a:r>
            <a:r>
              <a:rPr kumimoji="1" lang="en-US" altLang="zh-TW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解出方位</a:t>
            </a:r>
            <a:endParaRPr kumimoji="1" lang="zh-TW" altLang="en-US" sz="2400" b="1" u="sng" dirty="0">
              <a:solidFill>
                <a:schemeClr val="accent4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/>
              <p:cNvSpPr txBox="1"/>
              <p:nvPr/>
            </p:nvSpPr>
            <p:spPr>
              <a:xfrm>
                <a:off x="9779619" y="9305743"/>
                <a:ext cx="1357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共</a:t>
                </a:r>
                <a14:m>
                  <m:oMath xmlns:m="http://schemas.openxmlformats.org/officeDocument/2006/math">
                    <m:r>
                      <a:rPr kumimoji="1" lang="en-US" altLang="zh-TW" sz="18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𝐿</m:t>
                    </m:r>
                  </m:oMath>
                </a14:m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個</a:t>
                </a:r>
                <a:r>
                  <a:rPr kumimoji="1" lang="en-US" altLang="zh-TW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endPara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78" name="文字方塊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9619" y="9305743"/>
                <a:ext cx="1357576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3587" t="-13333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/>
              <p:cNvSpPr txBox="1"/>
              <p:nvPr/>
            </p:nvSpPr>
            <p:spPr>
              <a:xfrm>
                <a:off x="1193083" y="4392920"/>
                <a:ext cx="3773341" cy="8649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sz="2400" i="1" smtClean="0">
                        <a:latin typeface="Cambria Math" charset="0"/>
                      </a:rPr>
                      <m:t>𝑅</m:t>
                    </m:r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</m:sub>
                    </m:sSub>
                    <m:r>
                      <a:rPr kumimoji="1" lang="en-US" altLang="zh-TW" sz="2400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is-IS" altLang="zh-TW" sz="2400" i="1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TW" sz="2400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sz="2400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sz="2400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4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400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400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num>
                              <m:den>
                                <m:r>
                                  <a:rPr kumimoji="1" lang="en-US" altLang="zh-TW" sz="2400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sz="2400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4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400" b="0" i="1" smtClean="0">
                                            <a:latin typeface="Cambria Math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400" b="0" i="1" smtClean="0">
                                            <a:latin typeface="Cambria Math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𝑀𝑝</m:t>
                            </m:r>
                          </m:den>
                        </m:f>
                      </m:sup>
                    </m:sSup>
                    <m:r>
                      <a:rPr kumimoji="1" lang="en-US" altLang="zh-TW" sz="2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en-US" altLang="zh-TW" sz="24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2400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400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sz="24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r>
                          <a:rPr kumimoji="1" lang="en-US" altLang="zh-TW" sz="2400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kumimoji="1" lang="en-US" altLang="zh-TW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kumimoji="1" lang="en-US" altLang="zh-TW" sz="2400" dirty="0"/>
                  <a:t> </a:t>
                </a:r>
                <a:endParaRPr kumimoji="1" lang="zh-TW" altLang="en-US" sz="2400" dirty="0"/>
              </a:p>
            </p:txBody>
          </p:sp>
        </mc:Choice>
        <mc:Fallback xmlns="">
          <p:sp>
            <p:nvSpPr>
              <p:cNvPr id="82" name="文字方塊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083" y="4392920"/>
                <a:ext cx="3773341" cy="86491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/>
              <p:cNvSpPr txBox="1"/>
              <p:nvPr/>
            </p:nvSpPr>
            <p:spPr>
              <a:xfrm>
                <a:off x="915144" y="5720311"/>
                <a:ext cx="5448130" cy="494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rPr>
                  <a:t>符合餘弦比值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sSub>
                      <m:sSubPr>
                        <m:ctrlP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𝒂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𝟐</m:t>
                            </m:r>
                          </m:sub>
                        </m:sSub>
                      </m:sub>
                    </m:sSub>
                  </m:oMath>
                </a14:m>
                <a:r>
                  <a: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rPr>
                  <a:t>的方位解為一平面</a:t>
                </a:r>
              </a:p>
            </p:txBody>
          </p:sp>
        </mc:Choice>
        <mc:Fallback xmlns="">
          <p:sp>
            <p:nvSpPr>
              <p:cNvPr id="84" name="文字方塊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144" y="5720311"/>
                <a:ext cx="5448130" cy="494751"/>
              </a:xfrm>
              <a:prstGeom prst="rect">
                <a:avLst/>
              </a:prstGeom>
              <a:blipFill rotWithShape="0">
                <a:blip r:embed="rId14"/>
                <a:stretch>
                  <a:fillRect l="-1678" t="-13415" r="-447" b="-158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/>
              <p:cNvSpPr txBox="1"/>
              <p:nvPr/>
            </p:nvSpPr>
            <p:spPr>
              <a:xfrm>
                <a:off x="1054971" y="6230588"/>
                <a:ext cx="4808868" cy="4321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法向量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400" b="1" i="1">
                            <a:latin typeface="Cambria Math" charset="0"/>
                          </a:rPr>
                          <m:t>𝑵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smtClean="0">
                                <a:latin typeface="Cambria Math" charset="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smtClean="0">
                                <a:latin typeface="Cambria Math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smtClean="0">
                                <a:latin typeface="Cambria Math" charset="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smtClean="0">
                                <a:latin typeface="Cambria Math" charset="0"/>
                              </a:rPr>
                              <m:t>𝟐</m:t>
                            </m:r>
                          </m:sub>
                        </m:sSub>
                      </m:sub>
                    </m:sSub>
                    <m:r>
                      <a:rPr kumimoji="1" lang="en-US" altLang="zh-TW" sz="24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2400" i="1">
                        <a:latin typeface="Cambria Math" charset="0"/>
                      </a:rPr>
                      <m:t>𝑅</m:t>
                    </m:r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sPre>
                      <m:sPrePr>
                        <m:ctrlPr>
                          <a:rPr kumimoji="1" lang="en-US" altLang="zh-TW" sz="2400" i="1" smtClean="0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altLang="zh-TW" sz="2400" b="0" i="1" smtClean="0">
                            <a:latin typeface="Cambria Math" charset="0"/>
                          </a:rPr>
                          <m:t>𝑃</m:t>
                        </m:r>
                      </m:sup>
                      <m:e>
                        <m:sSub>
                          <m:sSubPr>
                            <m:ctrlPr>
                              <a:rPr lang="en-US" altLang="zh-TW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 smtClean="0">
                                <a:latin typeface="Cambria Math" charset="0"/>
                              </a:rPr>
                              <m:t>𝑽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sPre>
                    <m:sSup>
                      <m:sSupPr>
                        <m:ctrlPr>
                          <a:rPr kumimoji="1" lang="en-US" altLang="zh-TW" sz="2400" b="1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2400" b="1" i="1" smtClean="0">
                            <a:latin typeface="Cambria Math" charset="0"/>
                          </a:rPr>
                          <m:t>−</m:t>
                        </m:r>
                      </m:e>
                      <m:sup>
                        <m:r>
                          <a:rPr kumimoji="1" lang="en-US" altLang="zh-TW" sz="2400" b="1" i="1" smtClean="0">
                            <a:latin typeface="Cambria Math" charset="0"/>
                          </a:rPr>
                          <m:t>𝑷</m:t>
                        </m:r>
                      </m:sup>
                    </m:sSup>
                    <m:sSub>
                      <m:sSubPr>
                        <m:ctrlPr>
                          <a:rPr kumimoji="1" lang="en-US" altLang="zh-TW" sz="24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400" b="1" i="1">
                            <a:latin typeface="Cambria Math" charset="0"/>
                          </a:rPr>
                          <m:t>𝑽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97" name="文字方塊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971" y="6230588"/>
                <a:ext cx="4808868" cy="432170"/>
              </a:xfrm>
              <a:prstGeom prst="rect">
                <a:avLst/>
              </a:prstGeom>
              <a:blipFill rotWithShape="0">
                <a:blip r:embed="rId15"/>
                <a:stretch>
                  <a:fillRect l="-2915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文字方塊 101"/>
          <p:cNvSpPr txBox="1"/>
          <p:nvPr/>
        </p:nvSpPr>
        <p:spPr>
          <a:xfrm>
            <a:off x="2063758" y="2309088"/>
            <a:ext cx="18028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TW" altLang="en-US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選為參考</a:t>
            </a:r>
            <a:r>
              <a:rPr kumimoji="1" lang="en-US" altLang="zh-TW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endParaRPr kumimoji="1" lang="zh-TW" altLang="en-US" sz="1600" dirty="0">
              <a:solidFill>
                <a:schemeClr val="accent6"/>
              </a:solidFill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2008832" y="2568116"/>
            <a:ext cx="1074611" cy="594599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5" name="文字方塊 104"/>
          <p:cNvSpPr txBox="1"/>
          <p:nvPr/>
        </p:nvSpPr>
        <p:spPr>
          <a:xfrm>
            <a:off x="1002629" y="6933069"/>
            <a:ext cx="18028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TW" altLang="en-US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選為參考平面</a:t>
            </a:r>
            <a:endParaRPr kumimoji="1" lang="zh-TW" altLang="en-US" sz="1600" dirty="0">
              <a:solidFill>
                <a:schemeClr val="accent6"/>
              </a:solidFill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781903" y="5553554"/>
            <a:ext cx="5639240" cy="1314358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6635424" y="5408849"/>
            <a:ext cx="867860" cy="227650"/>
            <a:chOff x="6635424" y="5408848"/>
            <a:chExt cx="867860" cy="467371"/>
          </a:xfrm>
        </p:grpSpPr>
        <p:cxnSp>
          <p:nvCxnSpPr>
            <p:cNvPr id="128" name="直線箭頭接點 127"/>
            <p:cNvCxnSpPr/>
            <p:nvPr/>
          </p:nvCxnSpPr>
          <p:spPr>
            <a:xfrm flipH="1">
              <a:off x="6635424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箭頭接點 128"/>
            <p:cNvCxnSpPr/>
            <p:nvPr/>
          </p:nvCxnSpPr>
          <p:spPr>
            <a:xfrm flipH="1">
              <a:off x="7070073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箭頭接點 129"/>
            <p:cNvCxnSpPr/>
            <p:nvPr/>
          </p:nvCxnSpPr>
          <p:spPr>
            <a:xfrm flipH="1">
              <a:off x="7503283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右中括弧 131"/>
          <p:cNvSpPr/>
          <p:nvPr/>
        </p:nvSpPr>
        <p:spPr>
          <a:xfrm rot="5400000">
            <a:off x="4824910" y="5542548"/>
            <a:ext cx="153820" cy="2676950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3" name="右中括弧 132"/>
          <p:cNvSpPr/>
          <p:nvPr/>
        </p:nvSpPr>
        <p:spPr>
          <a:xfrm rot="5400000">
            <a:off x="5142724" y="5252235"/>
            <a:ext cx="398869" cy="3539523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4" name="右中括弧 133"/>
          <p:cNvSpPr/>
          <p:nvPr/>
        </p:nvSpPr>
        <p:spPr>
          <a:xfrm rot="5400000">
            <a:off x="4984760" y="5431020"/>
            <a:ext cx="266951" cy="3091678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35" name="直線箭頭接點 134"/>
          <p:cNvCxnSpPr/>
          <p:nvPr/>
        </p:nvCxnSpPr>
        <p:spPr>
          <a:xfrm>
            <a:off x="4498382" y="6952319"/>
            <a:ext cx="2430" cy="571415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箭頭接點 135"/>
          <p:cNvCxnSpPr/>
          <p:nvPr/>
        </p:nvCxnSpPr>
        <p:spPr>
          <a:xfrm>
            <a:off x="6048983" y="7128734"/>
            <a:ext cx="477993" cy="37969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箭頭接點 136"/>
          <p:cNvCxnSpPr/>
          <p:nvPr/>
        </p:nvCxnSpPr>
        <p:spPr>
          <a:xfrm>
            <a:off x="6993169" y="7228333"/>
            <a:ext cx="0" cy="27883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右中括弧 137"/>
          <p:cNvSpPr/>
          <p:nvPr/>
        </p:nvSpPr>
        <p:spPr>
          <a:xfrm rot="5400000">
            <a:off x="5264027" y="5109665"/>
            <a:ext cx="525166" cy="3950960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6" name="群組 25"/>
          <p:cNvGrpSpPr/>
          <p:nvPr/>
        </p:nvGrpSpPr>
        <p:grpSpPr>
          <a:xfrm>
            <a:off x="2435636" y="7507168"/>
            <a:ext cx="5094724" cy="638138"/>
            <a:chOff x="1062290" y="7719835"/>
            <a:chExt cx="5094724" cy="638138"/>
          </a:xfrm>
        </p:grpSpPr>
        <p:sp>
          <p:nvSpPr>
            <p:cNvPr id="100" name="矩形 99"/>
            <p:cNvSpPr/>
            <p:nvPr/>
          </p:nvSpPr>
          <p:spPr>
            <a:xfrm>
              <a:off x="1062290" y="7719835"/>
              <a:ext cx="3805832" cy="629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9" name="矩形 138"/>
            <p:cNvSpPr/>
            <p:nvPr/>
          </p:nvSpPr>
          <p:spPr>
            <a:xfrm>
              <a:off x="4996689" y="7728135"/>
              <a:ext cx="224489" cy="629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0" name="矩形 139"/>
            <p:cNvSpPr/>
            <p:nvPr/>
          </p:nvSpPr>
          <p:spPr>
            <a:xfrm>
              <a:off x="5444533" y="7719835"/>
              <a:ext cx="224489" cy="629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9" name="文字方塊 98"/>
            <p:cNvSpPr txBox="1"/>
            <p:nvPr/>
          </p:nvSpPr>
          <p:spPr>
            <a:xfrm>
              <a:off x="1267707" y="7775348"/>
              <a:ext cx="48893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兩平面交軸即為</a:t>
              </a:r>
              <a:r>
                <a:rPr kumimoji="1" lang="zh-TW" altLang="en-US" sz="24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方位解</a:t>
              </a:r>
              <a:endPara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pic>
        <p:nvPicPr>
          <p:cNvPr id="145" name="圖片 14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21745" y="4095113"/>
            <a:ext cx="612080" cy="10855569"/>
          </a:xfrm>
          <a:prstGeom prst="rect">
            <a:avLst/>
          </a:prstGeom>
        </p:spPr>
      </p:pic>
      <p:grpSp>
        <p:nvGrpSpPr>
          <p:cNvPr id="146" name="群組 145"/>
          <p:cNvGrpSpPr/>
          <p:nvPr/>
        </p:nvGrpSpPr>
        <p:grpSpPr>
          <a:xfrm>
            <a:off x="4012096" y="9703062"/>
            <a:ext cx="2831377" cy="859671"/>
            <a:chOff x="2165647" y="5953792"/>
            <a:chExt cx="4565194" cy="859671"/>
          </a:xfrm>
        </p:grpSpPr>
        <p:sp>
          <p:nvSpPr>
            <p:cNvPr id="147" name="矩形 146"/>
            <p:cNvSpPr/>
            <p:nvPr/>
          </p:nvSpPr>
          <p:spPr>
            <a:xfrm>
              <a:off x="2165647" y="5953792"/>
              <a:ext cx="4565194" cy="8596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文字方塊 147"/>
                <p:cNvSpPr txBox="1"/>
                <p:nvPr/>
              </p:nvSpPr>
              <p:spPr>
                <a:xfrm>
                  <a:off x="2417282" y="6180450"/>
                  <a:ext cx="4313559" cy="499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平均得方位</a:t>
                  </a:r>
                  <a14:m>
                    <m:oMath xmlns:m="http://schemas.openxmlformats.org/officeDocument/2006/math">
                      <m:sPre>
                        <m:sPre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sPrePr>
                        <m:sub/>
                        <m:sup>
                          <m:r>
                            <a:rPr lang="en-US" altLang="zh-TW" sz="2400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altLang="zh-TW" sz="2400" b="0" i="1" smtClean="0">
                              <a:latin typeface="Cambria Math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TW" sz="240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TW" sz="2400" b="1" i="1" smtClean="0">
                                      <a:latin typeface="Cambria Math" charset="0"/>
                                    </a:rPr>
                                    <m:t>𝑻𝒗</m:t>
                                  </m:r>
                                </m:e>
                              </m:acc>
                            </m:e>
                            <m:sub/>
                          </m:sSub>
                        </m:e>
                      </m:sPre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48" name="文字方塊 1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282" y="6180450"/>
                  <a:ext cx="4313559" cy="49956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3645" t="-9756" b="-1951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9" name="直線箭頭接點 148"/>
          <p:cNvCxnSpPr>
            <a:endCxn id="142" idx="0"/>
          </p:cNvCxnSpPr>
          <p:nvPr/>
        </p:nvCxnSpPr>
        <p:spPr>
          <a:xfrm>
            <a:off x="5845755" y="1665556"/>
            <a:ext cx="2859297" cy="46845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箭頭接點 149"/>
          <p:cNvCxnSpPr>
            <a:endCxn id="143" idx="0"/>
          </p:cNvCxnSpPr>
          <p:nvPr/>
        </p:nvCxnSpPr>
        <p:spPr>
          <a:xfrm>
            <a:off x="6265775" y="1628413"/>
            <a:ext cx="3097646" cy="50560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箭頭接點 150"/>
          <p:cNvCxnSpPr>
            <a:endCxn id="144" idx="0"/>
          </p:cNvCxnSpPr>
          <p:nvPr/>
        </p:nvCxnSpPr>
        <p:spPr>
          <a:xfrm>
            <a:off x="6575776" y="1532797"/>
            <a:ext cx="3436910" cy="54953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字方塊 151"/>
              <p:cNvSpPr txBox="1"/>
              <p:nvPr/>
            </p:nvSpPr>
            <p:spPr>
              <a:xfrm>
                <a:off x="6997672" y="8085804"/>
                <a:ext cx="1357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共</a:t>
                </a:r>
                <a14:m>
                  <m:oMath xmlns:m="http://schemas.openxmlformats.org/officeDocument/2006/math">
                    <m:r>
                      <a:rPr kumimoji="1" lang="en-US" altLang="zh-TW" sz="18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𝐹</m:t>
                    </m:r>
                    <m:sSub>
                      <m:sSubPr>
                        <m:ctrlPr>
                          <a:rPr kumimoji="1" lang="en-US" altLang="zh-TW" sz="18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18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𝑝</m:t>
                        </m:r>
                      </m:e>
                      <m:sub>
                        <m:r>
                          <a:rPr kumimoji="1" lang="en-US" altLang="zh-TW" sz="18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</m:t>
                        </m:r>
                      </m:sub>
                    </m:sSub>
                  </m:oMath>
                </a14:m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個解</a:t>
                </a:r>
                <a:endPara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2" name="文字方塊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672" y="8085804"/>
                <a:ext cx="1357576" cy="369332"/>
              </a:xfrm>
              <a:prstGeom prst="rect">
                <a:avLst/>
              </a:prstGeom>
              <a:blipFill rotWithShape="0">
                <a:blip r:embed="rId17"/>
                <a:stretch>
                  <a:fillRect l="-4036" t="-11475" b="-213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791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圖片 10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68752" y="4787789"/>
            <a:ext cx="693233" cy="6895986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>
            <a:off x="12042005" y="10971665"/>
            <a:ext cx="5705895" cy="1831304"/>
            <a:chOff x="12294768" y="3166076"/>
            <a:chExt cx="5705895" cy="1831304"/>
          </a:xfrm>
        </p:grpSpPr>
        <p:sp>
          <p:nvSpPr>
            <p:cNvPr id="38" name="矩形 37"/>
            <p:cNvSpPr/>
            <p:nvPr/>
          </p:nvSpPr>
          <p:spPr>
            <a:xfrm>
              <a:off x="12620909" y="3471143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503225" y="3391561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402370" y="328791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294768" y="316607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848659" y="3046908"/>
                <a:ext cx="4987588" cy="494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rPr>
                  <a:t>兩強度得到入射角餘弦比值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sSub>
                      <m:sSubPr>
                        <m:ctrlP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𝒂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𝟐</m:t>
                            </m:r>
                          </m:sub>
                        </m:sSub>
                      </m:sub>
                    </m:sSub>
                  </m:oMath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59" y="3046908"/>
                <a:ext cx="4987588" cy="494751"/>
              </a:xfrm>
              <a:prstGeom prst="rect">
                <a:avLst/>
              </a:prstGeom>
              <a:blipFill rotWithShape="0">
                <a:blip r:embed="rId4"/>
                <a:stretch>
                  <a:fillRect l="-1834" t="-13580" b="-17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字方塊 38"/>
          <p:cNvSpPr txBox="1"/>
          <p:nvPr/>
        </p:nvSpPr>
        <p:spPr>
          <a:xfrm>
            <a:off x="1054278" y="4969947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符合餘弦比值的方位解為一平面</a:t>
            </a:r>
          </a:p>
        </p:txBody>
      </p:sp>
      <p:sp>
        <p:nvSpPr>
          <p:cNvPr id="41" name="文字方塊 40"/>
          <p:cNvSpPr txBox="1"/>
          <p:nvPr/>
        </p:nvSpPr>
        <p:spPr>
          <a:xfrm>
            <a:off x="2099561" y="7095263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兩平面交軸即為方位</a:t>
            </a:r>
          </a:p>
        </p:txBody>
      </p:sp>
      <p:cxnSp>
        <p:nvCxnSpPr>
          <p:cNvPr id="45" name="直線箭頭接點 44"/>
          <p:cNvCxnSpPr/>
          <p:nvPr/>
        </p:nvCxnSpPr>
        <p:spPr>
          <a:xfrm flipH="1">
            <a:off x="2264987" y="2513866"/>
            <a:ext cx="1" cy="554532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群組 85"/>
          <p:cNvGrpSpPr/>
          <p:nvPr/>
        </p:nvGrpSpPr>
        <p:grpSpPr>
          <a:xfrm>
            <a:off x="1751216" y="2353787"/>
            <a:ext cx="4922950" cy="441967"/>
            <a:chOff x="9972004" y="1606420"/>
            <a:chExt cx="4922950" cy="441967"/>
          </a:xfrm>
        </p:grpSpPr>
        <p:sp>
          <p:nvSpPr>
            <p:cNvPr id="42" name="右中括弧 41"/>
            <p:cNvSpPr/>
            <p:nvPr/>
          </p:nvSpPr>
          <p:spPr>
            <a:xfrm rot="5400000">
              <a:off x="10482175" y="1102642"/>
              <a:ext cx="153688" cy="1174026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右中括弧 42"/>
            <p:cNvSpPr/>
            <p:nvPr/>
          </p:nvSpPr>
          <p:spPr>
            <a:xfrm rot="5400000">
              <a:off x="11054599" y="523826"/>
              <a:ext cx="249289" cy="2414477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右中括弧 43"/>
            <p:cNvSpPr/>
            <p:nvPr/>
          </p:nvSpPr>
          <p:spPr>
            <a:xfrm rot="5400000">
              <a:off x="11725484" y="-113731"/>
              <a:ext cx="327475" cy="3834435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右中括弧 45"/>
            <p:cNvSpPr/>
            <p:nvPr/>
          </p:nvSpPr>
          <p:spPr>
            <a:xfrm rot="5400000">
              <a:off x="12231123" y="-615445"/>
              <a:ext cx="404714" cy="4922949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1168878" y="3450849"/>
                <a:ext cx="4363567" cy="9691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</a:rPr>
                      <m:t>𝑅</m:t>
                    </m:r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kumimoji="1" lang="en-US" altLang="zh-TW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is-IS" altLang="zh-TW" i="1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num>
                              <m:den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TW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TW" i="1">
                                <a:latin typeface="Cambria Math" charset="0"/>
                              </a:rPr>
                              <m:t>𝑀𝑝</m:t>
                            </m:r>
                          </m:den>
                        </m:f>
                      </m:sup>
                    </m:sSup>
                    <m:r>
                      <a:rPr kumimoji="1" lang="en-US" altLang="zh-TW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TW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r>
                          <a:rPr kumimoji="1" lang="en-US" altLang="zh-TW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kumimoji="1" lang="en-US" altLang="zh-TW" dirty="0"/>
                  <a:t> 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878" y="3450849"/>
                <a:ext cx="4363567" cy="96917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矩形 51"/>
          <p:cNvSpPr/>
          <p:nvPr/>
        </p:nvSpPr>
        <p:spPr>
          <a:xfrm>
            <a:off x="747067" y="2920416"/>
            <a:ext cx="5035481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5882407" y="2924168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矩形 53"/>
          <p:cNvSpPr/>
          <p:nvPr/>
        </p:nvSpPr>
        <p:spPr>
          <a:xfrm>
            <a:off x="6330250" y="2924168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矩形 54"/>
          <p:cNvSpPr/>
          <p:nvPr/>
        </p:nvSpPr>
        <p:spPr>
          <a:xfrm>
            <a:off x="6754031" y="2915868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6" name="直線箭頭接點 55"/>
          <p:cNvCxnSpPr/>
          <p:nvPr/>
        </p:nvCxnSpPr>
        <p:spPr>
          <a:xfrm>
            <a:off x="3915368" y="2603076"/>
            <a:ext cx="2076183" cy="465322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57"/>
          <p:cNvCxnSpPr/>
          <p:nvPr/>
        </p:nvCxnSpPr>
        <p:spPr>
          <a:xfrm>
            <a:off x="5493459" y="2724625"/>
            <a:ext cx="917042" cy="334646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/>
          <p:cNvCxnSpPr/>
          <p:nvPr/>
        </p:nvCxnSpPr>
        <p:spPr>
          <a:xfrm>
            <a:off x="6525183" y="2800090"/>
            <a:ext cx="323148" cy="268308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747067" y="4907731"/>
            <a:ext cx="5035481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5913181" y="4911157"/>
            <a:ext cx="268479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6336961" y="4911157"/>
            <a:ext cx="268479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6784805" y="4902857"/>
            <a:ext cx="268479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7" name="直線箭頭接點 76"/>
          <p:cNvCxnSpPr/>
          <p:nvPr/>
        </p:nvCxnSpPr>
        <p:spPr>
          <a:xfrm flipH="1">
            <a:off x="3351698" y="4476385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箭頭接點 78"/>
          <p:cNvCxnSpPr/>
          <p:nvPr/>
        </p:nvCxnSpPr>
        <p:spPr>
          <a:xfrm flipH="1">
            <a:off x="6005776" y="4435639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/>
          <p:cNvCxnSpPr/>
          <p:nvPr/>
        </p:nvCxnSpPr>
        <p:spPr>
          <a:xfrm flipH="1">
            <a:off x="6440425" y="4435639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/>
          <p:cNvCxnSpPr/>
          <p:nvPr/>
        </p:nvCxnSpPr>
        <p:spPr>
          <a:xfrm flipH="1">
            <a:off x="6873635" y="4435639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右中括弧 86"/>
          <p:cNvSpPr/>
          <p:nvPr/>
        </p:nvSpPr>
        <p:spPr>
          <a:xfrm rot="5400000">
            <a:off x="4585771" y="4974616"/>
            <a:ext cx="153820" cy="2676950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8" name="右中括弧 87"/>
          <p:cNvSpPr/>
          <p:nvPr/>
        </p:nvSpPr>
        <p:spPr>
          <a:xfrm rot="5400000">
            <a:off x="4903585" y="4684303"/>
            <a:ext cx="398869" cy="3539523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右中括弧 88"/>
          <p:cNvSpPr/>
          <p:nvPr/>
        </p:nvSpPr>
        <p:spPr>
          <a:xfrm rot="5400000">
            <a:off x="4745621" y="4863088"/>
            <a:ext cx="266951" cy="3091678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0" name="直線箭頭接點 89"/>
          <p:cNvCxnSpPr/>
          <p:nvPr/>
        </p:nvCxnSpPr>
        <p:spPr>
          <a:xfrm>
            <a:off x="4259243" y="6384387"/>
            <a:ext cx="2430" cy="571415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965674" y="6939234"/>
            <a:ext cx="5035481" cy="81918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6074711" y="6947534"/>
            <a:ext cx="350224" cy="81918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4" name="矩形 93"/>
          <p:cNvSpPr/>
          <p:nvPr/>
        </p:nvSpPr>
        <p:spPr>
          <a:xfrm>
            <a:off x="6522555" y="6939234"/>
            <a:ext cx="350224" cy="81918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5" name="直線箭頭接點 94"/>
          <p:cNvCxnSpPr/>
          <p:nvPr/>
        </p:nvCxnSpPr>
        <p:spPr>
          <a:xfrm>
            <a:off x="5809844" y="6560802"/>
            <a:ext cx="477993" cy="37969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箭頭接點 95"/>
          <p:cNvCxnSpPr/>
          <p:nvPr/>
        </p:nvCxnSpPr>
        <p:spPr>
          <a:xfrm>
            <a:off x="6754030" y="6660401"/>
            <a:ext cx="0" cy="27883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群組 107"/>
          <p:cNvGrpSpPr/>
          <p:nvPr/>
        </p:nvGrpSpPr>
        <p:grpSpPr>
          <a:xfrm>
            <a:off x="1686890" y="8498264"/>
            <a:ext cx="4565194" cy="859671"/>
            <a:chOff x="2165647" y="5953792"/>
            <a:chExt cx="4565194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字方塊 108"/>
                <p:cNvSpPr txBox="1"/>
                <p:nvPr/>
              </p:nvSpPr>
              <p:spPr>
                <a:xfrm>
                  <a:off x="2417282" y="6180450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所解方位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09" name="文字方塊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282" y="6180450"/>
                  <a:ext cx="4313559" cy="49500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263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矩形 109"/>
            <p:cNvSpPr/>
            <p:nvPr/>
          </p:nvSpPr>
          <p:spPr>
            <a:xfrm>
              <a:off x="2165647" y="5953792"/>
              <a:ext cx="4565194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3955141"/>
                  </p:ext>
                </p:extLst>
              </p:nvPr>
            </p:nvGraphicFramePr>
            <p:xfrm>
              <a:off x="367951" y="1624316"/>
              <a:ext cx="6694320" cy="7366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5720"/>
                    <a:gridCol w="1115720"/>
                    <a:gridCol w="1115720"/>
                    <a:gridCol w="1115720"/>
                    <a:gridCol w="1115720"/>
                    <a:gridCol w="1115720"/>
                  </a:tblGrid>
                  <a:tr h="736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dirty="0" smtClean="0"/>
                            <a:t>…</a:t>
                          </a:r>
                          <a:r>
                            <a:rPr lang="en-US" altLang="zh-TW" dirty="0" smtClean="0"/>
                            <a:t> 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3955141"/>
                  </p:ext>
                </p:extLst>
              </p:nvPr>
            </p:nvGraphicFramePr>
            <p:xfrm>
              <a:off x="367951" y="1624316"/>
              <a:ext cx="6694320" cy="7366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5720"/>
                    <a:gridCol w="1115720"/>
                    <a:gridCol w="1115720"/>
                    <a:gridCol w="1115720"/>
                    <a:gridCol w="1115720"/>
                    <a:gridCol w="1115720"/>
                  </a:tblGrid>
                  <a:tr h="736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00546" t="-820" r="-401639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99457" t="-820" r="-299457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301093" t="-820" r="-20109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401093" t="-820" r="-10109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dirty="0" smtClean="0"/>
                            <a:t>…</a:t>
                          </a:r>
                          <a:r>
                            <a:rPr lang="en-US" altLang="zh-TW" dirty="0" smtClean="0"/>
                            <a:t> 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123" name="群組 122"/>
          <p:cNvGrpSpPr/>
          <p:nvPr/>
        </p:nvGrpSpPr>
        <p:grpSpPr>
          <a:xfrm>
            <a:off x="996705" y="5399836"/>
            <a:ext cx="4446217" cy="572922"/>
            <a:chOff x="3000172" y="8665681"/>
            <a:chExt cx="4446217" cy="5729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字方塊 120"/>
                <p:cNvSpPr txBox="1"/>
                <p:nvPr/>
              </p:nvSpPr>
              <p:spPr>
                <a:xfrm>
                  <a:off x="3000172" y="8775335"/>
                  <a:ext cx="4446217" cy="4632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kumimoji="1" lang="zh-TW" altLang="en-US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法向量</a:t>
                  </a:r>
                  <a14:m>
                    <m:oMath xmlns:m="http://schemas.openxmlformats.org/officeDocument/2006/math">
                      <m:r>
                        <a:rPr kumimoji="1" lang="en-US" altLang="zh-TW" b="1" i="1">
                          <a:latin typeface="Cambria Math" charset="0"/>
                        </a:rPr>
                        <m:t>𝑵</m:t>
                      </m:r>
                      <m:sSup>
                        <m:sSup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i="1">
                              <a:latin typeface="Cambria Math" charset="0"/>
                            </a:rPr>
                            <m:t>=</m:t>
                          </m:r>
                        </m:e>
                        <m:sup>
                          <m:r>
                            <a:rPr kumimoji="1" lang="en-US" altLang="zh-TW" i="1">
                              <a:latin typeface="Cambria Math" charset="0"/>
                            </a:rPr>
                            <m:t>𝑃</m:t>
                          </m:r>
                        </m:sup>
                      </m:sSup>
                      <m:sSub>
                        <m:sSubPr>
                          <m:ctrlPr>
                            <a:rPr kumimoji="1" lang="en-US" altLang="zh-TW" b="1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latin typeface="Cambria Math" charset="0"/>
                            </a:rPr>
                            <m:t>𝑽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kumimoji="1" lang="en-US" altLang="zh-TW" i="1">
                          <a:latin typeface="Cambria Math" charset="0"/>
                        </a:rPr>
                        <m:t>−</m:t>
                      </m:r>
                      <m:r>
                        <a:rPr kumimoji="1" lang="en-US" altLang="zh-TW" i="1">
                          <a:latin typeface="Cambria Math" charset="0"/>
                        </a:rPr>
                        <m:t>𝑅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kumimoji="1" lang="en-US" altLang="zh-TW" b="1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latin typeface="Cambria Math" charset="0"/>
                            </a:rPr>
                            <m:t>𝑽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21" name="文字方塊 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172" y="8775335"/>
                  <a:ext cx="4446217" cy="46326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4658" t="-26316" b="-3157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矩形 121"/>
                <p:cNvSpPr/>
                <p:nvPr/>
              </p:nvSpPr>
              <p:spPr>
                <a:xfrm>
                  <a:off x="6639120" y="8665681"/>
                  <a:ext cx="36279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i="1">
                            <a:latin typeface="Cambria Math" charset="0"/>
                          </a:rPr>
                          <m:t>𝑃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122" name="矩形 1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9120" y="8665681"/>
                  <a:ext cx="362792" cy="33855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5053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77107" y="3781717"/>
            <a:ext cx="586187" cy="6639627"/>
          </a:xfrm>
          <a:prstGeom prst="rect">
            <a:avLst/>
          </a:prstGeom>
        </p:spPr>
      </p:pic>
      <p:pic>
        <p:nvPicPr>
          <p:cNvPr id="107" name="圖片 10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558096" y="5983621"/>
            <a:ext cx="693233" cy="6895986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>
            <a:off x="12042005" y="10971665"/>
            <a:ext cx="5705895" cy="1831304"/>
            <a:chOff x="12294768" y="3166076"/>
            <a:chExt cx="5705895" cy="1831304"/>
          </a:xfrm>
        </p:grpSpPr>
        <p:sp>
          <p:nvSpPr>
            <p:cNvPr id="38" name="矩形 37"/>
            <p:cNvSpPr/>
            <p:nvPr/>
          </p:nvSpPr>
          <p:spPr>
            <a:xfrm>
              <a:off x="12620909" y="3471143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503225" y="3391561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402370" y="328791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294768" y="316607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1" name="圓角矩形圖說文字 30"/>
          <p:cNvSpPr/>
          <p:nvPr/>
        </p:nvSpPr>
        <p:spPr>
          <a:xfrm>
            <a:off x="-1213737" y="2179"/>
            <a:ext cx="8303546" cy="10460887"/>
          </a:xfrm>
          <a:prstGeom prst="wedgeRoundRectCallout">
            <a:avLst>
              <a:gd name="adj1" fmla="val -87247"/>
              <a:gd name="adj2" fmla="val 9809"/>
              <a:gd name="adj3" fmla="val 16667"/>
            </a:avLst>
          </a:prstGeom>
          <a:solidFill>
            <a:schemeClr val="bg2">
              <a:alpha val="5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箭頭接點 14"/>
          <p:cNvCxnSpPr>
            <a:endCxn id="114" idx="0"/>
          </p:cNvCxnSpPr>
          <p:nvPr/>
        </p:nvCxnSpPr>
        <p:spPr>
          <a:xfrm>
            <a:off x="4306718" y="5201305"/>
            <a:ext cx="1081383" cy="8329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6026582"/>
                  </p:ext>
                </p:extLst>
              </p:nvPr>
            </p:nvGraphicFramePr>
            <p:xfrm>
              <a:off x="966923" y="1832461"/>
              <a:ext cx="4698890" cy="3299493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939778"/>
                    <a:gridCol w="939778"/>
                    <a:gridCol w="939778"/>
                    <a:gridCol w="939778"/>
                    <a:gridCol w="939778"/>
                  </a:tblGrid>
                  <a:tr h="644488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94682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6026582"/>
                  </p:ext>
                </p:extLst>
              </p:nvPr>
            </p:nvGraphicFramePr>
            <p:xfrm>
              <a:off x="966923" y="1832461"/>
              <a:ext cx="4698890" cy="3299493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939778"/>
                    <a:gridCol w="939778"/>
                    <a:gridCol w="939778"/>
                    <a:gridCol w="939778"/>
                    <a:gridCol w="939778"/>
                  </a:tblGrid>
                  <a:tr h="644488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55" r="-299355" b="-4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49" r="-201299" b="-4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710" r="-100000" b="-4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299" r="-649" b="-412264"/>
                          </a:stretch>
                        </a:blipFill>
                      </a:tcPr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t="-99065" r="-401948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55" t="-99065" r="-299355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49" t="-99065" r="-201299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710" t="-99065" r="-100000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299" t="-99065" r="-649" b="-308411"/>
                          </a:stretch>
                        </a:blipFill>
                      </a:tcPr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t="-197222" r="-401948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55" t="-197222" r="-299355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49" t="-197222" r="-201299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710" t="-197222" r="-100000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299" t="-197222" r="-649" b="-205556"/>
                          </a:stretch>
                        </a:blipFill>
                      </a:tcPr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t="-300000" r="-401948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55" t="-300000" r="-299355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49" t="-300000" r="-201299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710" t="-300000" r="-100000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299" t="-300000" r="-649" b="-107477"/>
                          </a:stretch>
                        </a:blipFill>
                      </a:tcPr>
                    </a:tc>
                  </a:tr>
                  <a:tr h="69468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t="-375439" r="-401948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55" t="-375439" r="-299355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49" t="-375439" r="-201299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710" t="-375439" r="-100000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矩形 4"/>
          <p:cNvSpPr/>
          <p:nvPr/>
        </p:nvSpPr>
        <p:spPr>
          <a:xfrm>
            <a:off x="1863834" y="1690920"/>
            <a:ext cx="986590" cy="3537286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8736593" y="2443524"/>
                <a:ext cx="4987588" cy="494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rPr>
                  <a:t>兩強度得到入射角餘弦比值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sSub>
                      <m:sSubPr>
                        <m:ctrlP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𝒂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𝟐</m:t>
                            </m:r>
                          </m:sub>
                        </m:sSub>
                      </m:sub>
                    </m:sSub>
                  </m:oMath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6593" y="2443522"/>
                <a:ext cx="4987588" cy="494751"/>
              </a:xfrm>
              <a:prstGeom prst="rect">
                <a:avLst/>
              </a:prstGeom>
              <a:blipFill rotWithShape="0">
                <a:blip r:embed="rId5"/>
                <a:stretch>
                  <a:fillRect l="-1834" t="-13580" b="-17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箭頭接點 10"/>
          <p:cNvCxnSpPr/>
          <p:nvPr/>
        </p:nvCxnSpPr>
        <p:spPr>
          <a:xfrm flipH="1">
            <a:off x="2369163" y="5228206"/>
            <a:ext cx="941" cy="721894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/>
          <p:cNvCxnSpPr/>
          <p:nvPr/>
        </p:nvCxnSpPr>
        <p:spPr>
          <a:xfrm>
            <a:off x="3316369" y="5228205"/>
            <a:ext cx="1556914" cy="7977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>
            <a:endCxn id="115" idx="0"/>
          </p:cNvCxnSpPr>
          <p:nvPr/>
        </p:nvCxnSpPr>
        <p:spPr>
          <a:xfrm>
            <a:off x="5240060" y="5204144"/>
            <a:ext cx="568174" cy="821861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群組 111"/>
          <p:cNvGrpSpPr/>
          <p:nvPr/>
        </p:nvGrpSpPr>
        <p:grpSpPr>
          <a:xfrm>
            <a:off x="349296" y="6046350"/>
            <a:ext cx="4368574" cy="713167"/>
            <a:chOff x="564373" y="4692313"/>
            <a:chExt cx="4368574" cy="7131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對多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解出方位</a:t>
                  </a:r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619" t="-14474" r="-982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/>
            <p:cNvSpPr/>
            <p:nvPr/>
          </p:nvSpPr>
          <p:spPr>
            <a:xfrm>
              <a:off x="564373" y="4692313"/>
              <a:ext cx="4368574" cy="7131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1243658" y="7375576"/>
            <a:ext cx="4391141" cy="859671"/>
            <a:chOff x="2165647" y="5953792"/>
            <a:chExt cx="4391141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𝑳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的解得方位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119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/>
            <p:cNvSpPr/>
            <p:nvPr/>
          </p:nvSpPr>
          <p:spPr>
            <a:xfrm>
              <a:off x="2165647" y="5953792"/>
              <a:ext cx="4126817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9" name="文字方塊 38"/>
          <p:cNvSpPr txBox="1"/>
          <p:nvPr/>
        </p:nvSpPr>
        <p:spPr>
          <a:xfrm>
            <a:off x="8942214" y="4366563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符合餘弦比值的方位解為一平面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10190699" y="8623475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兩平面交軸即為方位</a:t>
            </a:r>
          </a:p>
        </p:txBody>
      </p:sp>
      <p:cxnSp>
        <p:nvCxnSpPr>
          <p:cNvPr id="45" name="直線箭頭接點 44"/>
          <p:cNvCxnSpPr/>
          <p:nvPr/>
        </p:nvCxnSpPr>
        <p:spPr>
          <a:xfrm flipH="1">
            <a:off x="10499925" y="1482624"/>
            <a:ext cx="1" cy="834406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群組 85"/>
          <p:cNvGrpSpPr/>
          <p:nvPr/>
        </p:nvGrpSpPr>
        <p:grpSpPr>
          <a:xfrm>
            <a:off x="9987493" y="1203557"/>
            <a:ext cx="4922950" cy="714611"/>
            <a:chOff x="9972004" y="1606420"/>
            <a:chExt cx="4922950" cy="714611"/>
          </a:xfrm>
        </p:grpSpPr>
        <p:sp>
          <p:nvSpPr>
            <p:cNvPr id="42" name="右中括弧 41"/>
            <p:cNvSpPr/>
            <p:nvPr/>
          </p:nvSpPr>
          <p:spPr>
            <a:xfrm rot="5400000">
              <a:off x="10422657" y="1162160"/>
              <a:ext cx="272724" cy="1174026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右中括弧 42"/>
            <p:cNvSpPr/>
            <p:nvPr/>
          </p:nvSpPr>
          <p:spPr>
            <a:xfrm rot="5400000">
              <a:off x="10974926" y="603500"/>
              <a:ext cx="408637" cy="2414477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右中括弧 43"/>
            <p:cNvSpPr/>
            <p:nvPr/>
          </p:nvSpPr>
          <p:spPr>
            <a:xfrm rot="5400000">
              <a:off x="11613183" y="-1430"/>
              <a:ext cx="552078" cy="3834435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右中括弧 45"/>
            <p:cNvSpPr/>
            <p:nvPr/>
          </p:nvSpPr>
          <p:spPr>
            <a:xfrm rot="5400000">
              <a:off x="12094801" y="-479123"/>
              <a:ext cx="677358" cy="4922949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9056814" y="2847463"/>
                <a:ext cx="4363567" cy="9691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</a:rPr>
                      <m:t>𝑅</m:t>
                    </m:r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kumimoji="1" lang="en-US" altLang="zh-TW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is-IS" altLang="zh-TW" i="1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num>
                              <m:den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TW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TW" i="1">
                                <a:latin typeface="Cambria Math" charset="0"/>
                              </a:rPr>
                              <m:t>𝑀𝑝</m:t>
                            </m:r>
                          </m:den>
                        </m:f>
                      </m:sup>
                    </m:sSup>
                    <m:r>
                      <a:rPr kumimoji="1" lang="en-US" altLang="zh-TW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TW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r>
                          <a:rPr kumimoji="1" lang="en-US" altLang="zh-TW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kumimoji="1" lang="en-US" altLang="zh-TW" dirty="0"/>
                  <a:t> 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6812" y="2847463"/>
                <a:ext cx="4363567" cy="96917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矩形 51"/>
          <p:cNvSpPr/>
          <p:nvPr/>
        </p:nvSpPr>
        <p:spPr>
          <a:xfrm>
            <a:off x="8635003" y="2317030"/>
            <a:ext cx="5035481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13770341" y="2320782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矩形 53"/>
          <p:cNvSpPr/>
          <p:nvPr/>
        </p:nvSpPr>
        <p:spPr>
          <a:xfrm>
            <a:off x="14218184" y="2320782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矩形 54"/>
          <p:cNvSpPr/>
          <p:nvPr/>
        </p:nvSpPr>
        <p:spPr>
          <a:xfrm>
            <a:off x="14641965" y="2312482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6" name="直線箭頭接點 55"/>
          <p:cNvCxnSpPr>
            <a:endCxn id="53" idx="0"/>
          </p:cNvCxnSpPr>
          <p:nvPr/>
        </p:nvCxnSpPr>
        <p:spPr>
          <a:xfrm>
            <a:off x="12361707" y="1645520"/>
            <a:ext cx="1542872" cy="675262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57"/>
          <p:cNvCxnSpPr>
            <a:endCxn id="54" idx="0"/>
          </p:cNvCxnSpPr>
          <p:nvPr/>
        </p:nvCxnSpPr>
        <p:spPr>
          <a:xfrm>
            <a:off x="13640231" y="1808064"/>
            <a:ext cx="712193" cy="512718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/>
          <p:cNvCxnSpPr>
            <a:endCxn id="55" idx="0"/>
          </p:cNvCxnSpPr>
          <p:nvPr/>
        </p:nvCxnSpPr>
        <p:spPr>
          <a:xfrm>
            <a:off x="14705579" y="1918166"/>
            <a:ext cx="70624" cy="394316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8635003" y="4304345"/>
            <a:ext cx="5035481" cy="35453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13801115" y="4307771"/>
            <a:ext cx="268479" cy="35453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14224895" y="4307771"/>
            <a:ext cx="268479" cy="35453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14672739" y="4299471"/>
            <a:ext cx="268479" cy="35453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7" name="直線箭頭接點 76"/>
          <p:cNvCxnSpPr/>
          <p:nvPr/>
        </p:nvCxnSpPr>
        <p:spPr>
          <a:xfrm flipH="1">
            <a:off x="11239632" y="3872999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箭頭接點 78"/>
          <p:cNvCxnSpPr/>
          <p:nvPr/>
        </p:nvCxnSpPr>
        <p:spPr>
          <a:xfrm flipH="1">
            <a:off x="13893710" y="3832253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/>
          <p:cNvCxnSpPr/>
          <p:nvPr/>
        </p:nvCxnSpPr>
        <p:spPr>
          <a:xfrm flipH="1">
            <a:off x="14328359" y="3832253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/>
          <p:cNvCxnSpPr/>
          <p:nvPr/>
        </p:nvCxnSpPr>
        <p:spPr>
          <a:xfrm flipH="1">
            <a:off x="14761569" y="3832253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右中括弧 86"/>
          <p:cNvSpPr/>
          <p:nvPr/>
        </p:nvSpPr>
        <p:spPr>
          <a:xfrm rot="5400000">
            <a:off x="12676909" y="6639988"/>
            <a:ext cx="153820" cy="2676950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8" name="右中括弧 87"/>
          <p:cNvSpPr/>
          <p:nvPr/>
        </p:nvSpPr>
        <p:spPr>
          <a:xfrm rot="5400000">
            <a:off x="12994723" y="6349675"/>
            <a:ext cx="398869" cy="3539523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右中括弧 88"/>
          <p:cNvSpPr/>
          <p:nvPr/>
        </p:nvSpPr>
        <p:spPr>
          <a:xfrm rot="5400000">
            <a:off x="12836759" y="6528460"/>
            <a:ext cx="266951" cy="3091678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0" name="直線箭頭接點 89"/>
          <p:cNvCxnSpPr/>
          <p:nvPr/>
        </p:nvCxnSpPr>
        <p:spPr>
          <a:xfrm>
            <a:off x="12350381" y="8049759"/>
            <a:ext cx="2430" cy="571415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9056814" y="8604608"/>
            <a:ext cx="5035481" cy="60114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14165849" y="8612908"/>
            <a:ext cx="262248" cy="59284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4" name="矩形 93"/>
          <p:cNvSpPr/>
          <p:nvPr/>
        </p:nvSpPr>
        <p:spPr>
          <a:xfrm>
            <a:off x="14613693" y="8604608"/>
            <a:ext cx="350224" cy="60114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5" name="直線箭頭接點 94"/>
          <p:cNvCxnSpPr/>
          <p:nvPr/>
        </p:nvCxnSpPr>
        <p:spPr>
          <a:xfrm>
            <a:off x="13900982" y="8226174"/>
            <a:ext cx="477993" cy="37969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箭頭接點 95"/>
          <p:cNvCxnSpPr/>
          <p:nvPr/>
        </p:nvCxnSpPr>
        <p:spPr>
          <a:xfrm>
            <a:off x="14845168" y="8325773"/>
            <a:ext cx="0" cy="27883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群組 107"/>
          <p:cNvGrpSpPr/>
          <p:nvPr/>
        </p:nvGrpSpPr>
        <p:grpSpPr>
          <a:xfrm>
            <a:off x="9744814" y="9603397"/>
            <a:ext cx="4565194" cy="859671"/>
            <a:chOff x="2165647" y="5953792"/>
            <a:chExt cx="4565194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字方塊 108"/>
                <p:cNvSpPr txBox="1"/>
                <p:nvPr/>
              </p:nvSpPr>
              <p:spPr>
                <a:xfrm>
                  <a:off x="2417282" y="6180450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所解方位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09" name="文字方塊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282" y="6180450"/>
                  <a:ext cx="4313559" cy="49500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263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矩形 109"/>
            <p:cNvSpPr/>
            <p:nvPr/>
          </p:nvSpPr>
          <p:spPr>
            <a:xfrm>
              <a:off x="2165647" y="5953792"/>
              <a:ext cx="4565194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1" name="表格 110"/>
              <p:cNvGraphicFramePr>
                <a:graphicFrameLocks noGrp="1"/>
              </p:cNvGraphicFramePr>
              <p:nvPr/>
            </p:nvGraphicFramePr>
            <p:xfrm>
              <a:off x="8604228" y="474086"/>
              <a:ext cx="6694320" cy="7366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5720"/>
                    <a:gridCol w="1115720"/>
                    <a:gridCol w="1115720"/>
                    <a:gridCol w="1115720"/>
                    <a:gridCol w="1115720"/>
                    <a:gridCol w="1115720"/>
                  </a:tblGrid>
                  <a:tr h="736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dirty="0" smtClean="0"/>
                            <a:t>…</a:t>
                          </a:r>
                          <a:r>
                            <a:rPr lang="en-US" altLang="zh-TW" dirty="0" smtClean="0"/>
                            <a:t> 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1" name="表格 110"/>
              <p:cNvGraphicFramePr>
                <a:graphicFrameLocks noGrp="1"/>
              </p:cNvGraphicFramePr>
              <p:nvPr/>
            </p:nvGraphicFramePr>
            <p:xfrm>
              <a:off x="8604228" y="474084"/>
              <a:ext cx="6694320" cy="7366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5720"/>
                    <a:gridCol w="1115720"/>
                    <a:gridCol w="1115720"/>
                    <a:gridCol w="1115720"/>
                    <a:gridCol w="1115720"/>
                    <a:gridCol w="1115720"/>
                  </a:tblGrid>
                  <a:tr h="736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00546" t="-820" r="-401639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99457" t="-820" r="-299457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301093" t="-820" r="-20109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401093" t="-820" r="-10109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dirty="0" smtClean="0"/>
                            <a:t>…</a:t>
                          </a:r>
                          <a:r>
                            <a:rPr lang="en-US" altLang="zh-TW" dirty="0" smtClean="0"/>
                            <a:t> 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13" name="矩形 112"/>
          <p:cNvSpPr/>
          <p:nvPr/>
        </p:nvSpPr>
        <p:spPr>
          <a:xfrm>
            <a:off x="4873283" y="6034303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矩形 113"/>
          <p:cNvSpPr/>
          <p:nvPr/>
        </p:nvSpPr>
        <p:spPr>
          <a:xfrm>
            <a:off x="5269354" y="6034303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5" name="矩形 114"/>
          <p:cNvSpPr/>
          <p:nvPr/>
        </p:nvSpPr>
        <p:spPr>
          <a:xfrm>
            <a:off x="5689489" y="6026003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23" name="群組 122"/>
          <p:cNvGrpSpPr/>
          <p:nvPr/>
        </p:nvGrpSpPr>
        <p:grpSpPr>
          <a:xfrm>
            <a:off x="8884641" y="4796450"/>
            <a:ext cx="4446217" cy="572922"/>
            <a:chOff x="3000172" y="8665681"/>
            <a:chExt cx="4446217" cy="5729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字方塊 120"/>
                <p:cNvSpPr txBox="1"/>
                <p:nvPr/>
              </p:nvSpPr>
              <p:spPr>
                <a:xfrm>
                  <a:off x="3000172" y="8775335"/>
                  <a:ext cx="4446217" cy="4632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kumimoji="1" lang="zh-TW" altLang="en-US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法向量</a:t>
                  </a:r>
                  <a14:m>
                    <m:oMath xmlns:m="http://schemas.openxmlformats.org/officeDocument/2006/math">
                      <m:r>
                        <a:rPr kumimoji="1" lang="en-US" altLang="zh-TW" b="1" i="1">
                          <a:latin typeface="Cambria Math" charset="0"/>
                        </a:rPr>
                        <m:t>𝑵</m:t>
                      </m:r>
                      <m:sSup>
                        <m:sSup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i="1">
                              <a:latin typeface="Cambria Math" charset="0"/>
                            </a:rPr>
                            <m:t>=</m:t>
                          </m:r>
                        </m:e>
                        <m:sup>
                          <m:r>
                            <a:rPr kumimoji="1" lang="en-US" altLang="zh-TW" i="1">
                              <a:latin typeface="Cambria Math" charset="0"/>
                            </a:rPr>
                            <m:t>𝑃</m:t>
                          </m:r>
                        </m:sup>
                      </m:sSup>
                      <m:sSub>
                        <m:sSubPr>
                          <m:ctrlPr>
                            <a:rPr kumimoji="1" lang="en-US" altLang="zh-TW" b="1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latin typeface="Cambria Math" charset="0"/>
                            </a:rPr>
                            <m:t>𝑽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kumimoji="1" lang="en-US" altLang="zh-TW" i="1">
                          <a:latin typeface="Cambria Math" charset="0"/>
                        </a:rPr>
                        <m:t>−</m:t>
                      </m:r>
                      <m:r>
                        <a:rPr kumimoji="1" lang="en-US" altLang="zh-TW" i="1">
                          <a:latin typeface="Cambria Math" charset="0"/>
                        </a:rPr>
                        <m:t>𝑅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kumimoji="1" lang="en-US" altLang="zh-TW" b="1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latin typeface="Cambria Math" charset="0"/>
                            </a:rPr>
                            <m:t>𝑽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21" name="文字方塊 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172" y="8775335"/>
                  <a:ext cx="4446217" cy="46326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4658" t="-26316" b="-3157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矩形 121"/>
                <p:cNvSpPr/>
                <p:nvPr/>
              </p:nvSpPr>
              <p:spPr>
                <a:xfrm>
                  <a:off x="6639120" y="8665681"/>
                  <a:ext cx="36279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i="1">
                            <a:latin typeface="Cambria Math" charset="0"/>
                          </a:rPr>
                          <m:t>𝑃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122" name="矩形 1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9120" y="8665681"/>
                  <a:ext cx="362792" cy="33855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5" name="矩形 124"/>
          <p:cNvSpPr/>
          <p:nvPr/>
        </p:nvSpPr>
        <p:spPr>
          <a:xfrm>
            <a:off x="175626" y="1482624"/>
            <a:ext cx="6250586" cy="706938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6" name="文字方塊 125"/>
          <p:cNvSpPr txBox="1"/>
          <p:nvPr/>
        </p:nvSpPr>
        <p:spPr>
          <a:xfrm>
            <a:off x="2438221" y="785151"/>
            <a:ext cx="2672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u="sng">
                <a:latin typeface="Heiti TC Light" charset="-120"/>
                <a:ea typeface="Heiti TC Light" charset="-120"/>
                <a:cs typeface="Heiti TC Light" charset="-120"/>
              </a:rPr>
              <a:t>獲得方位</a:t>
            </a:r>
            <a:endParaRPr kumimoji="1" lang="zh-TW" altLang="en-US" sz="32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1627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矩形 151"/>
          <p:cNvSpPr/>
          <p:nvPr/>
        </p:nvSpPr>
        <p:spPr>
          <a:xfrm>
            <a:off x="5796199" y="2553376"/>
            <a:ext cx="11618967" cy="378510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3" name="文字方塊 152"/>
          <p:cNvSpPr txBox="1"/>
          <p:nvPr/>
        </p:nvSpPr>
        <p:spPr>
          <a:xfrm>
            <a:off x="6673523" y="1997327"/>
            <a:ext cx="4711085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計算定位</a:t>
            </a:r>
          </a:p>
        </p:txBody>
      </p:sp>
      <p:cxnSp>
        <p:nvCxnSpPr>
          <p:cNvPr id="168" name="直線箭頭接點 167"/>
          <p:cNvCxnSpPr/>
          <p:nvPr/>
        </p:nvCxnSpPr>
        <p:spPr>
          <a:xfrm>
            <a:off x="5196316" y="4530520"/>
            <a:ext cx="996242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文字方塊 171"/>
          <p:cNvSpPr txBox="1"/>
          <p:nvPr/>
        </p:nvSpPr>
        <p:spPr>
          <a:xfrm>
            <a:off x="11767266" y="2883928"/>
            <a:ext cx="3098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3200" b="1" u="sng" dirty="0">
                <a:latin typeface="Heiti TC Light" charset="-120"/>
                <a:ea typeface="Heiti TC Light" charset="-120"/>
                <a:cs typeface="Heiti TC Light" charset="-120"/>
              </a:rPr>
              <a:t>定位演算法</a:t>
            </a:r>
          </a:p>
        </p:txBody>
      </p:sp>
      <p:sp>
        <p:nvSpPr>
          <p:cNvPr id="173" name="文字方塊 172"/>
          <p:cNvSpPr txBox="1"/>
          <p:nvPr/>
        </p:nvSpPr>
        <p:spPr>
          <a:xfrm>
            <a:off x="8213933" y="7116754"/>
            <a:ext cx="2672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u="sng">
                <a:latin typeface="Heiti TC Light" charset="-120"/>
                <a:ea typeface="Heiti TC Light" charset="-120"/>
                <a:cs typeface="Heiti TC Light" charset="-120"/>
              </a:rPr>
              <a:t>獲得入射方位</a:t>
            </a:r>
            <a:endParaRPr kumimoji="1" lang="zh-TW" altLang="en-US" sz="32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174" name="直線箭頭接點 173"/>
          <p:cNvCxnSpPr/>
          <p:nvPr/>
        </p:nvCxnSpPr>
        <p:spPr>
          <a:xfrm>
            <a:off x="9002891" y="4445925"/>
            <a:ext cx="498121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字方塊 102"/>
          <p:cNvSpPr txBox="1"/>
          <p:nvPr/>
        </p:nvSpPr>
        <p:spPr>
          <a:xfrm>
            <a:off x="785171" y="1863058"/>
            <a:ext cx="4711085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Heiti TC Light" charset="-120"/>
                <a:ea typeface="Heiti TC Light" charset="-120"/>
                <a:cs typeface="Heiti TC Light" charset="-120"/>
              </a:rPr>
              <a:t>L</a:t>
            </a:r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到</a:t>
            </a:r>
            <a:r>
              <a:rPr kumimoji="1" lang="en-US" altLang="zh-TW" dirty="0">
                <a:latin typeface="Heiti TC Light" charset="-120"/>
                <a:ea typeface="Heiti TC Light" charset="-120"/>
                <a:cs typeface="Heiti TC Light" charset="-120"/>
              </a:rPr>
              <a:t>P</a:t>
            </a:r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的</a:t>
            </a:r>
            <a:endParaRPr kumimoji="1" lang="en-US" altLang="zh-TW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電流強度資訊</a:t>
            </a:r>
          </a:p>
        </p:txBody>
      </p:sp>
      <p:sp>
        <p:nvSpPr>
          <p:cNvPr id="107" name="文字方塊 106"/>
          <p:cNvSpPr txBox="1"/>
          <p:nvPr/>
        </p:nvSpPr>
        <p:spPr>
          <a:xfrm>
            <a:off x="6296060" y="4176577"/>
            <a:ext cx="33963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kumimoji="1"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忽略閥值以下</a:t>
            </a:r>
            <a:endParaRPr kumimoji="1" lang="en-US" altLang="zh-TW" sz="20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marL="514350" indent="-514350">
              <a:buAutoNum type="arabicPeriod"/>
            </a:pPr>
            <a:r>
              <a:rPr kumimoji="1"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忽略過飽和電流</a:t>
            </a:r>
          </a:p>
        </p:txBody>
      </p:sp>
      <p:sp>
        <p:nvSpPr>
          <p:cNvPr id="108" name="文字方塊 107"/>
          <p:cNvSpPr txBox="1"/>
          <p:nvPr/>
        </p:nvSpPr>
        <p:spPr>
          <a:xfrm>
            <a:off x="6825921" y="3029663"/>
            <a:ext cx="2076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u="sng" dirty="0">
                <a:latin typeface="Heiti TC Light" charset="-120"/>
                <a:ea typeface="Heiti TC Light" charset="-120"/>
                <a:cs typeface="Heiti TC Light" charset="-120"/>
              </a:rPr>
              <a:t>訊號過濾</a:t>
            </a:r>
          </a:p>
        </p:txBody>
      </p:sp>
      <p:sp>
        <p:nvSpPr>
          <p:cNvPr id="132" name="文字方塊 131"/>
          <p:cNvSpPr txBox="1"/>
          <p:nvPr/>
        </p:nvSpPr>
        <p:spPr>
          <a:xfrm>
            <a:off x="14245734" y="3464053"/>
            <a:ext cx="2076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u="sng" dirty="0">
                <a:latin typeface="Heiti TC Light" charset="-120"/>
                <a:ea typeface="Heiti TC Light" charset="-120"/>
                <a:cs typeface="Heiti TC Light" charset="-120"/>
              </a:rPr>
              <a:t>獲得距離</a:t>
            </a:r>
          </a:p>
        </p:txBody>
      </p:sp>
      <p:sp>
        <p:nvSpPr>
          <p:cNvPr id="136" name="矩形 135"/>
          <p:cNvSpPr/>
          <p:nvPr/>
        </p:nvSpPr>
        <p:spPr>
          <a:xfrm>
            <a:off x="6288535" y="2792801"/>
            <a:ext cx="2610854" cy="33794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8" name="矩形 137"/>
          <p:cNvSpPr/>
          <p:nvPr/>
        </p:nvSpPr>
        <p:spPr>
          <a:xfrm>
            <a:off x="9529668" y="2766599"/>
            <a:ext cx="7573768" cy="33794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0" name="文字方塊 139"/>
          <p:cNvSpPr txBox="1"/>
          <p:nvPr/>
        </p:nvSpPr>
        <p:spPr>
          <a:xfrm>
            <a:off x="14112995" y="4313098"/>
            <a:ext cx="28145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kumimoji="1"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獲得出射方位</a:t>
            </a:r>
            <a:endParaRPr kumimoji="1" lang="en-US" altLang="zh-TW" sz="20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marL="514350" indent="-514350">
              <a:buAutoNum type="arabicPeriod"/>
            </a:pPr>
            <a:r>
              <a:rPr kumimoji="1"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計算各</a:t>
            </a:r>
            <a:r>
              <a:rPr kumimoji="1" lang="en-US" altLang="zh-TW" sz="20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與</a:t>
            </a:r>
            <a:r>
              <a:rPr kumimoji="1" lang="en-US" altLang="zh-TW" sz="20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的出入射角</a:t>
            </a:r>
            <a:endParaRPr kumimoji="1" lang="en-US" altLang="zh-TW" sz="20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marL="514350" indent="-514350">
              <a:buAutoNum type="arabicPeriod"/>
            </a:pPr>
            <a:r>
              <a:rPr kumimoji="1"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計算距離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2" name="表格 14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404876"/>
                  </p:ext>
                </p:extLst>
              </p:nvPr>
            </p:nvGraphicFramePr>
            <p:xfrm>
              <a:off x="1143409" y="2883926"/>
              <a:ext cx="3956930" cy="3353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791386"/>
                    <a:gridCol w="791386"/>
                    <a:gridCol w="791386"/>
                    <a:gridCol w="791386"/>
                    <a:gridCol w="791386"/>
                  </a:tblGrid>
                  <a:tr h="655119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642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642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642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706141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2" name="表格 14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404876"/>
                  </p:ext>
                </p:extLst>
              </p:nvPr>
            </p:nvGraphicFramePr>
            <p:xfrm>
              <a:off x="1143409" y="2883926"/>
              <a:ext cx="3956930" cy="3353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791386"/>
                    <a:gridCol w="791386"/>
                    <a:gridCol w="791386"/>
                    <a:gridCol w="791386"/>
                    <a:gridCol w="791386"/>
                  </a:tblGrid>
                  <a:tr h="655119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000" t="-926" r="-300769" b="-4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000" t="-926" r="-200769" b="-4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000" t="-926" r="-100769" b="-4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000" t="-926" r="-769" b="-411111"/>
                          </a:stretch>
                        </a:blipFill>
                      </a:tcPr>
                    </a:tc>
                  </a:tr>
                  <a:tr h="66422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100000" r="-400769" b="-3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000" t="-100000" r="-300769" b="-3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000" t="-100000" r="-200769" b="-3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000" t="-100000" r="-100769" b="-3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000" t="-100000" r="-769" b="-307339"/>
                          </a:stretch>
                        </a:blipFill>
                      </a:tcPr>
                    </a:tc>
                  </a:tr>
                  <a:tr h="66422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200000" r="-400769" b="-2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000" t="-200000" r="-300769" b="-2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000" t="-200000" r="-200769" b="-2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000" t="-200000" r="-100769" b="-2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000" t="-200000" r="-769" b="-207339"/>
                          </a:stretch>
                        </a:blipFill>
                      </a:tcPr>
                    </a:tc>
                  </a:tr>
                  <a:tr h="66422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300000" r="-400769" b="-1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000" t="-300000" r="-300769" b="-1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000" t="-300000" r="-200769" b="-1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000" t="-300000" r="-100769" b="-1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000" t="-300000" r="-769" b="-107339"/>
                          </a:stretch>
                        </a:blipFill>
                      </a:tcPr>
                    </a:tc>
                  </a:tr>
                  <a:tr h="7061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375862" r="-400769" b="-8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000" t="-375862" r="-300769" b="-8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000" t="-375862" r="-200769" b="-8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000" t="-375862" r="-100769" b="-8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4627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08979">
            <a:off x="4947498" y="5890030"/>
            <a:ext cx="1828800" cy="1155700"/>
          </a:xfrm>
          <a:prstGeom prst="rect">
            <a:avLst/>
          </a:prstGeom>
        </p:spPr>
      </p:pic>
      <p:pic>
        <p:nvPicPr>
          <p:cNvPr id="125" name="圖片 1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37523">
            <a:off x="3445481" y="6679148"/>
            <a:ext cx="1663700" cy="1231900"/>
          </a:xfrm>
          <a:prstGeom prst="rect">
            <a:avLst/>
          </a:prstGeom>
        </p:spPr>
      </p:pic>
      <p:sp>
        <p:nvSpPr>
          <p:cNvPr id="118" name="手繪多邊形 117"/>
          <p:cNvSpPr/>
          <p:nvPr/>
        </p:nvSpPr>
        <p:spPr>
          <a:xfrm rot="1656056">
            <a:off x="1448557" y="2417657"/>
            <a:ext cx="3402604" cy="3201123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74" name="群組 73"/>
          <p:cNvGrpSpPr/>
          <p:nvPr/>
        </p:nvGrpSpPr>
        <p:grpSpPr>
          <a:xfrm rot="19585483">
            <a:off x="5392174" y="8005827"/>
            <a:ext cx="1732670" cy="1635530"/>
            <a:chOff x="2340340" y="8158761"/>
            <a:chExt cx="1146375" cy="1082105"/>
          </a:xfrm>
        </p:grpSpPr>
        <p:grpSp>
          <p:nvGrpSpPr>
            <p:cNvPr id="2" name="群組 1"/>
            <p:cNvGrpSpPr/>
            <p:nvPr/>
          </p:nvGrpSpPr>
          <p:grpSpPr>
            <a:xfrm>
              <a:off x="2670668" y="8158761"/>
              <a:ext cx="282515" cy="1082105"/>
              <a:chOff x="2675790" y="8855300"/>
              <a:chExt cx="282515" cy="1082105"/>
            </a:xfrm>
          </p:grpSpPr>
          <p:sp>
            <p:nvSpPr>
              <p:cNvPr id="45" name="橢圓 44"/>
              <p:cNvSpPr/>
              <p:nvPr/>
            </p:nvSpPr>
            <p:spPr>
              <a:xfrm rot="13335718">
                <a:off x="2675790" y="9654890"/>
                <a:ext cx="282515" cy="28251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46" name="直線箭頭接點 45"/>
              <p:cNvCxnSpPr/>
              <p:nvPr/>
            </p:nvCxnSpPr>
            <p:spPr>
              <a:xfrm flipH="1" flipV="1">
                <a:off x="2774051" y="8855300"/>
                <a:ext cx="36249" cy="799751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直線箭頭接點 48"/>
            <p:cNvCxnSpPr/>
            <p:nvPr/>
          </p:nvCxnSpPr>
          <p:spPr>
            <a:xfrm flipH="1" flipV="1">
              <a:off x="2340340" y="8352967"/>
              <a:ext cx="378655" cy="653670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箭頭接點 49"/>
            <p:cNvCxnSpPr/>
            <p:nvPr/>
          </p:nvCxnSpPr>
          <p:spPr>
            <a:xfrm flipV="1">
              <a:off x="2852264" y="8299857"/>
              <a:ext cx="347670" cy="710502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箭頭接點 50"/>
            <p:cNvCxnSpPr/>
            <p:nvPr/>
          </p:nvCxnSpPr>
          <p:spPr>
            <a:xfrm flipV="1">
              <a:off x="2831663" y="8880048"/>
              <a:ext cx="655052" cy="190306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箭頭接點 52"/>
            <p:cNvCxnSpPr/>
            <p:nvPr/>
          </p:nvCxnSpPr>
          <p:spPr>
            <a:xfrm flipV="1">
              <a:off x="2821363" y="8728955"/>
              <a:ext cx="399172" cy="350723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箭頭接點 54"/>
            <p:cNvCxnSpPr/>
            <p:nvPr/>
          </p:nvCxnSpPr>
          <p:spPr>
            <a:xfrm flipH="1" flipV="1">
              <a:off x="2620088" y="8568672"/>
              <a:ext cx="156505" cy="451277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1163362" y="356846"/>
            <a:ext cx="11191470" cy="2087455"/>
          </a:xfrm>
        </p:spPr>
        <p:txBody>
          <a:bodyPr/>
          <a:lstStyle/>
          <a:p>
            <a:r>
              <a:rPr kumimoji="1" lang="zh-TW" altLang="en-US" dirty="0" smtClean="0"/>
              <a:t>多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定位系統：介紹</a:t>
            </a:r>
            <a:endParaRPr kumimoji="1" lang="zh-TW" altLang="en-US" dirty="0"/>
          </a:p>
        </p:txBody>
      </p:sp>
      <p:cxnSp>
        <p:nvCxnSpPr>
          <p:cNvPr id="60" name="直線箭頭接點 59"/>
          <p:cNvCxnSpPr/>
          <p:nvPr/>
        </p:nvCxnSpPr>
        <p:spPr>
          <a:xfrm>
            <a:off x="240345" y="9146966"/>
            <a:ext cx="1162403" cy="0"/>
          </a:xfrm>
          <a:prstGeom prst="straightConnector1">
            <a:avLst/>
          </a:prstGeom>
          <a:ln w="44450">
            <a:solidFill>
              <a:schemeClr val="accent6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/>
          <p:cNvCxnSpPr/>
          <p:nvPr/>
        </p:nvCxnSpPr>
        <p:spPr>
          <a:xfrm>
            <a:off x="240345" y="9595126"/>
            <a:ext cx="1162403" cy="0"/>
          </a:xfrm>
          <a:prstGeom prst="straightConnector1">
            <a:avLst/>
          </a:prstGeom>
          <a:ln w="444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群組 74"/>
          <p:cNvGrpSpPr/>
          <p:nvPr/>
        </p:nvGrpSpPr>
        <p:grpSpPr>
          <a:xfrm rot="8344048">
            <a:off x="1938138" y="2788952"/>
            <a:ext cx="1855777" cy="1643241"/>
            <a:chOff x="10587869" y="8190644"/>
            <a:chExt cx="1146375" cy="1082105"/>
          </a:xfrm>
        </p:grpSpPr>
        <p:grpSp>
          <p:nvGrpSpPr>
            <p:cNvPr id="63" name="群組 62"/>
            <p:cNvGrpSpPr/>
            <p:nvPr/>
          </p:nvGrpSpPr>
          <p:grpSpPr>
            <a:xfrm>
              <a:off x="10918197" y="8190644"/>
              <a:ext cx="282515" cy="1082105"/>
              <a:chOff x="2675790" y="8855300"/>
              <a:chExt cx="282515" cy="1082105"/>
            </a:xfrm>
            <a:solidFill>
              <a:schemeClr val="accent6">
                <a:lumMod val="50000"/>
              </a:schemeClr>
            </a:solidFill>
          </p:grpSpPr>
          <p:sp>
            <p:nvSpPr>
              <p:cNvPr id="64" name="橢圓 63"/>
              <p:cNvSpPr/>
              <p:nvPr/>
            </p:nvSpPr>
            <p:spPr>
              <a:xfrm rot="13335718">
                <a:off x="2675790" y="9654890"/>
                <a:ext cx="282515" cy="282515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65" name="直線箭頭接點 64"/>
              <p:cNvCxnSpPr/>
              <p:nvPr/>
            </p:nvCxnSpPr>
            <p:spPr>
              <a:xfrm flipH="1" flipV="1">
                <a:off x="2774051" y="8855300"/>
                <a:ext cx="36249" cy="799751"/>
              </a:xfrm>
              <a:prstGeom prst="straightConnector1">
                <a:avLst/>
              </a:prstGeom>
              <a:grpFill/>
              <a:ln w="44450">
                <a:solidFill>
                  <a:schemeClr val="accent6">
                    <a:lumMod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6" name="直線箭頭接點 65"/>
            <p:cNvCxnSpPr/>
            <p:nvPr/>
          </p:nvCxnSpPr>
          <p:spPr>
            <a:xfrm flipH="1" flipV="1">
              <a:off x="10587869" y="8384850"/>
              <a:ext cx="378655" cy="653670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箭頭接點 66"/>
            <p:cNvCxnSpPr/>
            <p:nvPr/>
          </p:nvCxnSpPr>
          <p:spPr>
            <a:xfrm flipV="1">
              <a:off x="11099793" y="8331740"/>
              <a:ext cx="347670" cy="710502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箭頭接點 67"/>
            <p:cNvCxnSpPr/>
            <p:nvPr/>
          </p:nvCxnSpPr>
          <p:spPr>
            <a:xfrm flipV="1">
              <a:off x="11079192" y="8911931"/>
              <a:ext cx="655052" cy="190306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箭頭接點 68"/>
            <p:cNvCxnSpPr/>
            <p:nvPr/>
          </p:nvCxnSpPr>
          <p:spPr>
            <a:xfrm flipV="1">
              <a:off x="11068892" y="8760838"/>
              <a:ext cx="399172" cy="350723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箭頭接點 69"/>
            <p:cNvCxnSpPr/>
            <p:nvPr/>
          </p:nvCxnSpPr>
          <p:spPr>
            <a:xfrm flipH="1" flipV="1">
              <a:off x="10867617" y="8600555"/>
              <a:ext cx="156505" cy="451277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6" name="直線箭頭接點 75"/>
          <p:cNvCxnSpPr/>
          <p:nvPr/>
        </p:nvCxnSpPr>
        <p:spPr>
          <a:xfrm>
            <a:off x="2504389" y="2844996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箭頭接點 76"/>
          <p:cNvCxnSpPr/>
          <p:nvPr/>
        </p:nvCxnSpPr>
        <p:spPr>
          <a:xfrm flipH="1">
            <a:off x="1693351" y="2844997"/>
            <a:ext cx="826758" cy="16750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/>
          <p:cNvSpPr txBox="1"/>
          <p:nvPr/>
        </p:nvSpPr>
        <p:spPr>
          <a:xfrm>
            <a:off x="3977363" y="2514787"/>
            <a:ext cx="2148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LED </a:t>
            </a:r>
            <a:endParaRPr kumimoji="1" lang="zh-TW" altLang="en-US" sz="24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80" name="直線箭頭接點 79"/>
          <p:cNvCxnSpPr/>
          <p:nvPr/>
        </p:nvCxnSpPr>
        <p:spPr>
          <a:xfrm flipV="1">
            <a:off x="2497385" y="2733161"/>
            <a:ext cx="1202031" cy="12978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群組 84"/>
          <p:cNvGrpSpPr/>
          <p:nvPr/>
        </p:nvGrpSpPr>
        <p:grpSpPr>
          <a:xfrm rot="11808580">
            <a:off x="5390069" y="7811231"/>
            <a:ext cx="2172396" cy="1786913"/>
            <a:chOff x="7883864" y="5081556"/>
            <a:chExt cx="2172396" cy="1786913"/>
          </a:xfrm>
        </p:grpSpPr>
        <p:cxnSp>
          <p:nvCxnSpPr>
            <p:cNvPr id="82" name="直線箭頭接點 81"/>
            <p:cNvCxnSpPr/>
            <p:nvPr/>
          </p:nvCxnSpPr>
          <p:spPr>
            <a:xfrm>
              <a:off x="8694902" y="5193391"/>
              <a:ext cx="1361358" cy="1675078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箭頭接點 82"/>
            <p:cNvCxnSpPr/>
            <p:nvPr/>
          </p:nvCxnSpPr>
          <p:spPr>
            <a:xfrm flipH="1">
              <a:off x="7883864" y="5193392"/>
              <a:ext cx="826758" cy="1675077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箭頭接點 83"/>
            <p:cNvCxnSpPr/>
            <p:nvPr/>
          </p:nvCxnSpPr>
          <p:spPr>
            <a:xfrm flipV="1">
              <a:off x="8687896" y="5081556"/>
              <a:ext cx="1202031" cy="129782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文字方塊 85"/>
          <p:cNvSpPr txBox="1"/>
          <p:nvPr/>
        </p:nvSpPr>
        <p:spPr>
          <a:xfrm>
            <a:off x="7104591" y="9273579"/>
            <a:ext cx="15949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PD</a:t>
            </a:r>
            <a:endParaRPr kumimoji="1" lang="zh-TW" altLang="en-US" sz="24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4" name="文字方塊 93"/>
          <p:cNvSpPr txBox="1"/>
          <p:nvPr/>
        </p:nvSpPr>
        <p:spPr>
          <a:xfrm>
            <a:off x="14701245" y="19345215"/>
            <a:ext cx="1931939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定位演算法</a:t>
            </a:r>
          </a:p>
        </p:txBody>
      </p:sp>
      <p:grpSp>
        <p:nvGrpSpPr>
          <p:cNvPr id="121" name="群組 120"/>
          <p:cNvGrpSpPr/>
          <p:nvPr/>
        </p:nvGrpSpPr>
        <p:grpSpPr>
          <a:xfrm>
            <a:off x="878174" y="3469123"/>
            <a:ext cx="5642480" cy="3391922"/>
            <a:chOff x="962345" y="3444674"/>
            <a:chExt cx="6599091" cy="3966980"/>
          </a:xfrm>
        </p:grpSpPr>
        <p:grpSp>
          <p:nvGrpSpPr>
            <p:cNvPr id="89" name="群組 88"/>
            <p:cNvGrpSpPr/>
            <p:nvPr/>
          </p:nvGrpSpPr>
          <p:grpSpPr>
            <a:xfrm rot="5629245" flipV="1">
              <a:off x="1373667" y="5408231"/>
              <a:ext cx="2064015" cy="489535"/>
              <a:chOff x="5981217" y="4520073"/>
              <a:chExt cx="6308174" cy="1496149"/>
            </a:xfrm>
          </p:grpSpPr>
          <p:pic>
            <p:nvPicPr>
              <p:cNvPr id="87" name="圖片 86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981217" y="4520073"/>
                <a:ext cx="5953440" cy="1496149"/>
              </a:xfrm>
              <a:prstGeom prst="rect">
                <a:avLst/>
              </a:prstGeom>
            </p:spPr>
          </p:pic>
          <p:sp>
            <p:nvSpPr>
              <p:cNvPr id="88" name="三角形 87"/>
              <p:cNvSpPr/>
              <p:nvPr/>
            </p:nvSpPr>
            <p:spPr>
              <a:xfrm rot="5400000">
                <a:off x="11523165" y="4837986"/>
                <a:ext cx="822983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95" name="群組 94"/>
            <p:cNvGrpSpPr/>
            <p:nvPr/>
          </p:nvGrpSpPr>
          <p:grpSpPr>
            <a:xfrm rot="1682767" flipV="1">
              <a:off x="4254053" y="4566130"/>
              <a:ext cx="2440435" cy="578813"/>
              <a:chOff x="5981217" y="4520073"/>
              <a:chExt cx="6308174" cy="1496149"/>
            </a:xfrm>
          </p:grpSpPr>
          <p:pic>
            <p:nvPicPr>
              <p:cNvPr id="96" name="圖片 95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981217" y="4520073"/>
                <a:ext cx="5953440" cy="1496149"/>
              </a:xfrm>
              <a:prstGeom prst="rect">
                <a:avLst/>
              </a:prstGeom>
            </p:spPr>
          </p:pic>
          <p:sp>
            <p:nvSpPr>
              <p:cNvPr id="97" name="三角形 96"/>
              <p:cNvSpPr/>
              <p:nvPr/>
            </p:nvSpPr>
            <p:spPr>
              <a:xfrm rot="5400000">
                <a:off x="11523165" y="4837986"/>
                <a:ext cx="822983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98" name="群組 97"/>
            <p:cNvGrpSpPr/>
            <p:nvPr/>
          </p:nvGrpSpPr>
          <p:grpSpPr>
            <a:xfrm rot="933206" flipV="1">
              <a:off x="4773411" y="3444674"/>
              <a:ext cx="2788025" cy="661253"/>
              <a:chOff x="5981217" y="4520073"/>
              <a:chExt cx="6308174" cy="1496149"/>
            </a:xfrm>
          </p:grpSpPr>
          <p:pic>
            <p:nvPicPr>
              <p:cNvPr id="99" name="圖片 98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981217" y="4520073"/>
                <a:ext cx="5953440" cy="1496149"/>
              </a:xfrm>
              <a:prstGeom prst="rect">
                <a:avLst/>
              </a:prstGeom>
            </p:spPr>
          </p:pic>
          <p:sp>
            <p:nvSpPr>
              <p:cNvPr id="100" name="三角形 99"/>
              <p:cNvSpPr/>
              <p:nvPr/>
            </p:nvSpPr>
            <p:spPr>
              <a:xfrm rot="5400000">
                <a:off x="11523165" y="4837986"/>
                <a:ext cx="822983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101" name="群組 100"/>
            <p:cNvGrpSpPr/>
            <p:nvPr/>
          </p:nvGrpSpPr>
          <p:grpSpPr>
            <a:xfrm rot="6666872" flipV="1">
              <a:off x="-101041" y="5687015"/>
              <a:ext cx="2788025" cy="661253"/>
              <a:chOff x="5981217" y="4520073"/>
              <a:chExt cx="6308174" cy="1496149"/>
            </a:xfrm>
          </p:grpSpPr>
          <p:pic>
            <p:nvPicPr>
              <p:cNvPr id="102" name="圖片 101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981217" y="4520073"/>
                <a:ext cx="5953440" cy="1496149"/>
              </a:xfrm>
              <a:prstGeom prst="rect">
                <a:avLst/>
              </a:prstGeom>
            </p:spPr>
          </p:pic>
          <p:sp>
            <p:nvSpPr>
              <p:cNvPr id="103" name="三角形 102"/>
              <p:cNvSpPr/>
              <p:nvPr/>
            </p:nvSpPr>
            <p:spPr>
              <a:xfrm rot="5400000">
                <a:off x="11523165" y="4837986"/>
                <a:ext cx="822983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104" name="群組 103"/>
            <p:cNvGrpSpPr/>
            <p:nvPr/>
          </p:nvGrpSpPr>
          <p:grpSpPr>
            <a:xfrm rot="4500000" flipV="1">
              <a:off x="2065017" y="5596006"/>
              <a:ext cx="2788027" cy="661252"/>
              <a:chOff x="5770847" y="4796790"/>
              <a:chExt cx="6308176" cy="1496147"/>
            </a:xfrm>
          </p:grpSpPr>
          <p:pic>
            <p:nvPicPr>
              <p:cNvPr id="105" name="圖片 104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770847" y="4796790"/>
                <a:ext cx="5953439" cy="1496147"/>
              </a:xfrm>
              <a:prstGeom prst="rect">
                <a:avLst/>
              </a:prstGeom>
            </p:spPr>
          </p:pic>
          <p:sp>
            <p:nvSpPr>
              <p:cNvPr id="106" name="三角形 105"/>
              <p:cNvSpPr/>
              <p:nvPr/>
            </p:nvSpPr>
            <p:spPr>
              <a:xfrm rot="5400000">
                <a:off x="11312798" y="5114704"/>
                <a:ext cx="822982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107" name="群組 106"/>
            <p:cNvGrpSpPr/>
            <p:nvPr/>
          </p:nvGrpSpPr>
          <p:grpSpPr>
            <a:xfrm rot="3072546" flipV="1">
              <a:off x="3938541" y="5553768"/>
              <a:ext cx="2813945" cy="661253"/>
              <a:chOff x="6752396" y="5363099"/>
              <a:chExt cx="6366819" cy="1496149"/>
            </a:xfrm>
          </p:grpSpPr>
          <p:pic>
            <p:nvPicPr>
              <p:cNvPr id="108" name="圖片 107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6752396" y="5363099"/>
                <a:ext cx="5953439" cy="1496149"/>
              </a:xfrm>
              <a:prstGeom prst="rect">
                <a:avLst/>
              </a:prstGeom>
            </p:spPr>
          </p:pic>
          <p:sp>
            <p:nvSpPr>
              <p:cNvPr id="109" name="三角形 108"/>
              <p:cNvSpPr/>
              <p:nvPr/>
            </p:nvSpPr>
            <p:spPr>
              <a:xfrm rot="5400000">
                <a:off x="12352990" y="5763655"/>
                <a:ext cx="822984" cy="709467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</p:grpSp>
      <p:sp>
        <p:nvSpPr>
          <p:cNvPr id="110" name="文字方塊 109"/>
          <p:cNvSpPr txBox="1"/>
          <p:nvPr/>
        </p:nvSpPr>
        <p:spPr>
          <a:xfrm>
            <a:off x="1427017" y="8894611"/>
            <a:ext cx="793807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11" name="文字方塊 110"/>
          <p:cNvSpPr txBox="1"/>
          <p:nvPr/>
        </p:nvSpPr>
        <p:spPr>
          <a:xfrm>
            <a:off x="1443891" y="9311590"/>
            <a:ext cx="290816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TC Light" charset="-120"/>
                <a:ea typeface="Heiti TC Light" charset="-120"/>
                <a:cs typeface="Heiti TC Light" charset="-120"/>
              </a:rPr>
              <a:t>PD(Photodiode)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grpSp>
        <p:nvGrpSpPr>
          <p:cNvPr id="115" name="群組 114"/>
          <p:cNvGrpSpPr/>
          <p:nvPr/>
        </p:nvGrpSpPr>
        <p:grpSpPr>
          <a:xfrm>
            <a:off x="394123" y="9771313"/>
            <a:ext cx="777531" cy="750208"/>
            <a:chOff x="3126597" y="2237383"/>
            <a:chExt cx="777531" cy="750208"/>
          </a:xfrm>
        </p:grpSpPr>
        <p:cxnSp>
          <p:nvCxnSpPr>
            <p:cNvPr id="112" name="直線箭頭接點 111"/>
            <p:cNvCxnSpPr/>
            <p:nvPr/>
          </p:nvCxnSpPr>
          <p:spPr>
            <a:xfrm flipV="1">
              <a:off x="3484373" y="2237383"/>
              <a:ext cx="1" cy="460718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箭頭接點 112"/>
            <p:cNvCxnSpPr/>
            <p:nvPr/>
          </p:nvCxnSpPr>
          <p:spPr>
            <a:xfrm>
              <a:off x="3484372" y="2698101"/>
              <a:ext cx="419756" cy="28949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箭頭接點 113"/>
            <p:cNvCxnSpPr/>
            <p:nvPr/>
          </p:nvCxnSpPr>
          <p:spPr>
            <a:xfrm flipH="1">
              <a:off x="3126597" y="2698101"/>
              <a:ext cx="357777" cy="28949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文字方塊 115"/>
          <p:cNvSpPr txBox="1"/>
          <p:nvPr/>
        </p:nvSpPr>
        <p:spPr>
          <a:xfrm>
            <a:off x="1427017" y="9890898"/>
            <a:ext cx="1233030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座標系</a:t>
            </a:r>
          </a:p>
        </p:txBody>
      </p:sp>
      <p:sp>
        <p:nvSpPr>
          <p:cNvPr id="117" name="手繪多邊形 116"/>
          <p:cNvSpPr/>
          <p:nvPr/>
        </p:nvSpPr>
        <p:spPr>
          <a:xfrm rot="3044390">
            <a:off x="4557664" y="7002497"/>
            <a:ext cx="3463136" cy="3258071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122" name="資料圖表 121"/>
          <p:cNvGraphicFramePr/>
          <p:nvPr>
            <p:extLst>
              <p:ext uri="{D42A27DB-BD31-4B8C-83A1-F6EECF244321}">
                <p14:modId xmlns:p14="http://schemas.microsoft.com/office/powerpoint/2010/main" val="886231562"/>
              </p:ext>
            </p:extLst>
          </p:nvPr>
        </p:nvGraphicFramePr>
        <p:xfrm>
          <a:off x="9436552" y="2378541"/>
          <a:ext cx="3375368" cy="761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126" name="直線箭頭接點 125"/>
          <p:cNvCxnSpPr/>
          <p:nvPr/>
        </p:nvCxnSpPr>
        <p:spPr>
          <a:xfrm flipH="1" flipV="1">
            <a:off x="2592309" y="3061297"/>
            <a:ext cx="3867779" cy="6352860"/>
          </a:xfrm>
          <a:prstGeom prst="straightConnector1">
            <a:avLst/>
          </a:prstGeom>
          <a:ln w="22225">
            <a:solidFill>
              <a:schemeClr val="tx1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群組 132"/>
          <p:cNvGrpSpPr/>
          <p:nvPr/>
        </p:nvGrpSpPr>
        <p:grpSpPr>
          <a:xfrm rot="17081716">
            <a:off x="627791" y="8033576"/>
            <a:ext cx="329483" cy="1104629"/>
            <a:chOff x="2075402" y="8680259"/>
            <a:chExt cx="701816" cy="2352918"/>
          </a:xfrm>
        </p:grpSpPr>
        <p:pic>
          <p:nvPicPr>
            <p:cNvPr id="131" name="圖片 130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 rot="4500000" flipV="1">
              <a:off x="1233192" y="9522469"/>
              <a:ext cx="2249815" cy="565396"/>
            </a:xfrm>
            <a:prstGeom prst="rect">
              <a:avLst/>
            </a:prstGeom>
          </p:spPr>
        </p:pic>
        <p:sp>
          <p:nvSpPr>
            <p:cNvPr id="132" name="三角形 131"/>
            <p:cNvSpPr/>
            <p:nvPr/>
          </p:nvSpPr>
          <p:spPr>
            <a:xfrm rot="20700000" flipV="1">
              <a:off x="2466212" y="10765068"/>
              <a:ext cx="311006" cy="268109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34" name="文字方塊 133"/>
          <p:cNvSpPr txBox="1"/>
          <p:nvPr/>
        </p:nvSpPr>
        <p:spPr>
          <a:xfrm>
            <a:off x="1391512" y="8339810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光波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8786631"/>
                  </p:ext>
                </p:extLst>
              </p:nvPr>
            </p:nvGraphicFramePr>
            <p:xfrm>
              <a:off x="13220759" y="6292519"/>
              <a:ext cx="4318310" cy="197076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863662"/>
                    <a:gridCol w="863662"/>
                    <a:gridCol w="863662"/>
                    <a:gridCol w="863662"/>
                    <a:gridCol w="863662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1800" b="0" i="0" smtClean="0">
                                    <a:latin typeface="Cambria Math" charset="0"/>
                                  </a:rPr>
                                  <m:t>P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5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0.01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1800" b="0" i="0" smtClean="0">
                                    <a:latin typeface="Cambria Math" charset="0"/>
                                  </a:rPr>
                                  <m:t>P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0.02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  <a:tr h="476352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1800" b="0" i="0" smtClean="0">
                                    <a:latin typeface="Cambria Math" charset="0"/>
                                  </a:rPr>
                                  <m:t>P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3.21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10.35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8786631"/>
                  </p:ext>
                </p:extLst>
              </p:nvPr>
            </p:nvGraphicFramePr>
            <p:xfrm>
              <a:off x="13220759" y="6292517"/>
              <a:ext cx="4318310" cy="197076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863662"/>
                    <a:gridCol w="863662"/>
                    <a:gridCol w="863662"/>
                    <a:gridCol w="863662"/>
                    <a:gridCol w="863662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100000" t="-1667" r="-300704" b="-4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200000" t="-1667" r="-200704" b="-4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300000" t="-1667" r="-100704" b="-4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400000" t="-1667" r="-704" b="-46000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t="-100000" r="-400704" b="-352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5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0.01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300000" t="-100000" r="-100704" b="-352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t="-200000" r="-400704" b="-252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0.02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300000" t="-200000" r="-100704" b="-252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  <a:tr h="47635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t="-234615" r="-400704" b="-97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100000" t="-234615" r="-300704" b="-97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200000" t="-234615" r="-200704" b="-97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400000" t="-234615" r="-704" b="-97436"/>
                          </a:stretch>
                        </a:blipFill>
                      </a:tcPr>
                    </a:tc>
                  </a:tr>
                  <a:tr h="38696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t="-407813" r="-400704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3.21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300000" t="-407813" r="-100704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10.35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6633184" y="8192438"/>
                <a:ext cx="10442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Heiti TC Light" charset="-120"/>
                    <a:ea typeface="Heiti TC Light" charset="-120"/>
                    <a:cs typeface="Heiti TC Light" charset="-120"/>
                  </a:rPr>
                  <a:t>單位：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𝜇</m:t>
                    </m:r>
                    <m:r>
                      <a:rPr kumimoji="1" lang="en-US" altLang="zh-TW" sz="1600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𝐴</m:t>
                    </m:r>
                  </m:oMath>
                </a14:m>
                <a:endParaRPr kumimoji="1" lang="zh-TW" altLang="en-US" sz="16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3184" y="8192438"/>
                <a:ext cx="1044260" cy="338554"/>
              </a:xfrm>
              <a:prstGeom prst="rect">
                <a:avLst/>
              </a:prstGeom>
              <a:blipFill rotWithShape="0">
                <a:blip r:embed="rId22"/>
                <a:stretch>
                  <a:fillRect l="-3509" t="-7273" b="-218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9838" y="2351552"/>
            <a:ext cx="4843484" cy="141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19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64198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832147" y="10807836"/>
            <a:ext cx="3589519" cy="2944849"/>
            <a:chOff x="4880900" y="2331237"/>
            <a:chExt cx="3589519" cy="2944849"/>
          </a:xfrm>
        </p:grpSpPr>
        <p:grpSp>
          <p:nvGrpSpPr>
            <p:cNvPr id="12" name="群組 11"/>
            <p:cNvGrpSpPr/>
            <p:nvPr/>
          </p:nvGrpSpPr>
          <p:grpSpPr>
            <a:xfrm>
              <a:off x="4950670" y="2331237"/>
              <a:ext cx="3519749" cy="2944849"/>
              <a:chOff x="3929167" y="1970313"/>
              <a:chExt cx="3519749" cy="2944849"/>
            </a:xfrm>
          </p:grpSpPr>
          <p:grpSp>
            <p:nvGrpSpPr>
              <p:cNvPr id="14" name="群組 13"/>
              <p:cNvGrpSpPr/>
              <p:nvPr/>
            </p:nvGrpSpPr>
            <p:grpSpPr>
              <a:xfrm>
                <a:off x="5853921" y="1970313"/>
                <a:ext cx="1594995" cy="1604819"/>
                <a:chOff x="6969290" y="3952975"/>
                <a:chExt cx="1594995" cy="1604819"/>
              </a:xfrm>
            </p:grpSpPr>
            <p:grpSp>
              <p:nvGrpSpPr>
                <p:cNvPr id="24" name="群組 23"/>
                <p:cNvGrpSpPr/>
                <p:nvPr/>
              </p:nvGrpSpPr>
              <p:grpSpPr>
                <a:xfrm rot="4366313">
                  <a:off x="7141692" y="4666347"/>
                  <a:ext cx="1293868" cy="489026"/>
                  <a:chOff x="7727691" y="1707232"/>
                  <a:chExt cx="1293868" cy="489026"/>
                </a:xfrm>
              </p:grpSpPr>
              <p:sp>
                <p:nvSpPr>
                  <p:cNvPr id="26" name="橢圓 25"/>
                  <p:cNvSpPr/>
                  <p:nvPr/>
                </p:nvSpPr>
                <p:spPr>
                  <a:xfrm>
                    <a:off x="7727691" y="1707232"/>
                    <a:ext cx="282515" cy="282515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  <p:cxnSp>
                <p:nvCxnSpPr>
                  <p:cNvPr id="27" name="直線箭頭接點 26"/>
                  <p:cNvCxnSpPr/>
                  <p:nvPr/>
                </p:nvCxnSpPr>
                <p:spPr>
                  <a:xfrm rot="17233687" flipH="1">
                    <a:off x="8432215" y="1606915"/>
                    <a:ext cx="88411" cy="1090276"/>
                  </a:xfrm>
                  <a:prstGeom prst="straightConnector1">
                    <a:avLst/>
                  </a:prstGeom>
                  <a:ln w="44450">
                    <a:solidFill>
                      <a:schemeClr val="accent6">
                        <a:lumMod val="50000"/>
                      </a:schemeClr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文字方塊 24"/>
                    <p:cNvSpPr txBox="1"/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LE</m:t>
                            </m:r>
                            <m:sSub>
                              <m:sSubPr>
                                <m:ctrlPr>
                                  <a:rPr kumimoji="1" lang="en-US" altLang="zh-TW" sz="1400" i="1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l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TW" alt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文字方塊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5" name="群組 14"/>
              <p:cNvGrpSpPr/>
              <p:nvPr/>
            </p:nvGrpSpPr>
            <p:grpSpPr>
              <a:xfrm rot="13335718">
                <a:off x="4068355" y="3990395"/>
                <a:ext cx="541604" cy="924767"/>
                <a:chOff x="7727691" y="1707232"/>
                <a:chExt cx="541604" cy="924767"/>
              </a:xfrm>
            </p:grpSpPr>
            <p:sp>
              <p:nvSpPr>
                <p:cNvPr id="22" name="橢圓 21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23" name="直線箭頭接點 22"/>
                <p:cNvCxnSpPr/>
                <p:nvPr/>
              </p:nvCxnSpPr>
              <p:spPr>
                <a:xfrm rot="8264282" flipH="1" flipV="1">
                  <a:off x="8233046" y="1832248"/>
                  <a:ext cx="36249" cy="799751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字方塊 15"/>
                  <p:cNvSpPr txBox="1"/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P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p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rgbClr val="CF2F30"/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99" name="文字方塊 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188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直線接點 16"/>
              <p:cNvCxnSpPr/>
              <p:nvPr/>
            </p:nvCxnSpPr>
            <p:spPr>
              <a:xfrm flipH="1">
                <a:off x="4253221" y="2348808"/>
                <a:ext cx="2243903" cy="246366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弧線 17"/>
              <p:cNvSpPr/>
              <p:nvPr/>
            </p:nvSpPr>
            <p:spPr>
              <a:xfrm rot="8343782">
                <a:off x="5671510" y="2220697"/>
                <a:ext cx="1113855" cy="1096743"/>
              </a:xfrm>
              <a:prstGeom prst="arc">
                <a:avLst>
                  <a:gd name="adj1" fmla="val 16703910"/>
                  <a:gd name="adj2" fmla="val 0"/>
                </a:avLst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字方塊 18"/>
                  <p:cNvSpPr txBox="1"/>
                  <p:nvPr/>
                </p:nvSpPr>
                <p:spPr>
                  <a:xfrm>
                    <a:off x="5973128" y="2957702"/>
                    <a:ext cx="52950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9" name="文字方塊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3128" y="2957702"/>
                    <a:ext cx="351315" cy="29841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13793" r="-6897" b="-2040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字方塊 19"/>
                  <p:cNvSpPr txBox="1"/>
                  <p:nvPr/>
                </p:nvSpPr>
                <p:spPr>
                  <a:xfrm>
                    <a:off x="3990528" y="4149740"/>
                    <a:ext cx="880857" cy="45082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0" name="文字方塊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0528" y="4149740"/>
                    <a:ext cx="880857" cy="29841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2449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字方塊 20"/>
                  <p:cNvSpPr txBox="1"/>
                  <p:nvPr/>
                </p:nvSpPr>
                <p:spPr>
                  <a:xfrm>
                    <a:off x="4868741" y="3207366"/>
                    <a:ext cx="56778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1" name="文字方塊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8741" y="3207366"/>
                    <a:ext cx="376385" cy="29841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12903" r="-9677" b="-2653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弧線 12"/>
            <p:cNvSpPr/>
            <p:nvPr/>
          </p:nvSpPr>
          <p:spPr>
            <a:xfrm rot="20700000">
              <a:off x="4880900" y="4458348"/>
              <a:ext cx="819938" cy="80734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6435469" y="13080784"/>
            <a:ext cx="3380561" cy="2944849"/>
            <a:chOff x="4068355" y="1970313"/>
            <a:chExt cx="3380561" cy="2944849"/>
          </a:xfrm>
        </p:grpSpPr>
        <p:grpSp>
          <p:nvGrpSpPr>
            <p:cNvPr id="31" name="群組 30"/>
            <p:cNvGrpSpPr/>
            <p:nvPr/>
          </p:nvGrpSpPr>
          <p:grpSpPr>
            <a:xfrm>
              <a:off x="5853921" y="1970313"/>
              <a:ext cx="1594995" cy="1604819"/>
              <a:chOff x="6969290" y="3952975"/>
              <a:chExt cx="1594995" cy="1604819"/>
            </a:xfrm>
          </p:grpSpPr>
          <p:grpSp>
            <p:nvGrpSpPr>
              <p:cNvPr id="41" name="群組 40"/>
              <p:cNvGrpSpPr/>
              <p:nvPr/>
            </p:nvGrpSpPr>
            <p:grpSpPr>
              <a:xfrm rot="4366313">
                <a:off x="7141692" y="4666347"/>
                <a:ext cx="1293868" cy="489026"/>
                <a:chOff x="7727691" y="1707232"/>
                <a:chExt cx="1293868" cy="489026"/>
              </a:xfrm>
            </p:grpSpPr>
            <p:sp>
              <p:nvSpPr>
                <p:cNvPr id="43" name="橢圓 42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44" name="直線箭頭接點 43"/>
                <p:cNvCxnSpPr/>
                <p:nvPr/>
              </p:nvCxnSpPr>
              <p:spPr>
                <a:xfrm rot="17233687" flipH="1">
                  <a:off x="8432215" y="1606915"/>
                  <a:ext cx="88411" cy="1090276"/>
                </a:xfrm>
                <a:prstGeom prst="straightConnector1">
                  <a:avLst/>
                </a:prstGeom>
                <a:ln w="44450">
                  <a:solidFill>
                    <a:schemeClr val="accent6">
                      <a:lumMod val="50000"/>
                    </a:schemeClr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文字方塊 41"/>
                  <p:cNvSpPr txBox="1"/>
                  <p:nvPr/>
                </p:nvSpPr>
                <p:spPr>
                  <a:xfrm>
                    <a:off x="6969290" y="3952975"/>
                    <a:ext cx="159499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LE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l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chemeClr val="accent6">
                          <a:lumMod val="50000"/>
                        </a:schemeClr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101" name="文字方塊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69290" y="3952975"/>
                    <a:ext cx="1594995" cy="307777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2" name="群組 31"/>
            <p:cNvGrpSpPr/>
            <p:nvPr/>
          </p:nvGrpSpPr>
          <p:grpSpPr>
            <a:xfrm rot="13335718">
              <a:off x="4068355" y="3990395"/>
              <a:ext cx="541604" cy="924767"/>
              <a:chOff x="7727691" y="1707232"/>
              <a:chExt cx="541604" cy="924767"/>
            </a:xfrm>
          </p:grpSpPr>
          <p:sp>
            <p:nvSpPr>
              <p:cNvPr id="39" name="橢圓 38"/>
              <p:cNvSpPr/>
              <p:nvPr/>
            </p:nvSpPr>
            <p:spPr>
              <a:xfrm>
                <a:off x="7727691" y="1707232"/>
                <a:ext cx="282515" cy="28251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40" name="直線箭頭接點 39"/>
              <p:cNvCxnSpPr/>
              <p:nvPr/>
            </p:nvCxnSpPr>
            <p:spPr>
              <a:xfrm rot="8264282" flipH="1" flipV="1">
                <a:off x="8233046" y="1832248"/>
                <a:ext cx="36249" cy="799751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弧線 34"/>
            <p:cNvSpPr/>
            <p:nvPr/>
          </p:nvSpPr>
          <p:spPr>
            <a:xfrm rot="8343782">
              <a:off x="5671510" y="2220697"/>
              <a:ext cx="1113855" cy="1096743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/>
                <p:cNvSpPr txBox="1"/>
                <p:nvPr/>
              </p:nvSpPr>
              <p:spPr>
                <a:xfrm>
                  <a:off x="5973128" y="2957702"/>
                  <a:ext cx="529504" cy="4508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9" name="文字方塊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128" y="2957702"/>
                  <a:ext cx="351315" cy="29841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3793" r="-6897" b="-2040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/>
                <p:cNvSpPr txBox="1"/>
                <p:nvPr/>
              </p:nvSpPr>
              <p:spPr>
                <a:xfrm>
                  <a:off x="4868741" y="3207366"/>
                  <a:ext cx="567784" cy="4508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1" name="文字方塊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8741" y="3207366"/>
                  <a:ext cx="376385" cy="29841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2903" r="-9677" b="-2653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群組 3"/>
          <p:cNvGrpSpPr/>
          <p:nvPr/>
        </p:nvGrpSpPr>
        <p:grpSpPr>
          <a:xfrm>
            <a:off x="5051622" y="14195224"/>
            <a:ext cx="318015" cy="964001"/>
            <a:chOff x="4513151" y="7520415"/>
            <a:chExt cx="318015" cy="964001"/>
          </a:xfrm>
        </p:grpSpPr>
        <p:sp>
          <p:nvSpPr>
            <p:cNvPr id="47" name="橢圓 46"/>
            <p:cNvSpPr/>
            <p:nvPr/>
          </p:nvSpPr>
          <p:spPr>
            <a:xfrm rot="4366313">
              <a:off x="4548651" y="752041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8" name="直線箭頭接點 47"/>
            <p:cNvCxnSpPr/>
            <p:nvPr/>
          </p:nvCxnSpPr>
          <p:spPr>
            <a:xfrm flipH="1">
              <a:off x="4513151" y="7646690"/>
              <a:ext cx="176758" cy="837726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1163362" y="356846"/>
            <a:ext cx="8366859" cy="2087455"/>
          </a:xfrm>
        </p:spPr>
        <p:txBody>
          <a:bodyPr/>
          <a:lstStyle/>
          <a:p>
            <a:r>
              <a:rPr kumimoji="1" lang="zh-TW" altLang="en-US" smtClean="0"/>
              <a:t>光</a:t>
            </a:r>
            <a:r>
              <a:rPr kumimoji="1" lang="zh-TW" altLang="en-US" dirty="0" smtClean="0"/>
              <a:t>傳遞模型</a:t>
            </a:r>
            <a:endParaRPr kumimoji="1" lang="zh-TW" altLang="en-US" dirty="0"/>
          </a:p>
        </p:txBody>
      </p:sp>
      <p:grpSp>
        <p:nvGrpSpPr>
          <p:cNvPr id="119" name="群組 118"/>
          <p:cNvGrpSpPr/>
          <p:nvPr/>
        </p:nvGrpSpPr>
        <p:grpSpPr>
          <a:xfrm>
            <a:off x="7089230" y="2927449"/>
            <a:ext cx="4334985" cy="6456569"/>
            <a:chOff x="6875424" y="2331237"/>
            <a:chExt cx="2830810" cy="4216236"/>
          </a:xfrm>
        </p:grpSpPr>
        <p:grpSp>
          <p:nvGrpSpPr>
            <p:cNvPr id="120" name="群組 119"/>
            <p:cNvGrpSpPr/>
            <p:nvPr/>
          </p:nvGrpSpPr>
          <p:grpSpPr>
            <a:xfrm>
              <a:off x="6875424" y="2331237"/>
              <a:ext cx="2830810" cy="4216236"/>
              <a:chOff x="5853921" y="1970313"/>
              <a:chExt cx="2830810" cy="4216236"/>
            </a:xfrm>
          </p:grpSpPr>
          <p:grpSp>
            <p:nvGrpSpPr>
              <p:cNvPr id="124" name="群組 123"/>
              <p:cNvGrpSpPr/>
              <p:nvPr/>
            </p:nvGrpSpPr>
            <p:grpSpPr>
              <a:xfrm>
                <a:off x="5853921" y="1970313"/>
                <a:ext cx="1594995" cy="1532574"/>
                <a:chOff x="6969290" y="3952975"/>
                <a:chExt cx="1594995" cy="1532574"/>
              </a:xfrm>
            </p:grpSpPr>
            <p:grpSp>
              <p:nvGrpSpPr>
                <p:cNvPr id="140" name="群組 139"/>
                <p:cNvGrpSpPr/>
                <p:nvPr/>
              </p:nvGrpSpPr>
              <p:grpSpPr>
                <a:xfrm rot="4366313">
                  <a:off x="7006930" y="4470283"/>
                  <a:ext cx="1162560" cy="867972"/>
                  <a:chOff x="7727691" y="1707232"/>
                  <a:chExt cx="1162560" cy="867972"/>
                </a:xfrm>
              </p:grpSpPr>
              <p:sp>
                <p:nvSpPr>
                  <p:cNvPr id="142" name="橢圓 141"/>
                  <p:cNvSpPr/>
                  <p:nvPr/>
                </p:nvSpPr>
                <p:spPr>
                  <a:xfrm>
                    <a:off x="7727691" y="1707232"/>
                    <a:ext cx="282515" cy="282515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  <p:cxnSp>
                <p:nvCxnSpPr>
                  <p:cNvPr id="143" name="直線箭頭接點 142"/>
                  <p:cNvCxnSpPr/>
                  <p:nvPr/>
                </p:nvCxnSpPr>
                <p:spPr>
                  <a:xfrm rot="17233687" flipH="1">
                    <a:off x="8069733" y="1754686"/>
                    <a:ext cx="550758" cy="1090278"/>
                  </a:xfrm>
                  <a:prstGeom prst="straightConnector1">
                    <a:avLst/>
                  </a:prstGeom>
                  <a:ln w="44450">
                    <a:solidFill>
                      <a:schemeClr val="accent6">
                        <a:lumMod val="50000"/>
                      </a:schemeClr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1" name="文字方塊 140"/>
                    <p:cNvSpPr txBox="1"/>
                    <p:nvPr/>
                  </p:nvSpPr>
                  <p:spPr>
                    <a:xfrm>
                      <a:off x="6969290" y="3952975"/>
                      <a:ext cx="1594995" cy="2009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LE</m:t>
                            </m:r>
                            <m:sSub>
                              <m:sSubPr>
                                <m:ctrlPr>
                                  <a:rPr kumimoji="1" lang="en-US" altLang="zh-TW" sz="1400" i="1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l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TW" alt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文字方塊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27" name="群組 126"/>
              <p:cNvGrpSpPr/>
              <p:nvPr/>
            </p:nvGrpSpPr>
            <p:grpSpPr>
              <a:xfrm rot="13335718">
                <a:off x="7776319" y="5152141"/>
                <a:ext cx="414383" cy="828368"/>
                <a:chOff x="4345313" y="3382225"/>
                <a:chExt cx="414383" cy="828368"/>
              </a:xfrm>
            </p:grpSpPr>
            <p:sp>
              <p:nvSpPr>
                <p:cNvPr id="138" name="橢圓 137"/>
                <p:cNvSpPr/>
                <p:nvPr/>
              </p:nvSpPr>
              <p:spPr>
                <a:xfrm>
                  <a:off x="4345313" y="3382225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139" name="直線箭頭接點 138"/>
                <p:cNvCxnSpPr/>
                <p:nvPr/>
              </p:nvCxnSpPr>
              <p:spPr>
                <a:xfrm rot="8264282" flipV="1">
                  <a:off x="4481710" y="3544935"/>
                  <a:ext cx="277986" cy="665658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8" name="文字方塊 127"/>
                  <p:cNvSpPr txBox="1"/>
                  <p:nvPr/>
                </p:nvSpPr>
                <p:spPr>
                  <a:xfrm>
                    <a:off x="7089736" y="5973046"/>
                    <a:ext cx="1594995" cy="2135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P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p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rgbClr val="CF2F30"/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128" name="文字方塊 1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89736" y="5973046"/>
                    <a:ext cx="1594995" cy="326949"/>
                  </a:xfrm>
                  <a:prstGeom prst="rect">
                    <a:avLst/>
                  </a:prstGeom>
                  <a:blipFill rotWithShape="0">
                    <a:blip r:embed="rId3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9" name="直線接點 128"/>
              <p:cNvCxnSpPr/>
              <p:nvPr/>
            </p:nvCxnSpPr>
            <p:spPr>
              <a:xfrm>
                <a:off x="6497124" y="2348808"/>
                <a:ext cx="1351634" cy="344427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弧線 129"/>
              <p:cNvSpPr/>
              <p:nvPr/>
            </p:nvSpPr>
            <p:spPr>
              <a:xfrm rot="8343782">
                <a:off x="6032546" y="2378633"/>
                <a:ext cx="1113855" cy="1096743"/>
              </a:xfrm>
              <a:prstGeom prst="arc">
                <a:avLst>
                  <a:gd name="adj1" fmla="val 16703910"/>
                  <a:gd name="adj2" fmla="val 0"/>
                </a:avLst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文字方塊 134"/>
                  <p:cNvSpPr txBox="1"/>
                  <p:nvPr/>
                </p:nvSpPr>
                <p:spPr>
                  <a:xfrm>
                    <a:off x="6332054" y="2871664"/>
                    <a:ext cx="345774" cy="29439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35" name="文字方塊 1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32054" y="2871664"/>
                    <a:ext cx="529504" cy="450829"/>
                  </a:xfrm>
                  <a:prstGeom prst="rect">
                    <a:avLst/>
                  </a:prstGeom>
                  <a:blipFill rotWithShape="0">
                    <a:blip r:embed="rId3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6" name="文字方塊 135"/>
                  <p:cNvSpPr txBox="1"/>
                  <p:nvPr/>
                </p:nvSpPr>
                <p:spPr>
                  <a:xfrm>
                    <a:off x="7375624" y="4774124"/>
                    <a:ext cx="880857" cy="2943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36" name="文字方塊 1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75624" y="4774124"/>
                    <a:ext cx="880857" cy="450829"/>
                  </a:xfrm>
                  <a:prstGeom prst="rect">
                    <a:avLst/>
                  </a:prstGeom>
                  <a:blipFill rotWithShape="0">
                    <a:blip r:embed="rId4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7" name="文字方塊 136"/>
                  <p:cNvSpPr txBox="1"/>
                  <p:nvPr/>
                </p:nvSpPr>
                <p:spPr>
                  <a:xfrm>
                    <a:off x="7057489" y="3407558"/>
                    <a:ext cx="370771" cy="29439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37" name="文字方塊 1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7489" y="3407558"/>
                    <a:ext cx="567784" cy="450829"/>
                  </a:xfrm>
                  <a:prstGeom prst="rect">
                    <a:avLst/>
                  </a:prstGeom>
                  <a:blipFill rotWithShape="0">
                    <a:blip r:embed="rId4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3" name="弧線 122"/>
            <p:cNvSpPr/>
            <p:nvPr/>
          </p:nvSpPr>
          <p:spPr>
            <a:xfrm rot="20700000">
              <a:off x="8237801" y="5487100"/>
              <a:ext cx="819938" cy="80734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6" name="圓角矩形圖說文字 5"/>
          <p:cNvSpPr/>
          <p:nvPr/>
        </p:nvSpPr>
        <p:spPr>
          <a:xfrm>
            <a:off x="713964" y="6004284"/>
            <a:ext cx="5515216" cy="4261912"/>
          </a:xfrm>
          <a:prstGeom prst="wedgeRoundRectCallout">
            <a:avLst>
              <a:gd name="adj1" fmla="val 66797"/>
              <a:gd name="adj2" fmla="val -64307"/>
              <a:gd name="adj3" fmla="val 16667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4" name="圓角矩形圖說文字 143"/>
          <p:cNvSpPr/>
          <p:nvPr/>
        </p:nvSpPr>
        <p:spPr>
          <a:xfrm>
            <a:off x="713964" y="2554019"/>
            <a:ext cx="5573157" cy="3157495"/>
          </a:xfrm>
          <a:prstGeom prst="wedgeRoundRectCallout">
            <a:avLst>
              <a:gd name="adj1" fmla="val 65988"/>
              <a:gd name="adj2" fmla="val -2902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5" name="圓角矩形圖說文字 144"/>
          <p:cNvSpPr/>
          <p:nvPr/>
        </p:nvSpPr>
        <p:spPr>
          <a:xfrm>
            <a:off x="12038891" y="6860870"/>
            <a:ext cx="5515214" cy="3308368"/>
          </a:xfrm>
          <a:prstGeom prst="wedgeRoundRectCallout">
            <a:avLst>
              <a:gd name="adj1" fmla="val -75147"/>
              <a:gd name="adj2" fmla="val 7972"/>
              <a:gd name="adj3" fmla="val 16667"/>
            </a:avLst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52" y="6904956"/>
            <a:ext cx="4428365" cy="1412289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3552" y="7799308"/>
            <a:ext cx="3570586" cy="854930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85" y="3392908"/>
            <a:ext cx="4272956" cy="10004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字方塊 146"/>
              <p:cNvSpPr txBox="1"/>
              <p:nvPr/>
            </p:nvSpPr>
            <p:spPr>
              <a:xfrm>
                <a:off x="994195" y="6259807"/>
                <a:ext cx="42316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32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sz="32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接收光輻射強度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3200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𝑰</m:t>
                        </m:r>
                      </m:e>
                      <m:sub>
                        <m:r>
                          <a:rPr kumimoji="1" lang="en-US" altLang="zh-TW" sz="3200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𝑷𝑫</m:t>
                        </m:r>
                      </m:sub>
                    </m:sSub>
                  </m:oMath>
                </a14:m>
                <a:endParaRPr kumimoji="1" lang="zh-TW" altLang="en-US" sz="3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47" name="文字方塊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195" y="6259807"/>
                <a:ext cx="4231671" cy="584775"/>
              </a:xfrm>
              <a:prstGeom prst="rect">
                <a:avLst/>
              </a:prstGeom>
              <a:blipFill rotWithShape="0">
                <a:blip r:embed="rId45"/>
                <a:stretch>
                  <a:fillRect l="-3602" t="-16667" b="-302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文字方塊 145"/>
              <p:cNvSpPr txBox="1"/>
              <p:nvPr/>
            </p:nvSpPr>
            <p:spPr>
              <a:xfrm>
                <a:off x="12360867" y="7109510"/>
                <a:ext cx="30354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3200" b="1" dirty="0">
                    <a:solidFill>
                      <a:srgbClr val="C00000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sz="3200" b="1" dirty="0">
                    <a:solidFill>
                      <a:srgbClr val="C00000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輸出電流</a:t>
                </a:r>
                <a14:m>
                  <m:oMath xmlns:m="http://schemas.openxmlformats.org/officeDocument/2006/math">
                    <m:r>
                      <a:rPr kumimoji="1" lang="en-US" altLang="zh-TW" sz="3200" b="1" i="1">
                        <a:solidFill>
                          <a:srgbClr val="C00000"/>
                        </a:solidFill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𝑰𝒆</m:t>
                    </m:r>
                  </m:oMath>
                </a14:m>
                <a:endParaRPr kumimoji="1" lang="zh-TW" altLang="en-US" sz="3200" b="1" dirty="0">
                  <a:solidFill>
                    <a:srgbClr val="C00000"/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46" name="文字方塊 1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0867" y="7109508"/>
                <a:ext cx="3035430" cy="584775"/>
              </a:xfrm>
              <a:prstGeom prst="rect">
                <a:avLst/>
              </a:prstGeom>
              <a:blipFill rotWithShape="0">
                <a:blip r:embed="rId46"/>
                <a:stretch>
                  <a:fillRect l="-5221" t="-16667" b="-302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字方塊 147"/>
              <p:cNvSpPr txBox="1"/>
              <p:nvPr/>
            </p:nvSpPr>
            <p:spPr>
              <a:xfrm>
                <a:off x="1085723" y="2757194"/>
                <a:ext cx="41483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3200" b="1" dirty="0">
                    <a:solidFill>
                      <a:schemeClr val="accent6">
                        <a:lumMod val="50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sz="3200" b="1" dirty="0">
                    <a:solidFill>
                      <a:schemeClr val="accent6">
                        <a:lumMod val="50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發光輻射強度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32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𝑰</m:t>
                        </m:r>
                      </m:e>
                      <m:sub>
                        <m:r>
                          <a:rPr kumimoji="1" lang="en-US" altLang="zh-TW" sz="32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𝑳𝑬𝑫</m:t>
                        </m:r>
                      </m:sub>
                    </m:sSub>
                  </m:oMath>
                </a14:m>
                <a:endParaRPr kumimoji="1" lang="zh-TW" altLang="en-US" sz="3200" b="1" dirty="0">
                  <a:solidFill>
                    <a:schemeClr val="accent6">
                      <a:lumMod val="50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48" name="文字方塊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723" y="2757194"/>
                <a:ext cx="4148315" cy="584775"/>
              </a:xfrm>
              <a:prstGeom prst="rect">
                <a:avLst/>
              </a:prstGeom>
              <a:blipFill rotWithShape="0">
                <a:blip r:embed="rId47"/>
                <a:stretch>
                  <a:fillRect l="-3671" t="-16667" b="-302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表格 3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8200698"/>
                  </p:ext>
                </p:extLst>
              </p:nvPr>
            </p:nvGraphicFramePr>
            <p:xfrm>
              <a:off x="1208574" y="4516471"/>
              <a:ext cx="2941791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8136"/>
                    <a:gridCol w="2443655"/>
                  </a:tblGrid>
                  <a:tr h="36331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2400" b="0" i="0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Pt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LED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總輻射能量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2400" b="0" i="0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Ml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LED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朗博次方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表格 3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8200698"/>
                  </p:ext>
                </p:extLst>
              </p:nvPr>
            </p:nvGraphicFramePr>
            <p:xfrm>
              <a:off x="1208574" y="4516471"/>
              <a:ext cx="2941791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8136"/>
                    <a:gridCol w="2443655"/>
                  </a:tblGrid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8"/>
                          <a:stretch>
                            <a:fillRect l="-1220" t="-9211" r="-491463" b="-12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LED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總輻射能量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8"/>
                          <a:stretch>
                            <a:fillRect l="-1220" t="-110667" r="-491463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LED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朗博次方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9" name="表格 14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3100887"/>
                  </p:ext>
                </p:extLst>
              </p:nvPr>
            </p:nvGraphicFramePr>
            <p:xfrm>
              <a:off x="1296280" y="8589672"/>
              <a:ext cx="2941791" cy="1371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8136"/>
                    <a:gridCol w="2443655"/>
                  </a:tblGrid>
                  <a:tr h="4092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b="0" i="1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𝜃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LED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出射角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b="0" i="1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距離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b="0" i="1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入射角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9" name="表格 14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3100887"/>
                  </p:ext>
                </p:extLst>
              </p:nvPr>
            </p:nvGraphicFramePr>
            <p:xfrm>
              <a:off x="1296280" y="8589672"/>
              <a:ext cx="2941791" cy="1371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8136"/>
                    <a:gridCol w="2443655"/>
                  </a:tblGrid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9"/>
                          <a:stretch>
                            <a:fillRect l="-1220" t="-10667" r="-492683" b="-2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LED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出射角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9"/>
                          <a:stretch>
                            <a:fillRect l="-1220" t="-109211" r="-492683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距離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9"/>
                          <a:stretch>
                            <a:fillRect l="-1220" t="-212000" r="-49268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入射角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0" name="表格 14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069883"/>
                  </p:ext>
                </p:extLst>
              </p:nvPr>
            </p:nvGraphicFramePr>
            <p:xfrm>
              <a:off x="12582524" y="8559196"/>
              <a:ext cx="2941791" cy="1371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8136"/>
                    <a:gridCol w="2443655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2400" b="0" i="0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Mp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朗博次方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b="0" i="1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有效面積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b="0" i="1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𝑅𝑒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響應率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50" name="表格 14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069883"/>
                  </p:ext>
                </p:extLst>
              </p:nvPr>
            </p:nvGraphicFramePr>
            <p:xfrm>
              <a:off x="12582522" y="8559196"/>
              <a:ext cx="2941791" cy="1371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8136"/>
                    <a:gridCol w="2443655"/>
                  </a:tblGrid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50"/>
                          <a:stretch>
                            <a:fillRect l="-1220" t="-10667" r="-491463" b="-2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朗博次方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50"/>
                          <a:stretch>
                            <a:fillRect l="-1220" t="-109211" r="-491463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有效面積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50"/>
                          <a:stretch>
                            <a:fillRect l="-1220" t="-212000" r="-49146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響應率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92" name="矩形 91"/>
          <p:cNvSpPr/>
          <p:nvPr/>
        </p:nvSpPr>
        <p:spPr>
          <a:xfrm>
            <a:off x="10740950" y="447684"/>
            <a:ext cx="6813157" cy="57120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1" name="文字方塊 150"/>
          <p:cNvSpPr txBox="1"/>
          <p:nvPr/>
        </p:nvSpPr>
        <p:spPr>
          <a:xfrm>
            <a:off x="11150577" y="669356"/>
            <a:ext cx="56220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朗博次方與輻射模式</a:t>
            </a:r>
            <a:r>
              <a:rPr kumimoji="1" lang="en-US" altLang="zh-TW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(Pattern)</a:t>
            </a:r>
            <a:endParaRPr kumimoji="1" lang="zh-TW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pic>
        <p:nvPicPr>
          <p:cNvPr id="153" name="圖片 152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044" y="1400573"/>
            <a:ext cx="52578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65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手繪多邊形 42"/>
          <p:cNvSpPr/>
          <p:nvPr/>
        </p:nvSpPr>
        <p:spPr>
          <a:xfrm rot="647450">
            <a:off x="5726163" y="3213002"/>
            <a:ext cx="4784060" cy="4500778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44" name="群組 43"/>
          <p:cNvGrpSpPr/>
          <p:nvPr/>
        </p:nvGrpSpPr>
        <p:grpSpPr>
          <a:xfrm flipH="1">
            <a:off x="7685376" y="4275974"/>
            <a:ext cx="1288469" cy="1086395"/>
            <a:chOff x="1588412" y="1590743"/>
            <a:chExt cx="4982325" cy="4200934"/>
          </a:xfrm>
        </p:grpSpPr>
        <p:cxnSp>
          <p:nvCxnSpPr>
            <p:cNvPr id="38" name="直線箭頭接點 37"/>
            <p:cNvCxnSpPr/>
            <p:nvPr/>
          </p:nvCxnSpPr>
          <p:spPr>
            <a:xfrm flipV="1">
              <a:off x="4471244" y="1590743"/>
              <a:ext cx="70720" cy="2668269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箭頭接點 38"/>
            <p:cNvCxnSpPr/>
            <p:nvPr/>
          </p:nvCxnSpPr>
          <p:spPr>
            <a:xfrm>
              <a:off x="4494784" y="4259006"/>
              <a:ext cx="2075953" cy="1532671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箭頭接點 39"/>
            <p:cNvCxnSpPr/>
            <p:nvPr/>
          </p:nvCxnSpPr>
          <p:spPr>
            <a:xfrm flipH="1">
              <a:off x="1588412" y="4243763"/>
              <a:ext cx="2852352" cy="1195914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直線接點 12"/>
          <p:cNvCxnSpPr/>
          <p:nvPr/>
        </p:nvCxnSpPr>
        <p:spPr>
          <a:xfrm>
            <a:off x="8862483" y="4262313"/>
            <a:ext cx="0" cy="14185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8243154" y="5040214"/>
            <a:ext cx="659191" cy="6650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弧線 14"/>
          <p:cNvSpPr/>
          <p:nvPr/>
        </p:nvSpPr>
        <p:spPr>
          <a:xfrm rot="8343782">
            <a:off x="7786266" y="4399384"/>
            <a:ext cx="931979" cy="1009879"/>
          </a:xfrm>
          <a:prstGeom prst="arc">
            <a:avLst>
              <a:gd name="adj1" fmla="val 16703910"/>
              <a:gd name="adj2" fmla="val 0"/>
            </a:avLst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弧線 15"/>
          <p:cNvSpPr/>
          <p:nvPr/>
        </p:nvSpPr>
        <p:spPr>
          <a:xfrm rot="19794942">
            <a:off x="7987831" y="4423816"/>
            <a:ext cx="714144" cy="682628"/>
          </a:xfrm>
          <a:prstGeom prst="arc">
            <a:avLst>
              <a:gd name="adj1" fmla="val 16703910"/>
              <a:gd name="adj2" fmla="val 0"/>
            </a:avLst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8652168" y="3672192"/>
                <a:ext cx="5700749" cy="511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dirty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LED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solidFill>
                          <a:srgbClr val="C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#</m:t>
                    </m:r>
                    <m:r>
                      <a:rPr kumimoji="1" lang="en-US" altLang="zh-TW" i="1">
                        <a:solidFill>
                          <a:srgbClr val="C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𝑙</m:t>
                    </m:r>
                  </m:oMath>
                </a14:m>
                <a:endParaRPr kumimoji="1" lang="zh-TW" altLang="en-US" dirty="0">
                  <a:solidFill>
                    <a:srgbClr val="C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2166" y="3672190"/>
                <a:ext cx="5700749" cy="511037"/>
              </a:xfrm>
              <a:prstGeom prst="rect">
                <a:avLst/>
              </a:prstGeom>
              <a:blipFill rotWithShape="0">
                <a:blip r:embed="rId3"/>
                <a:stretch>
                  <a:fillRect l="-2032" t="-11905" b="-309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群組 31"/>
          <p:cNvGrpSpPr/>
          <p:nvPr/>
        </p:nvGrpSpPr>
        <p:grpSpPr>
          <a:xfrm rot="16200000">
            <a:off x="8002486" y="4194494"/>
            <a:ext cx="1104215" cy="907357"/>
            <a:chOff x="7871157" y="1850608"/>
            <a:chExt cx="571279" cy="469432"/>
          </a:xfrm>
        </p:grpSpPr>
        <p:sp>
          <p:nvSpPr>
            <p:cNvPr id="33" name="橢圓 32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4" name="直線箭頭接點 33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圖片 3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556" r="91667">
                        <a14:foregroundMark x1="16667" y1="48261" x2="16667" y2="48261"/>
                        <a14:foregroundMark x1="5556" y1="43478" x2="5556" y2="43478"/>
                        <a14:foregroundMark x1="40741" y1="47826" x2="40741" y2="47826"/>
                        <a14:foregroundMark x1="40000" y1="52174" x2="40000" y2="52174"/>
                        <a14:foregroundMark x1="66296" y1="16304" x2="66296" y2="16304"/>
                        <a14:foregroundMark x1="76852" y1="22609" x2="76852" y2="22609"/>
                        <a14:foregroundMark x1="91667" y1="28913" x2="91667" y2="28913"/>
                        <a14:foregroundMark x1="66296" y1="45870" x2="66296" y2="45870"/>
                        <a14:foregroundMark x1="79444" y1="54565" x2="79444" y2="54565"/>
                        <a14:foregroundMark x1="67407" y1="72174" x2="67407" y2="72174"/>
                        <a14:foregroundMark x1="79444" y1="80000" x2="79444" y2="80000"/>
                        <a14:foregroundMark x1="58333" y1="11522" x2="58333" y2="11522"/>
                        <a14:foregroundMark x1="55926" y1="88261" x2="55926" y2="882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1029" y="1972111"/>
            <a:ext cx="1289286" cy="1098281"/>
          </a:xfrm>
          <a:prstGeom prst="rect">
            <a:avLst/>
          </a:prstGeom>
        </p:spPr>
      </p:pic>
      <p:grpSp>
        <p:nvGrpSpPr>
          <p:cNvPr id="57" name="群組 56"/>
          <p:cNvGrpSpPr/>
          <p:nvPr/>
        </p:nvGrpSpPr>
        <p:grpSpPr>
          <a:xfrm>
            <a:off x="5836412" y="3027433"/>
            <a:ext cx="4231024" cy="3928100"/>
            <a:chOff x="2252678" y="727198"/>
            <a:chExt cx="5409198" cy="5021922"/>
          </a:xfrm>
        </p:grpSpPr>
        <p:sp>
          <p:nvSpPr>
            <p:cNvPr id="51" name="文字方塊 50"/>
            <p:cNvSpPr txBox="1"/>
            <p:nvPr/>
          </p:nvSpPr>
          <p:spPr>
            <a:xfrm>
              <a:off x="2252678" y="5095779"/>
              <a:ext cx="847449" cy="65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52" name="直線箭頭接點 51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箭頭接點 52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箭頭接點 53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字方塊 54"/>
            <p:cNvSpPr txBox="1"/>
            <p:nvPr/>
          </p:nvSpPr>
          <p:spPr>
            <a:xfrm>
              <a:off x="3965838" y="727198"/>
              <a:ext cx="847449" cy="65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6814427" y="5019828"/>
              <a:ext cx="847449" cy="65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8057833" y="5337413"/>
            <a:ext cx="463840" cy="449283"/>
            <a:chOff x="7506205" y="6215811"/>
            <a:chExt cx="463840" cy="4492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7589043" y="6246390"/>
                  <a:ext cx="381002" cy="4187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9043" y="6246390"/>
                  <a:ext cx="381002" cy="41870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58"/>
                <p:cNvSpPr txBox="1"/>
                <p:nvPr/>
              </p:nvSpPr>
              <p:spPr>
                <a:xfrm>
                  <a:off x="7506205" y="6215811"/>
                  <a:ext cx="110287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100" i="1">
                            <a:latin typeface="Cambria Math" charset="0"/>
                          </a:rPr>
                          <m:t>𝐿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59" name="文字方塊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6205" y="6215811"/>
                  <a:ext cx="110287" cy="1692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7778" r="-27778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群組 1"/>
          <p:cNvGrpSpPr/>
          <p:nvPr/>
        </p:nvGrpSpPr>
        <p:grpSpPr>
          <a:xfrm>
            <a:off x="8107678" y="4059205"/>
            <a:ext cx="618893" cy="418704"/>
            <a:chOff x="7992657" y="2616782"/>
            <a:chExt cx="618893" cy="4187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/>
                <p:cNvSpPr txBox="1"/>
                <p:nvPr/>
              </p:nvSpPr>
              <p:spPr>
                <a:xfrm>
                  <a:off x="8210030" y="2616782"/>
                  <a:ext cx="401520" cy="4187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7" name="文字方塊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0030" y="2616782"/>
                  <a:ext cx="401520" cy="41870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59"/>
                <p:cNvSpPr txBox="1"/>
                <p:nvPr/>
              </p:nvSpPr>
              <p:spPr>
                <a:xfrm>
                  <a:off x="7992657" y="2656856"/>
                  <a:ext cx="431260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100" i="1">
                            <a:latin typeface="Cambria Math" charset="0"/>
                          </a:rPr>
                          <m:t>𝐿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60" name="文字方塊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2657" y="2656856"/>
                  <a:ext cx="431260" cy="16927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1" name="文字方塊 60"/>
          <p:cNvSpPr txBox="1"/>
          <p:nvPr/>
        </p:nvSpPr>
        <p:spPr>
          <a:xfrm>
            <a:off x="11941538" y="1553523"/>
            <a:ext cx="1327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800" dirty="0">
                <a:latin typeface="Microsoft JhengHei" charset="-120"/>
                <a:ea typeface="Microsoft JhengHei" charset="-120"/>
                <a:cs typeface="Microsoft JhengHei" charset="-120"/>
              </a:rPr>
              <a:t>LED </a:t>
            </a:r>
            <a:r>
              <a:rPr kumimoji="1" lang="zh-TW" altLang="en-US" sz="1800" dirty="0">
                <a:latin typeface="Microsoft JhengHei" charset="-120"/>
                <a:ea typeface="Microsoft JhengHei" charset="-120"/>
                <a:cs typeface="Microsoft JhengHei" charset="-120"/>
              </a:rPr>
              <a:t>位置：</a:t>
            </a:r>
            <a:r>
              <a:rPr kumimoji="1" lang="en-US" altLang="zh-TW" sz="1800" dirty="0"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endParaRPr kumimoji="1" lang="zh-TW" altLang="en-US" sz="18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11389417" y="3584439"/>
            <a:ext cx="1614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800" dirty="0">
                <a:latin typeface="Microsoft JhengHei" charset="-120"/>
                <a:ea typeface="Microsoft JhengHei" charset="-120"/>
                <a:cs typeface="Microsoft JhengHei" charset="-120"/>
              </a:rPr>
              <a:t>LED </a:t>
            </a:r>
            <a:r>
              <a:rPr kumimoji="1" lang="zh-TW" altLang="en-US" sz="1800" dirty="0">
                <a:latin typeface="Microsoft JhengHei" charset="-120"/>
                <a:ea typeface="Microsoft JhengHei" charset="-120"/>
                <a:cs typeface="Microsoft JhengHei" charset="-120"/>
              </a:rPr>
              <a:t>指向：</a:t>
            </a:r>
          </a:p>
        </p:txBody>
      </p:sp>
      <p:grpSp>
        <p:nvGrpSpPr>
          <p:cNvPr id="8" name="群組 7"/>
          <p:cNvGrpSpPr/>
          <p:nvPr/>
        </p:nvGrpSpPr>
        <p:grpSpPr>
          <a:xfrm>
            <a:off x="11738956" y="4032206"/>
            <a:ext cx="1233384" cy="1130300"/>
            <a:chOff x="9845605" y="4083004"/>
            <a:chExt cx="1233384" cy="1130300"/>
          </a:xfrm>
        </p:grpSpPr>
        <p:pic>
          <p:nvPicPr>
            <p:cNvPr id="58" name="圖片 57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787"/>
            <a:stretch/>
          </p:blipFill>
          <p:spPr>
            <a:xfrm>
              <a:off x="9845605" y="4083004"/>
              <a:ext cx="1233384" cy="11303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/>
                <p:cNvSpPr txBox="1"/>
                <p:nvPr/>
              </p:nvSpPr>
              <p:spPr>
                <a:xfrm>
                  <a:off x="10003557" y="4523372"/>
                  <a:ext cx="226151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kumimoji="1" lang="zh-TW" altLang="en-US" sz="2000" dirty="0"/>
                </a:p>
              </p:txBody>
            </p:sp>
          </mc:Choice>
          <mc:Fallback xmlns="">
            <p:sp>
              <p:nvSpPr>
                <p:cNvPr id="36" name="文字方塊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3557" y="4523372"/>
                  <a:ext cx="226151" cy="30777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27027" r="-21622" b="-6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群組 4"/>
          <p:cNvGrpSpPr/>
          <p:nvPr/>
        </p:nvGrpSpPr>
        <p:grpSpPr>
          <a:xfrm>
            <a:off x="13473468" y="4193653"/>
            <a:ext cx="1475824" cy="779252"/>
            <a:chOff x="11565730" y="4287634"/>
            <a:chExt cx="1475824" cy="779252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5730" y="4443837"/>
              <a:ext cx="584200" cy="558800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71960" y="4565223"/>
              <a:ext cx="304800" cy="1905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12390350" y="4287634"/>
                  <a:ext cx="651204" cy="7792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kumimoji="1" lang="en-US" altLang="zh-TW" sz="1800" dirty="0"/>
                    <a:t>=</a:t>
                  </a:r>
                  <a14:m>
                    <m:oMath xmlns:m="http://schemas.openxmlformats.org/officeDocument/2006/math">
                      <m:r>
                        <a:rPr kumimoji="1" lang="en-US" altLang="zh-TW" sz="1800">
                          <a:latin typeface="Cambria Math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uk-UA" altLang="zh-TW" sz="1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TW" sz="1800" i="1">
                              <a:latin typeface="Cambria Math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cs-CZ" altLang="zh-TW" sz="1800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1800" i="1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1800" i="1"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1800" i="1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mr>
                          </m:m>
                          <m:r>
                            <a:rPr kumimoji="1" lang="en-US" altLang="zh-TW" sz="1800" i="1">
                              <a:latin typeface="Cambria Math" charset="0"/>
                            </a:rPr>
                            <m:t> </m:t>
                          </m:r>
                        </m:e>
                      </m:d>
                    </m:oMath>
                  </a14:m>
                  <a:endParaRPr kumimoji="1" lang="zh-TW" altLang="en-US" sz="1800" dirty="0"/>
                </a:p>
              </p:txBody>
            </p:sp>
          </mc:Choice>
          <mc:Fallback xmlns=""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90350" y="4287634"/>
                  <a:ext cx="651204" cy="77925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2149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字方塊 40"/>
                <p:cNvSpPr txBox="1"/>
                <p:nvPr/>
              </p:nvSpPr>
              <p:spPr>
                <a:xfrm>
                  <a:off x="12493359" y="4526235"/>
                  <a:ext cx="431260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100" i="1">
                            <a:latin typeface="Cambria Math" charset="0"/>
                          </a:rPr>
                          <m:t>𝐿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41" name="文字方塊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93359" y="4526235"/>
                  <a:ext cx="431260" cy="169277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字方塊 41"/>
                <p:cNvSpPr txBox="1"/>
                <p:nvPr/>
              </p:nvSpPr>
              <p:spPr>
                <a:xfrm>
                  <a:off x="12492118" y="4755723"/>
                  <a:ext cx="431260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100" i="1">
                            <a:latin typeface="Cambria Math" charset="0"/>
                          </a:rPr>
                          <m:t>𝐿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42" name="文字方塊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92118" y="4755723"/>
                  <a:ext cx="431260" cy="169277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文字方塊 44"/>
          <p:cNvSpPr txBox="1"/>
          <p:nvPr/>
        </p:nvSpPr>
        <p:spPr>
          <a:xfrm>
            <a:off x="6361334" y="7469584"/>
            <a:ext cx="5700749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LED</a:t>
            </a:r>
            <a:r>
              <a:rPr kumimoji="1" lang="zh-TW" altLang="en-US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Coordinate</a:t>
            </a:r>
            <a:endParaRPr kumimoji="1" lang="zh-TW" altLang="en-US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11990614" y="6632224"/>
                <a:ext cx="1386840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8000" b="1" i="1">
                          <a:latin typeface="Cambria Math" charset="0"/>
                        </a:rPr>
                        <m:t>𝑽</m:t>
                      </m:r>
                    </m:oMath>
                  </m:oMathPara>
                </a14:m>
                <a:endParaRPr kumimoji="1" lang="zh-TW" altLang="en-US" sz="8000" b="1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0614" y="6632224"/>
                <a:ext cx="1386840" cy="1231106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12825004" y="7247777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5004" y="7247777"/>
                <a:ext cx="693420" cy="553998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矩形 63"/>
          <p:cNvSpPr/>
          <p:nvPr/>
        </p:nvSpPr>
        <p:spPr>
          <a:xfrm>
            <a:off x="12005854" y="6653719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13030744" y="7232462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/>
              <p:cNvSpPr txBox="1"/>
              <p:nvPr/>
            </p:nvSpPr>
            <p:spPr>
              <a:xfrm>
                <a:off x="11822974" y="6649390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𝐿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67" name="文字方塊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2974" y="6649390"/>
                <a:ext cx="693420" cy="553998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直線接點 69"/>
          <p:cNvCxnSpPr/>
          <p:nvPr/>
        </p:nvCxnSpPr>
        <p:spPr>
          <a:xfrm flipH="1" flipV="1">
            <a:off x="13162193" y="7787208"/>
            <a:ext cx="215263" cy="3002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直線接點 82"/>
          <p:cNvCxnSpPr/>
          <p:nvPr/>
        </p:nvCxnSpPr>
        <p:spPr>
          <a:xfrm flipV="1">
            <a:off x="12129685" y="6186398"/>
            <a:ext cx="527137" cy="46683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/>
              <p:cNvSpPr txBox="1"/>
              <p:nvPr/>
            </p:nvSpPr>
            <p:spPr>
              <a:xfrm>
                <a:off x="13080274" y="6590781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𝑠𝑝h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88" name="文字方塊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0274" y="6590781"/>
                <a:ext cx="693420" cy="553998"/>
              </a:xfrm>
              <a:prstGeom prst="rect">
                <a:avLst/>
              </a:prstGeom>
              <a:blipFill rotWithShape="0">
                <a:blip r:embed="rId20"/>
                <a:stretch>
                  <a:fillRect r="-4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矩形 88"/>
          <p:cNvSpPr/>
          <p:nvPr/>
        </p:nvSpPr>
        <p:spPr>
          <a:xfrm>
            <a:off x="13053060" y="6650360"/>
            <a:ext cx="800100" cy="547049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2" name="直線接點 91"/>
          <p:cNvCxnSpPr>
            <a:endCxn id="94" idx="1"/>
          </p:cNvCxnSpPr>
          <p:nvPr/>
        </p:nvCxnSpPr>
        <p:spPr>
          <a:xfrm flipV="1">
            <a:off x="13162191" y="6443893"/>
            <a:ext cx="352516" cy="2054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文字方塊 92"/>
          <p:cNvSpPr txBox="1"/>
          <p:nvPr/>
        </p:nvSpPr>
        <p:spPr>
          <a:xfrm>
            <a:off x="12570042" y="5851622"/>
            <a:ext cx="342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定義於哪個座標系中</a:t>
            </a:r>
            <a:endParaRPr kumimoji="1" lang="zh-TW" altLang="en-US" sz="2400" dirty="0">
              <a:solidFill>
                <a:schemeClr val="bg1">
                  <a:lumMod val="6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94" name="文字方塊 93"/>
          <p:cNvSpPr txBox="1"/>
          <p:nvPr/>
        </p:nvSpPr>
        <p:spPr>
          <a:xfrm>
            <a:off x="13514709" y="6213060"/>
            <a:ext cx="2826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以球座標系表示</a:t>
            </a:r>
            <a:endParaRPr kumimoji="1" lang="zh-TW" altLang="en-US" sz="2400" dirty="0">
              <a:solidFill>
                <a:schemeClr val="bg1">
                  <a:lumMod val="6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95" name="文字方塊 94"/>
          <p:cNvSpPr txBox="1"/>
          <p:nvPr/>
        </p:nvSpPr>
        <p:spPr>
          <a:xfrm>
            <a:off x="13337981" y="7832838"/>
            <a:ext cx="2279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硬體編號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/>
              <p:cNvSpPr txBox="1"/>
              <p:nvPr/>
            </p:nvSpPr>
            <p:spPr>
              <a:xfrm>
                <a:off x="11738956" y="4654978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96" name="文字方塊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8956" y="4654976"/>
                <a:ext cx="693420" cy="161583"/>
              </a:xfrm>
              <a:prstGeom prst="rect">
                <a:avLst/>
              </a:prstGeom>
              <a:blipFill rotWithShape="0">
                <a:blip r:embed="rId21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/>
              <p:cNvSpPr txBox="1"/>
              <p:nvPr/>
            </p:nvSpPr>
            <p:spPr>
              <a:xfrm>
                <a:off x="12478294" y="4316912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98" name="文字方塊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8294" y="4316910"/>
                <a:ext cx="693420" cy="161583"/>
              </a:xfrm>
              <a:prstGeom prst="rect">
                <a:avLst/>
              </a:prstGeom>
              <a:blipFill rotWithShape="0">
                <a:blip r:embed="rId2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/>
              <p:cNvSpPr txBox="1"/>
              <p:nvPr/>
            </p:nvSpPr>
            <p:spPr>
              <a:xfrm>
                <a:off x="12456538" y="4611041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99" name="文字方塊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6538" y="4611039"/>
                <a:ext cx="693420" cy="161583"/>
              </a:xfrm>
              <a:prstGeom prst="rect">
                <a:avLst/>
              </a:prstGeom>
              <a:blipFill rotWithShape="0">
                <a:blip r:embed="rId23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99"/>
              <p:cNvSpPr txBox="1"/>
              <p:nvPr/>
            </p:nvSpPr>
            <p:spPr>
              <a:xfrm>
                <a:off x="12488174" y="4917148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100" name="文字方塊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8174" y="4917146"/>
                <a:ext cx="693420" cy="161583"/>
              </a:xfrm>
              <a:prstGeom prst="rect">
                <a:avLst/>
              </a:prstGeom>
              <a:blipFill rotWithShape="0">
                <a:blip r:embed="rId21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/>
              <p:cNvSpPr txBox="1"/>
              <p:nvPr/>
            </p:nvSpPr>
            <p:spPr>
              <a:xfrm>
                <a:off x="14475706" y="4551431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101" name="文字方塊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5706" y="4551429"/>
                <a:ext cx="693420" cy="161583"/>
              </a:xfrm>
              <a:prstGeom prst="rect">
                <a:avLst/>
              </a:prstGeom>
              <a:blipFill rotWithShape="0">
                <a:blip r:embed="rId21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/>
              <p:cNvSpPr txBox="1"/>
              <p:nvPr/>
            </p:nvSpPr>
            <p:spPr>
              <a:xfrm>
                <a:off x="14477519" y="4816230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102" name="文字方塊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7519" y="4816228"/>
                <a:ext cx="693420" cy="161583"/>
              </a:xfrm>
              <a:prstGeom prst="rect">
                <a:avLst/>
              </a:prstGeom>
              <a:blipFill rotWithShape="0">
                <a:blip r:embed="rId2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字方塊 102"/>
              <p:cNvSpPr txBox="1"/>
              <p:nvPr/>
            </p:nvSpPr>
            <p:spPr>
              <a:xfrm>
                <a:off x="13072148" y="2189086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103" name="文字方塊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2148" y="2189084"/>
                <a:ext cx="693420" cy="161583"/>
              </a:xfrm>
              <a:prstGeom prst="rect">
                <a:avLst/>
              </a:prstGeom>
              <a:blipFill rotWithShape="0">
                <a:blip r:embed="rId23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字方塊 103"/>
              <p:cNvSpPr txBox="1"/>
              <p:nvPr/>
            </p:nvSpPr>
            <p:spPr>
              <a:xfrm>
                <a:off x="13072148" y="2538410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104" name="文字方塊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2148" y="2538408"/>
                <a:ext cx="693420" cy="161583"/>
              </a:xfrm>
              <a:prstGeom prst="rect">
                <a:avLst/>
              </a:prstGeom>
              <a:blipFill rotWithShape="0">
                <a:blip r:embed="rId23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字方塊 104"/>
              <p:cNvSpPr txBox="1"/>
              <p:nvPr/>
            </p:nvSpPr>
            <p:spPr>
              <a:xfrm>
                <a:off x="13053720" y="2845422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105" name="文字方塊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3720" y="2845420"/>
                <a:ext cx="693420" cy="161583"/>
              </a:xfrm>
              <a:prstGeom prst="rect">
                <a:avLst/>
              </a:prstGeom>
              <a:blipFill rotWithShape="0">
                <a:blip r:embed="rId2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群組 105"/>
          <p:cNvGrpSpPr/>
          <p:nvPr/>
        </p:nvGrpSpPr>
        <p:grpSpPr>
          <a:xfrm rot="10800000">
            <a:off x="6248762" y="5893611"/>
            <a:ext cx="715233" cy="587722"/>
            <a:chOff x="7871157" y="1850608"/>
            <a:chExt cx="571279" cy="469432"/>
          </a:xfrm>
          <a:solidFill>
            <a:srgbClr val="C00000">
              <a:alpha val="31000"/>
            </a:srgbClr>
          </a:solidFill>
        </p:grpSpPr>
        <p:sp>
          <p:nvSpPr>
            <p:cNvPr id="107" name="橢圓 106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grpFill/>
            <a:ln>
              <a:solidFill>
                <a:srgbClr val="C00000">
                  <a:alpha val="3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08" name="直線箭頭接點 107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grpFill/>
            <a:ln w="44450">
              <a:solidFill>
                <a:srgbClr val="C00000">
                  <a:alpha val="33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群組 108"/>
          <p:cNvGrpSpPr/>
          <p:nvPr/>
        </p:nvGrpSpPr>
        <p:grpSpPr>
          <a:xfrm rot="12972355">
            <a:off x="6411896" y="4872192"/>
            <a:ext cx="715233" cy="587722"/>
            <a:chOff x="7871157" y="1850608"/>
            <a:chExt cx="571279" cy="469432"/>
          </a:xfrm>
          <a:solidFill>
            <a:srgbClr val="C00000">
              <a:alpha val="31000"/>
            </a:srgbClr>
          </a:solidFill>
        </p:grpSpPr>
        <p:sp>
          <p:nvSpPr>
            <p:cNvPr id="110" name="橢圓 109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grpFill/>
            <a:ln>
              <a:solidFill>
                <a:srgbClr val="C00000">
                  <a:alpha val="3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11" name="直線箭頭接點 110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grpFill/>
            <a:ln w="44450">
              <a:solidFill>
                <a:srgbClr val="C00000">
                  <a:alpha val="33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群組 111"/>
          <p:cNvGrpSpPr/>
          <p:nvPr/>
        </p:nvGrpSpPr>
        <p:grpSpPr>
          <a:xfrm rot="15376192">
            <a:off x="7374969" y="6091227"/>
            <a:ext cx="715233" cy="587722"/>
            <a:chOff x="7871157" y="1850608"/>
            <a:chExt cx="571279" cy="469432"/>
          </a:xfrm>
          <a:solidFill>
            <a:srgbClr val="C00000">
              <a:alpha val="31000"/>
            </a:srgbClr>
          </a:solidFill>
        </p:grpSpPr>
        <p:sp>
          <p:nvSpPr>
            <p:cNvPr id="113" name="橢圓 112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grpFill/>
            <a:ln>
              <a:solidFill>
                <a:srgbClr val="C00000">
                  <a:alpha val="3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14" name="直線箭頭接點 113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grpFill/>
            <a:ln w="44450">
              <a:solidFill>
                <a:srgbClr val="C00000">
                  <a:alpha val="33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985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988505" y="95522"/>
            <a:ext cx="15525572" cy="2087455"/>
          </a:xfrm>
        </p:spPr>
        <p:txBody>
          <a:bodyPr/>
          <a:lstStyle/>
          <a:p>
            <a:r>
              <a:rPr kumimoji="1" lang="zh-TW" altLang="en-US" dirty="0" smtClean="0"/>
              <a:t>定位演算法：獲得入射方位</a:t>
            </a:r>
            <a:endParaRPr kumimoji="1" lang="zh-TW" altLang="en-US" dirty="0"/>
          </a:p>
        </p:txBody>
      </p:sp>
      <p:grpSp>
        <p:nvGrpSpPr>
          <p:cNvPr id="158" name="群組 157"/>
          <p:cNvGrpSpPr/>
          <p:nvPr/>
        </p:nvGrpSpPr>
        <p:grpSpPr>
          <a:xfrm rot="8344048">
            <a:off x="1185534" y="4092690"/>
            <a:ext cx="948955" cy="955626"/>
            <a:chOff x="10918197" y="8551564"/>
            <a:chExt cx="671795" cy="721185"/>
          </a:xfrm>
        </p:grpSpPr>
        <p:sp>
          <p:nvSpPr>
            <p:cNvPr id="165" name="橢圓 16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61" name="直線箭頭接點 160"/>
            <p:cNvCxnSpPr/>
            <p:nvPr/>
          </p:nvCxnSpPr>
          <p:spPr>
            <a:xfrm rot="13255952" flipH="1">
              <a:off x="11271579" y="8551564"/>
              <a:ext cx="318413" cy="685706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4" name="直線箭頭接點 283"/>
          <p:cNvCxnSpPr/>
          <p:nvPr/>
        </p:nvCxnSpPr>
        <p:spPr>
          <a:xfrm flipH="1" flipV="1">
            <a:off x="1675192" y="4153838"/>
            <a:ext cx="1850239" cy="3859292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文字方塊 288"/>
              <p:cNvSpPr txBox="1"/>
              <p:nvPr/>
            </p:nvSpPr>
            <p:spPr>
              <a:xfrm>
                <a:off x="1675192" y="4625602"/>
                <a:ext cx="248085" cy="4187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89" name="文字方塊 2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192" y="4625602"/>
                <a:ext cx="248085" cy="418704"/>
              </a:xfrm>
              <a:prstGeom prst="rect">
                <a:avLst/>
              </a:prstGeom>
              <a:blipFill rotWithShape="0"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文字方塊 290"/>
              <p:cNvSpPr txBox="1"/>
              <p:nvPr/>
            </p:nvSpPr>
            <p:spPr>
              <a:xfrm>
                <a:off x="2816875" y="5583797"/>
                <a:ext cx="288649" cy="4187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𝐷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91" name="文字方塊 2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873" y="5583797"/>
                <a:ext cx="288649" cy="418704"/>
              </a:xfrm>
              <a:prstGeom prst="rect">
                <a:avLst/>
              </a:prstGeom>
              <a:blipFill rotWithShape="0"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群組 4"/>
          <p:cNvGrpSpPr/>
          <p:nvPr/>
        </p:nvGrpSpPr>
        <p:grpSpPr>
          <a:xfrm>
            <a:off x="2026045" y="6711742"/>
            <a:ext cx="2532478" cy="1601842"/>
            <a:chOff x="4716517" y="7805622"/>
            <a:chExt cx="2902258" cy="1835735"/>
          </a:xfrm>
        </p:grpSpPr>
        <p:grpSp>
          <p:nvGrpSpPr>
            <p:cNvPr id="147" name="群組 146"/>
            <p:cNvGrpSpPr/>
            <p:nvPr/>
          </p:nvGrpSpPr>
          <p:grpSpPr>
            <a:xfrm rot="19585483">
              <a:off x="5392174" y="8005827"/>
              <a:ext cx="1732670" cy="1635530"/>
              <a:chOff x="2340340" y="8158761"/>
              <a:chExt cx="1146375" cy="1082105"/>
            </a:xfrm>
          </p:grpSpPr>
          <p:grpSp>
            <p:nvGrpSpPr>
              <p:cNvPr id="148" name="群組 147"/>
              <p:cNvGrpSpPr/>
              <p:nvPr/>
            </p:nvGrpSpPr>
            <p:grpSpPr>
              <a:xfrm>
                <a:off x="2670668" y="8158761"/>
                <a:ext cx="282515" cy="1082105"/>
                <a:chOff x="2675790" y="8855300"/>
                <a:chExt cx="282515" cy="1082105"/>
              </a:xfrm>
            </p:grpSpPr>
            <p:sp>
              <p:nvSpPr>
                <p:cNvPr id="154" name="橢圓 153"/>
                <p:cNvSpPr/>
                <p:nvPr/>
              </p:nvSpPr>
              <p:spPr>
                <a:xfrm rot="13335718">
                  <a:off x="2675790" y="9654890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155" name="直線箭頭接點 154"/>
                <p:cNvCxnSpPr/>
                <p:nvPr/>
              </p:nvCxnSpPr>
              <p:spPr>
                <a:xfrm flipH="1" flipV="1">
                  <a:off x="2774051" y="8855300"/>
                  <a:ext cx="36249" cy="799751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9" name="直線箭頭接點 148"/>
              <p:cNvCxnSpPr/>
              <p:nvPr/>
            </p:nvCxnSpPr>
            <p:spPr>
              <a:xfrm flipH="1" flipV="1">
                <a:off x="2340340" y="8352967"/>
                <a:ext cx="378655" cy="653670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線箭頭接點 149"/>
              <p:cNvCxnSpPr/>
              <p:nvPr/>
            </p:nvCxnSpPr>
            <p:spPr>
              <a:xfrm flipV="1">
                <a:off x="2852264" y="8299857"/>
                <a:ext cx="347670" cy="710502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線箭頭接點 150"/>
              <p:cNvCxnSpPr/>
              <p:nvPr/>
            </p:nvCxnSpPr>
            <p:spPr>
              <a:xfrm flipV="1">
                <a:off x="2831663" y="8880048"/>
                <a:ext cx="655052" cy="190306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箭頭接點 151"/>
              <p:cNvCxnSpPr/>
              <p:nvPr/>
            </p:nvCxnSpPr>
            <p:spPr>
              <a:xfrm flipV="1">
                <a:off x="2821363" y="8728955"/>
                <a:ext cx="399172" cy="350723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線箭頭接點 152"/>
              <p:cNvCxnSpPr/>
              <p:nvPr/>
            </p:nvCxnSpPr>
            <p:spPr>
              <a:xfrm flipH="1" flipV="1">
                <a:off x="2620088" y="8568672"/>
                <a:ext cx="156505" cy="451277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2" name="文字方塊 291"/>
                <p:cNvSpPr txBox="1"/>
                <p:nvPr/>
              </p:nvSpPr>
              <p:spPr>
                <a:xfrm>
                  <a:off x="5325448" y="8561758"/>
                  <a:ext cx="634172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2" name="文字方塊 2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5448" y="8561758"/>
                  <a:ext cx="634172" cy="307777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 b="-113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3" name="文字方塊 292"/>
                <p:cNvSpPr txBox="1"/>
                <p:nvPr/>
              </p:nvSpPr>
              <p:spPr>
                <a:xfrm>
                  <a:off x="4716517" y="8654717"/>
                  <a:ext cx="503276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3" name="文字方塊 2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6517" y="8654717"/>
                  <a:ext cx="503276" cy="307777"/>
                </a:xfrm>
                <a:prstGeom prst="rect">
                  <a:avLst/>
                </a:prstGeom>
                <a:blipFill rotWithShape="0">
                  <a:blip r:embed="rId4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文字方塊 294"/>
                <p:cNvSpPr txBox="1"/>
                <p:nvPr/>
              </p:nvSpPr>
              <p:spPr>
                <a:xfrm>
                  <a:off x="5256496" y="8000539"/>
                  <a:ext cx="503276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5" name="文字方塊 2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6496" y="8000538"/>
                  <a:ext cx="503276" cy="307777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6" name="文字方塊 295"/>
                <p:cNvSpPr txBox="1"/>
                <p:nvPr/>
              </p:nvSpPr>
              <p:spPr>
                <a:xfrm>
                  <a:off x="6024486" y="7805622"/>
                  <a:ext cx="503276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6" name="文字方塊 2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4486" y="7805622"/>
                  <a:ext cx="503276" cy="307777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 b="-113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文字方塊 296"/>
                <p:cNvSpPr txBox="1"/>
                <p:nvPr/>
              </p:nvSpPr>
              <p:spPr>
                <a:xfrm>
                  <a:off x="6434835" y="8263775"/>
                  <a:ext cx="503276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7" name="文字方塊 2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4835" y="8263775"/>
                  <a:ext cx="503276" cy="307777"/>
                </a:xfrm>
                <a:prstGeom prst="rect">
                  <a:avLst/>
                </a:prstGeom>
                <a:blipFill rotWithShape="0">
                  <a:blip r:embed="rId49"/>
                  <a:stretch>
                    <a:fillRect b="-113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文字方塊 297"/>
                <p:cNvSpPr txBox="1"/>
                <p:nvPr/>
              </p:nvSpPr>
              <p:spPr>
                <a:xfrm>
                  <a:off x="7115499" y="8283654"/>
                  <a:ext cx="503276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8" name="文字方塊 2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5499" y="8283654"/>
                  <a:ext cx="503276" cy="307777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 b="-113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670811" y="9579831"/>
                <a:ext cx="1732397" cy="490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charset="0"/>
                        </a:rPr>
                        <m:t>𝐼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charset="0"/>
                            </a:rPr>
                            <m:t>𝑝</m:t>
                          </m:r>
                        </m:sub>
                      </m:sSub>
                      <m:r>
                        <a:rPr kumimoji="1" lang="en-US" altLang="zh-TW" sz="24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𝑓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(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𝜙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811" y="9579831"/>
                <a:ext cx="1732397" cy="490199"/>
              </a:xfrm>
              <a:prstGeom prst="rect">
                <a:avLst/>
              </a:prstGeom>
              <a:blipFill rotWithShape="0">
                <a:blip r:embed="rId59"/>
                <a:stretch>
                  <a:fillRect r="-704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文字方塊 298"/>
              <p:cNvSpPr txBox="1"/>
              <p:nvPr/>
            </p:nvSpPr>
            <p:spPr>
              <a:xfrm>
                <a:off x="6362910" y="7780080"/>
                <a:ext cx="3777444" cy="11939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kumimoji="1" lang="uk-UA" altLang="zh-TW" sz="2400" i="1">
                              <a:latin typeface="Cambria Math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kumimoji="1" lang="en-US" altLang="zh-TW" sz="2400" i="1">
                              <a:latin typeface="Cambria Math" charset="0"/>
                            </a:rPr>
                            <m:t>𝑀</m:t>
                          </m:r>
                          <m:r>
                            <a:rPr kumimoji="1" lang="en-US" altLang="zh-TW" sz="2400" i="1">
                              <a:latin typeface="Cambria Math" charset="0"/>
                            </a:rPr>
                            <m:t>𝑝</m:t>
                          </m:r>
                        </m:deg>
                        <m:e>
                          <m:f>
                            <m:f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kumimoji="1" lang="en-US" altLang="zh-TW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sz="2400" i="1">
                              <a:latin typeface="Cambria Math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TW" sz="2400" i="1">
                              <a:latin typeface="Cambria Math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sPre>
                                <m:sPre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𝑃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sPre>
                            </m:e>
                          </m:acc>
                          <m:r>
                            <a:rPr lang="en-US" altLang="zh-TW" sz="2400" i="1">
                              <a:latin typeface="Cambria Math" charset="0"/>
                            </a:rPr>
                            <m:t>⋅</m:t>
                          </m:r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𝐷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sPre>
                                <m:sPre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𝑃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sPre>
                            </m:e>
                          </m:acc>
                          <m:r>
                            <a:rPr lang="en-US" altLang="zh-TW" sz="2400" i="1">
                              <a:latin typeface="Cambria Math" charset="0"/>
                            </a:rPr>
                            <m:t>⋅</m:t>
                          </m:r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𝐷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299" name="文字方塊 2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910" y="7780078"/>
                <a:ext cx="3777444" cy="1193981"/>
              </a:xfrm>
              <a:prstGeom prst="rect">
                <a:avLst/>
              </a:prstGeom>
              <a:blipFill rotWithShape="0">
                <a:blip r:embed="rId6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文字方塊 299"/>
              <p:cNvSpPr txBox="1"/>
              <p:nvPr/>
            </p:nvSpPr>
            <p:spPr>
              <a:xfrm>
                <a:off x="6137818" y="9349391"/>
                <a:ext cx="4251677" cy="11835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kumimoji="1" lang="uk-UA" altLang="zh-TW" sz="2400" i="1">
                              <a:latin typeface="Cambria Math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kumimoji="1" lang="en-US" altLang="zh-TW" sz="2400" i="1">
                              <a:latin typeface="Cambria Math" charset="0"/>
                            </a:rPr>
                            <m:t>𝑀</m:t>
                          </m:r>
                          <m:r>
                            <a:rPr kumimoji="1" lang="en-US" altLang="zh-TW" sz="2400" i="1">
                              <a:latin typeface="Cambria Math" charset="0"/>
                            </a:rPr>
                            <m:t>𝑝</m:t>
                          </m:r>
                        </m:deg>
                        <m:e>
                          <m:f>
                            <m:f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kumimoji="1" lang="en-US" altLang="zh-TW" sz="2400" i="1">
                          <a:latin typeface="Cambria Math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sPre>
                            <m:sPre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altLang="zh-TW" sz="2400" i="1">
                                  <a:latin typeface="Cambria Math" charset="0"/>
                                </a:rPr>
                                <m:t>𝑃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sPre>
                        </m:e>
                      </m:acc>
                      <m:r>
                        <a:rPr lang="en-US" altLang="zh-TW" sz="2400" i="1">
                          <a:latin typeface="Cambria Math" charset="0"/>
                        </a:rPr>
                        <m:t>⋅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𝐷</m:t>
                          </m:r>
                        </m:e>
                      </m:acc>
                      <m:r>
                        <a:rPr kumimoji="1" lang="en-US" altLang="zh-TW" sz="2400" i="1">
                          <a:latin typeface="Cambria Math" charset="0"/>
                        </a:rPr>
                        <m:t>−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sPre>
                            <m:sPre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altLang="zh-TW" sz="2400" i="1">
                                  <a:latin typeface="Cambria Math" charset="0"/>
                                </a:rPr>
                                <m:t>𝑃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sPre>
                        </m:e>
                      </m:acc>
                      <m:r>
                        <a:rPr lang="en-US" altLang="zh-TW" sz="2400" i="1">
                          <a:latin typeface="Cambria Math" charset="0"/>
                        </a:rPr>
                        <m:t>⋅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𝐷</m:t>
                          </m:r>
                        </m:e>
                      </m:acc>
                      <m:r>
                        <a:rPr kumimoji="1" lang="en-US" altLang="zh-TW" sz="2400" i="1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300" name="文字方塊 2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816" y="9349389"/>
                <a:ext cx="4251677" cy="1183529"/>
              </a:xfrm>
              <a:prstGeom prst="rect">
                <a:avLst/>
              </a:prstGeom>
              <a:blipFill rotWithShape="0">
                <a:blip r:embed="rId6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1" name="橢圓 300"/>
          <p:cNvSpPr/>
          <p:nvPr/>
        </p:nvSpPr>
        <p:spPr>
          <a:xfrm>
            <a:off x="1900315" y="7248728"/>
            <a:ext cx="1632975" cy="974793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60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3321" y="3455480"/>
            <a:ext cx="3880756" cy="7346774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432" y="3526936"/>
            <a:ext cx="5994400" cy="4305300"/>
          </a:xfrm>
          <a:prstGeom prst="rect">
            <a:avLst/>
          </a:prstGeom>
        </p:spPr>
      </p:pic>
      <p:graphicFrame>
        <p:nvGraphicFramePr>
          <p:cNvPr id="302" name="資料圖表 301"/>
          <p:cNvGraphicFramePr/>
          <p:nvPr>
            <p:extLst>
              <p:ext uri="{D42A27DB-BD31-4B8C-83A1-F6EECF244321}">
                <p14:modId xmlns:p14="http://schemas.microsoft.com/office/powerpoint/2010/main" val="2077908752"/>
              </p:ext>
            </p:extLst>
          </p:nvPr>
        </p:nvGraphicFramePr>
        <p:xfrm>
          <a:off x="907017" y="1962126"/>
          <a:ext cx="15193403" cy="1522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4" r:lo="rId65" r:qs="rId66" r:cs="rId67"/>
          </a:graphicData>
        </a:graphic>
      </p:graphicFrame>
    </p:spTree>
    <p:extLst>
      <p:ext uri="{BB962C8B-B14F-4D97-AF65-F5344CB8AC3E}">
        <p14:creationId xmlns:p14="http://schemas.microsoft.com/office/powerpoint/2010/main" val="123489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grpSp>
        <p:nvGrpSpPr>
          <p:cNvPr id="4" name="群組 3"/>
          <p:cNvGrpSpPr/>
          <p:nvPr/>
        </p:nvGrpSpPr>
        <p:grpSpPr>
          <a:xfrm rot="8344048">
            <a:off x="2131654" y="4208508"/>
            <a:ext cx="903620" cy="1035292"/>
            <a:chOff x="10918197" y="8547632"/>
            <a:chExt cx="639701" cy="781307"/>
          </a:xfrm>
        </p:grpSpPr>
        <p:sp>
          <p:nvSpPr>
            <p:cNvPr id="5" name="橢圓 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6" name="直線箭頭接點 5"/>
            <p:cNvCxnSpPr/>
            <p:nvPr/>
          </p:nvCxnSpPr>
          <p:spPr>
            <a:xfrm rot="13255952" flipH="1">
              <a:off x="11261697" y="8547632"/>
              <a:ext cx="296201" cy="781307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4396674" y="7412467"/>
                <a:ext cx="248085" cy="4187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charset="0"/>
                        </a:rPr>
                        <m:t>𝜙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674" y="7412467"/>
                <a:ext cx="248085" cy="41870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744338" y="5727488"/>
                <a:ext cx="288649" cy="4187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𝐷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338" y="5727488"/>
                <a:ext cx="288649" cy="41870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群組 9"/>
          <p:cNvGrpSpPr/>
          <p:nvPr/>
        </p:nvGrpSpPr>
        <p:grpSpPr>
          <a:xfrm>
            <a:off x="4144023" y="7133301"/>
            <a:ext cx="1065533" cy="1231555"/>
            <a:chOff x="6080864" y="8124060"/>
            <a:chExt cx="1221117" cy="1411380"/>
          </a:xfrm>
        </p:grpSpPr>
        <p:grpSp>
          <p:nvGrpSpPr>
            <p:cNvPr id="15" name="群組 14"/>
            <p:cNvGrpSpPr/>
            <p:nvPr/>
          </p:nvGrpSpPr>
          <p:grpSpPr>
            <a:xfrm rot="19585483">
              <a:off x="6080864" y="8600249"/>
              <a:ext cx="1006728" cy="935191"/>
              <a:chOff x="2675790" y="9340798"/>
              <a:chExt cx="666075" cy="618744"/>
            </a:xfrm>
          </p:grpSpPr>
          <p:sp>
            <p:nvSpPr>
              <p:cNvPr id="18" name="橢圓 17"/>
              <p:cNvSpPr/>
              <p:nvPr/>
            </p:nvSpPr>
            <p:spPr>
              <a:xfrm rot="13335718">
                <a:off x="2675790" y="9654890"/>
                <a:ext cx="282515" cy="28251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19" name="直線箭頭接點 18"/>
              <p:cNvCxnSpPr/>
              <p:nvPr/>
            </p:nvCxnSpPr>
            <p:spPr>
              <a:xfrm rot="2014517" flipV="1">
                <a:off x="2971212" y="9340798"/>
                <a:ext cx="370653" cy="618744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/>
                <p:cNvSpPr txBox="1"/>
                <p:nvPr/>
              </p:nvSpPr>
              <p:spPr>
                <a:xfrm>
                  <a:off x="6798705" y="8124060"/>
                  <a:ext cx="503276" cy="3746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400" b="0" i="1" dirty="0" smtClean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 smtClean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P</m:t>
                            </m:r>
                            <m:r>
                              <m:rPr>
                                <m:sty m:val="p"/>
                              </m:rPr>
                              <a:rPr kumimoji="1" lang="en-US" altLang="zh-TW" sz="1400" b="0" i="0" dirty="0" smtClean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TW" sz="1400" b="0" i="0" dirty="0" smtClean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p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14" name="文字方塊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8705" y="8124060"/>
                  <a:ext cx="503276" cy="37468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85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1803966" y="5526383"/>
                <a:ext cx="439153" cy="307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4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𝐿𝐸</m:t>
                      </m:r>
                      <m:sSub>
                        <m:sSubPr>
                          <m:ctrlP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966" y="5526383"/>
                <a:ext cx="439153" cy="307905"/>
              </a:xfrm>
              <a:prstGeom prst="rect">
                <a:avLst/>
              </a:prstGeom>
              <a:blipFill rotWithShape="0">
                <a:blip r:embed="rId5"/>
                <a:stretch>
                  <a:fillRect r="-19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箭頭接點 22"/>
          <p:cNvCxnSpPr/>
          <p:nvPr/>
        </p:nvCxnSpPr>
        <p:spPr>
          <a:xfrm>
            <a:off x="2609380" y="4297529"/>
            <a:ext cx="73223" cy="810048"/>
          </a:xfrm>
          <a:prstGeom prst="straightConnector1">
            <a:avLst/>
          </a:prstGeom>
          <a:ln w="44450">
            <a:solidFill>
              <a:schemeClr val="accent6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/>
          <p:cNvCxnSpPr/>
          <p:nvPr/>
        </p:nvCxnSpPr>
        <p:spPr>
          <a:xfrm>
            <a:off x="2609380" y="4315750"/>
            <a:ext cx="889137" cy="699786"/>
          </a:xfrm>
          <a:prstGeom prst="straightConnector1">
            <a:avLst/>
          </a:prstGeom>
          <a:ln w="44450">
            <a:solidFill>
              <a:schemeClr val="accent6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2426415" y="5210468"/>
                <a:ext cx="439153" cy="307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4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𝐿𝐸</m:t>
                      </m:r>
                      <m:sSub>
                        <m:sSubPr>
                          <m:ctrlP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415" y="5210468"/>
                <a:ext cx="439153" cy="307905"/>
              </a:xfrm>
              <a:prstGeom prst="rect">
                <a:avLst/>
              </a:prstGeom>
              <a:blipFill rotWithShape="0">
                <a:blip r:embed="rId6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3428575" y="5018192"/>
                <a:ext cx="439153" cy="307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4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𝐿𝐸</m:t>
                      </m:r>
                      <m:sSub>
                        <m:sSubPr>
                          <m:ctrlP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575" y="5018192"/>
                <a:ext cx="439153" cy="307905"/>
              </a:xfrm>
              <a:prstGeom prst="rect">
                <a:avLst/>
              </a:prstGeom>
              <a:blipFill rotWithShape="0">
                <a:blip r:embed="rId7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箭頭接點 6"/>
          <p:cNvCxnSpPr/>
          <p:nvPr/>
        </p:nvCxnSpPr>
        <p:spPr>
          <a:xfrm flipH="1" flipV="1">
            <a:off x="2602655" y="4297529"/>
            <a:ext cx="1850239" cy="3859292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48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988505" y="95522"/>
            <a:ext cx="15525572" cy="2087455"/>
          </a:xfrm>
        </p:spPr>
        <p:txBody>
          <a:bodyPr/>
          <a:lstStyle/>
          <a:p>
            <a:r>
              <a:rPr kumimoji="1" lang="zh-TW" altLang="en-US" dirty="0" smtClean="0"/>
              <a:t>定位演算法：獲得距離</a:t>
            </a:r>
            <a:endParaRPr kumimoji="1" lang="zh-TW" altLang="en-US" dirty="0"/>
          </a:p>
        </p:txBody>
      </p:sp>
      <p:grpSp>
        <p:nvGrpSpPr>
          <p:cNvPr id="158" name="群組 157"/>
          <p:cNvGrpSpPr/>
          <p:nvPr/>
        </p:nvGrpSpPr>
        <p:grpSpPr>
          <a:xfrm rot="8344048">
            <a:off x="1185534" y="4092690"/>
            <a:ext cx="948955" cy="955626"/>
            <a:chOff x="10918197" y="8551564"/>
            <a:chExt cx="671795" cy="721185"/>
          </a:xfrm>
        </p:grpSpPr>
        <p:sp>
          <p:nvSpPr>
            <p:cNvPr id="165" name="橢圓 16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61" name="直線箭頭接點 160"/>
            <p:cNvCxnSpPr/>
            <p:nvPr/>
          </p:nvCxnSpPr>
          <p:spPr>
            <a:xfrm rot="13255952" flipH="1">
              <a:off x="11271579" y="8551564"/>
              <a:ext cx="318413" cy="685706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4" name="直線箭頭接點 283"/>
          <p:cNvCxnSpPr/>
          <p:nvPr/>
        </p:nvCxnSpPr>
        <p:spPr>
          <a:xfrm flipH="1" flipV="1">
            <a:off x="1675192" y="4153838"/>
            <a:ext cx="1850239" cy="3859292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文字方塊 288"/>
              <p:cNvSpPr txBox="1"/>
              <p:nvPr/>
            </p:nvSpPr>
            <p:spPr>
              <a:xfrm>
                <a:off x="1675192" y="4625602"/>
                <a:ext cx="248085" cy="4187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89" name="文字方塊 2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192" y="4625602"/>
                <a:ext cx="248085" cy="41870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文字方塊 290"/>
              <p:cNvSpPr txBox="1"/>
              <p:nvPr/>
            </p:nvSpPr>
            <p:spPr>
              <a:xfrm>
                <a:off x="2816875" y="5583797"/>
                <a:ext cx="288649" cy="4187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𝐷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91" name="文字方塊 2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873" y="5583797"/>
                <a:ext cx="288649" cy="41870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群組 4"/>
          <p:cNvGrpSpPr/>
          <p:nvPr/>
        </p:nvGrpSpPr>
        <p:grpSpPr>
          <a:xfrm>
            <a:off x="2026046" y="6742420"/>
            <a:ext cx="2256047" cy="1636257"/>
            <a:chOff x="4716517" y="7840780"/>
            <a:chExt cx="2585464" cy="1875175"/>
          </a:xfrm>
        </p:grpSpPr>
        <p:grpSp>
          <p:nvGrpSpPr>
            <p:cNvPr id="147" name="群組 146"/>
            <p:cNvGrpSpPr/>
            <p:nvPr/>
          </p:nvGrpSpPr>
          <p:grpSpPr>
            <a:xfrm rot="19585483">
              <a:off x="5482496" y="8271760"/>
              <a:ext cx="1505997" cy="1444195"/>
              <a:chOff x="2340340" y="8307490"/>
              <a:chExt cx="996403" cy="955513"/>
            </a:xfrm>
          </p:grpSpPr>
          <p:grpSp>
            <p:nvGrpSpPr>
              <p:cNvPr id="148" name="群組 147"/>
              <p:cNvGrpSpPr/>
              <p:nvPr/>
            </p:nvGrpSpPr>
            <p:grpSpPr>
              <a:xfrm>
                <a:off x="2670668" y="8644259"/>
                <a:ext cx="666075" cy="618744"/>
                <a:chOff x="2675790" y="9340798"/>
                <a:chExt cx="666075" cy="618744"/>
              </a:xfrm>
            </p:grpSpPr>
            <p:sp>
              <p:nvSpPr>
                <p:cNvPr id="154" name="橢圓 153"/>
                <p:cNvSpPr/>
                <p:nvPr/>
              </p:nvSpPr>
              <p:spPr>
                <a:xfrm rot="13335718">
                  <a:off x="2675790" y="9654890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155" name="直線箭頭接點 154"/>
                <p:cNvCxnSpPr>
                  <a:endCxn id="295" idx="2"/>
                </p:cNvCxnSpPr>
                <p:nvPr/>
              </p:nvCxnSpPr>
              <p:spPr>
                <a:xfrm rot="2014517" flipV="1">
                  <a:off x="2971212" y="9340798"/>
                  <a:ext cx="370653" cy="618744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9" name="直線箭頭接點 148"/>
              <p:cNvCxnSpPr/>
              <p:nvPr/>
            </p:nvCxnSpPr>
            <p:spPr>
              <a:xfrm flipH="1" flipV="1">
                <a:off x="2340340" y="8352967"/>
                <a:ext cx="378655" cy="653670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線箭頭接點 152"/>
              <p:cNvCxnSpPr>
                <a:endCxn id="292" idx="2"/>
              </p:cNvCxnSpPr>
              <p:nvPr/>
            </p:nvCxnSpPr>
            <p:spPr>
              <a:xfrm rot="2014517" flipH="1" flipV="1">
                <a:off x="2889922" y="8307490"/>
                <a:ext cx="129556" cy="806171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2" name="文字方塊 291"/>
                <p:cNvSpPr txBox="1"/>
                <p:nvPr/>
              </p:nvSpPr>
              <p:spPr>
                <a:xfrm>
                  <a:off x="5904359" y="7840780"/>
                  <a:ext cx="634172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2" name="文字方塊 2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4359" y="7840780"/>
                  <a:ext cx="634172" cy="35271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3" name="文字方塊 292"/>
                <p:cNvSpPr txBox="1"/>
                <p:nvPr/>
              </p:nvSpPr>
              <p:spPr>
                <a:xfrm>
                  <a:off x="4716517" y="8654717"/>
                  <a:ext cx="503276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3" name="文字方塊 2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6517" y="8654717"/>
                  <a:ext cx="503276" cy="3077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文字方塊 294"/>
                <p:cNvSpPr txBox="1"/>
                <p:nvPr/>
              </p:nvSpPr>
              <p:spPr>
                <a:xfrm>
                  <a:off x="6798705" y="8124060"/>
                  <a:ext cx="503276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5" name="文字方塊 2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8705" y="8124060"/>
                  <a:ext cx="503276" cy="35271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670811" y="9579831"/>
                <a:ext cx="1732397" cy="490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charset="0"/>
                        </a:rPr>
                        <m:t>𝐼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charset="0"/>
                            </a:rPr>
                            <m:t>𝑝</m:t>
                          </m:r>
                        </m:sub>
                      </m:sSub>
                      <m:r>
                        <a:rPr kumimoji="1" lang="en-US" altLang="zh-TW" sz="24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𝑓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(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𝜙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811" y="9579831"/>
                <a:ext cx="1732397" cy="490199"/>
              </a:xfrm>
              <a:prstGeom prst="rect">
                <a:avLst/>
              </a:prstGeom>
              <a:blipFill rotWithShape="0">
                <a:blip r:embed="rId11"/>
                <a:stretch>
                  <a:fillRect r="-704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文字方塊 298"/>
              <p:cNvSpPr txBox="1"/>
              <p:nvPr/>
            </p:nvSpPr>
            <p:spPr>
              <a:xfrm>
                <a:off x="6362910" y="7780080"/>
                <a:ext cx="3777444" cy="11939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kumimoji="1" lang="uk-UA" altLang="zh-TW" sz="2400" i="1">
                              <a:latin typeface="Cambria Math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kumimoji="1" lang="en-US" altLang="zh-TW" sz="2400" i="1">
                              <a:latin typeface="Cambria Math" charset="0"/>
                            </a:rPr>
                            <m:t>𝑀</m:t>
                          </m:r>
                          <m:r>
                            <a:rPr kumimoji="1" lang="en-US" altLang="zh-TW" sz="2400" i="1">
                              <a:latin typeface="Cambria Math" charset="0"/>
                            </a:rPr>
                            <m:t>𝑝</m:t>
                          </m:r>
                        </m:deg>
                        <m:e>
                          <m:f>
                            <m:f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kumimoji="1" lang="en-US" altLang="zh-TW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sz="2400" i="1">
                              <a:latin typeface="Cambria Math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TW" sz="2400" i="1">
                              <a:latin typeface="Cambria Math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sPre>
                                <m:sPre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𝑃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sPre>
                            </m:e>
                          </m:acc>
                          <m:r>
                            <a:rPr lang="en-US" altLang="zh-TW" sz="2400" i="1">
                              <a:latin typeface="Cambria Math" charset="0"/>
                            </a:rPr>
                            <m:t>⋅</m:t>
                          </m:r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𝐷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sPre>
                                <m:sPre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𝑃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sPre>
                            </m:e>
                          </m:acc>
                          <m:r>
                            <a:rPr lang="en-US" altLang="zh-TW" sz="2400" i="1">
                              <a:latin typeface="Cambria Math" charset="0"/>
                            </a:rPr>
                            <m:t>⋅</m:t>
                          </m:r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𝐷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299" name="文字方塊 2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910" y="7780078"/>
                <a:ext cx="3777444" cy="1193981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文字方塊 299"/>
              <p:cNvSpPr txBox="1"/>
              <p:nvPr/>
            </p:nvSpPr>
            <p:spPr>
              <a:xfrm>
                <a:off x="6137818" y="9349391"/>
                <a:ext cx="4251677" cy="11835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kumimoji="1" lang="uk-UA" altLang="zh-TW" sz="2400" i="1">
                              <a:latin typeface="Cambria Math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kumimoji="1" lang="en-US" altLang="zh-TW" sz="2400" i="1">
                              <a:latin typeface="Cambria Math" charset="0"/>
                            </a:rPr>
                            <m:t>𝑀</m:t>
                          </m:r>
                          <m:r>
                            <a:rPr kumimoji="1" lang="en-US" altLang="zh-TW" sz="2400" i="1">
                              <a:latin typeface="Cambria Math" charset="0"/>
                            </a:rPr>
                            <m:t>𝑝</m:t>
                          </m:r>
                        </m:deg>
                        <m:e>
                          <m:f>
                            <m:f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kumimoji="1" lang="en-US" altLang="zh-TW" sz="2400" i="1">
                          <a:latin typeface="Cambria Math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sPre>
                            <m:sPre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altLang="zh-TW" sz="2400" i="1">
                                  <a:latin typeface="Cambria Math" charset="0"/>
                                </a:rPr>
                                <m:t>𝑃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sPre>
                        </m:e>
                      </m:acc>
                      <m:r>
                        <a:rPr lang="en-US" altLang="zh-TW" sz="2400" i="1">
                          <a:latin typeface="Cambria Math" charset="0"/>
                        </a:rPr>
                        <m:t>⋅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𝐷</m:t>
                          </m:r>
                        </m:e>
                      </m:acc>
                      <m:r>
                        <a:rPr kumimoji="1" lang="en-US" altLang="zh-TW" sz="2400" i="1">
                          <a:latin typeface="Cambria Math" charset="0"/>
                        </a:rPr>
                        <m:t>−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sPre>
                            <m:sPre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altLang="zh-TW" sz="2400" i="1">
                                  <a:latin typeface="Cambria Math" charset="0"/>
                                </a:rPr>
                                <m:t>𝑃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sPre>
                        </m:e>
                      </m:acc>
                      <m:r>
                        <a:rPr lang="en-US" altLang="zh-TW" sz="2400" i="1">
                          <a:latin typeface="Cambria Math" charset="0"/>
                        </a:rPr>
                        <m:t>⋅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𝐷</m:t>
                          </m:r>
                        </m:e>
                      </m:acc>
                      <m:r>
                        <a:rPr kumimoji="1" lang="en-US" altLang="zh-TW" sz="2400" i="1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300" name="文字方塊 2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816" y="9349389"/>
                <a:ext cx="4251677" cy="1183529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圖片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3321" y="3455480"/>
            <a:ext cx="3880756" cy="7346774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432" y="3526936"/>
            <a:ext cx="5994400" cy="4305300"/>
          </a:xfrm>
          <a:prstGeom prst="rect">
            <a:avLst/>
          </a:prstGeom>
        </p:spPr>
      </p:pic>
      <p:graphicFrame>
        <p:nvGraphicFramePr>
          <p:cNvPr id="302" name="資料圖表 301"/>
          <p:cNvGraphicFramePr/>
          <p:nvPr>
            <p:extLst/>
          </p:nvPr>
        </p:nvGraphicFramePr>
        <p:xfrm>
          <a:off x="907017" y="1962126"/>
          <a:ext cx="15193403" cy="1522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1441981" y="3659018"/>
                <a:ext cx="439153" cy="307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4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𝐿𝐸𝐷</m:t>
                      </m:r>
                    </m:oMath>
                  </m:oMathPara>
                </a14:m>
                <a:endParaRPr kumimoji="1"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981" y="3659018"/>
                <a:ext cx="439153" cy="307905"/>
              </a:xfrm>
              <a:prstGeom prst="rect">
                <a:avLst/>
              </a:prstGeom>
              <a:blipFill rotWithShape="0">
                <a:blip r:embed="rId21"/>
                <a:stretch>
                  <a:fillRect r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924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08"/>
          <p:cNvSpPr/>
          <p:nvPr/>
        </p:nvSpPr>
        <p:spPr>
          <a:xfrm>
            <a:off x="1331223" y="2539167"/>
            <a:ext cx="16195115" cy="138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2832147" y="10807836"/>
            <a:ext cx="3589519" cy="2944849"/>
            <a:chOff x="4880900" y="2331237"/>
            <a:chExt cx="3589519" cy="2944849"/>
          </a:xfrm>
        </p:grpSpPr>
        <p:grpSp>
          <p:nvGrpSpPr>
            <p:cNvPr id="12" name="群組 11"/>
            <p:cNvGrpSpPr/>
            <p:nvPr/>
          </p:nvGrpSpPr>
          <p:grpSpPr>
            <a:xfrm>
              <a:off x="4950670" y="2331237"/>
              <a:ext cx="3519749" cy="2944849"/>
              <a:chOff x="3929167" y="1970313"/>
              <a:chExt cx="3519749" cy="2944849"/>
            </a:xfrm>
          </p:grpSpPr>
          <p:grpSp>
            <p:nvGrpSpPr>
              <p:cNvPr id="14" name="群組 13"/>
              <p:cNvGrpSpPr/>
              <p:nvPr/>
            </p:nvGrpSpPr>
            <p:grpSpPr>
              <a:xfrm>
                <a:off x="5853921" y="1970313"/>
                <a:ext cx="1594995" cy="1604819"/>
                <a:chOff x="6969290" y="3952975"/>
                <a:chExt cx="1594995" cy="1604819"/>
              </a:xfrm>
            </p:grpSpPr>
            <p:grpSp>
              <p:nvGrpSpPr>
                <p:cNvPr id="24" name="群組 23"/>
                <p:cNvGrpSpPr/>
                <p:nvPr/>
              </p:nvGrpSpPr>
              <p:grpSpPr>
                <a:xfrm rot="4366313">
                  <a:off x="7141692" y="4666347"/>
                  <a:ext cx="1293868" cy="489026"/>
                  <a:chOff x="7727691" y="1707232"/>
                  <a:chExt cx="1293868" cy="489026"/>
                </a:xfrm>
              </p:grpSpPr>
              <p:sp>
                <p:nvSpPr>
                  <p:cNvPr id="26" name="橢圓 25"/>
                  <p:cNvSpPr/>
                  <p:nvPr/>
                </p:nvSpPr>
                <p:spPr>
                  <a:xfrm>
                    <a:off x="7727691" y="1707232"/>
                    <a:ext cx="282515" cy="282515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  <p:cxnSp>
                <p:nvCxnSpPr>
                  <p:cNvPr id="27" name="直線箭頭接點 26"/>
                  <p:cNvCxnSpPr/>
                  <p:nvPr/>
                </p:nvCxnSpPr>
                <p:spPr>
                  <a:xfrm rot="17233687" flipH="1">
                    <a:off x="8432215" y="1606915"/>
                    <a:ext cx="88411" cy="1090276"/>
                  </a:xfrm>
                  <a:prstGeom prst="straightConnector1">
                    <a:avLst/>
                  </a:prstGeom>
                  <a:ln w="44450">
                    <a:solidFill>
                      <a:schemeClr val="accent6">
                        <a:lumMod val="50000"/>
                      </a:schemeClr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文字方塊 24"/>
                    <p:cNvSpPr txBox="1"/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LE</m:t>
                            </m:r>
                            <m:sSub>
                              <m:sSubPr>
                                <m:ctrlPr>
                                  <a:rPr kumimoji="1" lang="en-US" altLang="zh-TW" sz="1400" i="1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l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TW" alt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文字方塊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5" name="群組 14"/>
              <p:cNvGrpSpPr/>
              <p:nvPr/>
            </p:nvGrpSpPr>
            <p:grpSpPr>
              <a:xfrm rot="13335718">
                <a:off x="4068355" y="3990395"/>
                <a:ext cx="541604" cy="924767"/>
                <a:chOff x="7727691" y="1707232"/>
                <a:chExt cx="541604" cy="924767"/>
              </a:xfrm>
            </p:grpSpPr>
            <p:sp>
              <p:nvSpPr>
                <p:cNvPr id="22" name="橢圓 21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23" name="直線箭頭接點 22"/>
                <p:cNvCxnSpPr/>
                <p:nvPr/>
              </p:nvCxnSpPr>
              <p:spPr>
                <a:xfrm rot="8264282" flipH="1" flipV="1">
                  <a:off x="8233046" y="1832248"/>
                  <a:ext cx="36249" cy="799751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字方塊 15"/>
                  <p:cNvSpPr txBox="1"/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P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p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rgbClr val="CF2F30"/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99" name="文字方塊 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188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直線接點 16"/>
              <p:cNvCxnSpPr/>
              <p:nvPr/>
            </p:nvCxnSpPr>
            <p:spPr>
              <a:xfrm flipH="1">
                <a:off x="4253221" y="2348808"/>
                <a:ext cx="2243903" cy="246366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弧線 17"/>
              <p:cNvSpPr/>
              <p:nvPr/>
            </p:nvSpPr>
            <p:spPr>
              <a:xfrm rot="8343782">
                <a:off x="5671510" y="2220697"/>
                <a:ext cx="1113855" cy="1096743"/>
              </a:xfrm>
              <a:prstGeom prst="arc">
                <a:avLst>
                  <a:gd name="adj1" fmla="val 16703910"/>
                  <a:gd name="adj2" fmla="val 0"/>
                </a:avLst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字方塊 18"/>
                  <p:cNvSpPr txBox="1"/>
                  <p:nvPr/>
                </p:nvSpPr>
                <p:spPr>
                  <a:xfrm>
                    <a:off x="5973128" y="2957702"/>
                    <a:ext cx="52950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9" name="文字方塊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3128" y="2957702"/>
                    <a:ext cx="351315" cy="29841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13793" r="-6897" b="-2040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字方塊 19"/>
                  <p:cNvSpPr txBox="1"/>
                  <p:nvPr/>
                </p:nvSpPr>
                <p:spPr>
                  <a:xfrm>
                    <a:off x="3990528" y="4149740"/>
                    <a:ext cx="880857" cy="45082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0" name="文字方塊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0528" y="4149740"/>
                    <a:ext cx="880857" cy="29841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2449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字方塊 20"/>
                  <p:cNvSpPr txBox="1"/>
                  <p:nvPr/>
                </p:nvSpPr>
                <p:spPr>
                  <a:xfrm>
                    <a:off x="4868741" y="3207366"/>
                    <a:ext cx="56778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1" name="文字方塊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8741" y="3207366"/>
                    <a:ext cx="376385" cy="29841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12903" r="-9677" b="-2653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弧線 12"/>
            <p:cNvSpPr/>
            <p:nvPr/>
          </p:nvSpPr>
          <p:spPr>
            <a:xfrm rot="20700000">
              <a:off x="4880900" y="4458348"/>
              <a:ext cx="819938" cy="80734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6435469" y="13080784"/>
            <a:ext cx="3380561" cy="2944849"/>
            <a:chOff x="4068355" y="1970313"/>
            <a:chExt cx="3380561" cy="2944849"/>
          </a:xfrm>
        </p:grpSpPr>
        <p:grpSp>
          <p:nvGrpSpPr>
            <p:cNvPr id="31" name="群組 30"/>
            <p:cNvGrpSpPr/>
            <p:nvPr/>
          </p:nvGrpSpPr>
          <p:grpSpPr>
            <a:xfrm>
              <a:off x="5853921" y="1970313"/>
              <a:ext cx="1594995" cy="1604819"/>
              <a:chOff x="6969290" y="3952975"/>
              <a:chExt cx="1594995" cy="1604819"/>
            </a:xfrm>
          </p:grpSpPr>
          <p:grpSp>
            <p:nvGrpSpPr>
              <p:cNvPr id="41" name="群組 40"/>
              <p:cNvGrpSpPr/>
              <p:nvPr/>
            </p:nvGrpSpPr>
            <p:grpSpPr>
              <a:xfrm rot="4366313">
                <a:off x="7141692" y="4666347"/>
                <a:ext cx="1293868" cy="489026"/>
                <a:chOff x="7727691" y="1707232"/>
                <a:chExt cx="1293868" cy="489026"/>
              </a:xfrm>
            </p:grpSpPr>
            <p:sp>
              <p:nvSpPr>
                <p:cNvPr id="43" name="橢圓 42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44" name="直線箭頭接點 43"/>
                <p:cNvCxnSpPr/>
                <p:nvPr/>
              </p:nvCxnSpPr>
              <p:spPr>
                <a:xfrm rot="17233687" flipH="1">
                  <a:off x="8432215" y="1606915"/>
                  <a:ext cx="88411" cy="1090276"/>
                </a:xfrm>
                <a:prstGeom prst="straightConnector1">
                  <a:avLst/>
                </a:prstGeom>
                <a:ln w="44450">
                  <a:solidFill>
                    <a:schemeClr val="accent6">
                      <a:lumMod val="50000"/>
                    </a:schemeClr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文字方塊 41"/>
                  <p:cNvSpPr txBox="1"/>
                  <p:nvPr/>
                </p:nvSpPr>
                <p:spPr>
                  <a:xfrm>
                    <a:off x="6969290" y="3952975"/>
                    <a:ext cx="159499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LE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l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chemeClr val="accent6">
                          <a:lumMod val="50000"/>
                        </a:schemeClr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101" name="文字方塊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69290" y="3952975"/>
                    <a:ext cx="1594995" cy="307777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2" name="群組 31"/>
            <p:cNvGrpSpPr/>
            <p:nvPr/>
          </p:nvGrpSpPr>
          <p:grpSpPr>
            <a:xfrm rot="13335718">
              <a:off x="4068355" y="3990395"/>
              <a:ext cx="541604" cy="924767"/>
              <a:chOff x="7727691" y="1707232"/>
              <a:chExt cx="541604" cy="924767"/>
            </a:xfrm>
          </p:grpSpPr>
          <p:sp>
            <p:nvSpPr>
              <p:cNvPr id="39" name="橢圓 38"/>
              <p:cNvSpPr/>
              <p:nvPr/>
            </p:nvSpPr>
            <p:spPr>
              <a:xfrm>
                <a:off x="7727691" y="1707232"/>
                <a:ext cx="282515" cy="28251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40" name="直線箭頭接點 39"/>
              <p:cNvCxnSpPr/>
              <p:nvPr/>
            </p:nvCxnSpPr>
            <p:spPr>
              <a:xfrm rot="8264282" flipH="1" flipV="1">
                <a:off x="8233046" y="1832248"/>
                <a:ext cx="36249" cy="799751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弧線 34"/>
            <p:cNvSpPr/>
            <p:nvPr/>
          </p:nvSpPr>
          <p:spPr>
            <a:xfrm rot="8343782">
              <a:off x="5671510" y="2220697"/>
              <a:ext cx="1113855" cy="1096743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/>
                <p:cNvSpPr txBox="1"/>
                <p:nvPr/>
              </p:nvSpPr>
              <p:spPr>
                <a:xfrm>
                  <a:off x="5973128" y="2957702"/>
                  <a:ext cx="529504" cy="4508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9" name="文字方塊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128" y="2957702"/>
                  <a:ext cx="351315" cy="29841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3793" r="-6897" b="-2040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/>
                <p:cNvSpPr txBox="1"/>
                <p:nvPr/>
              </p:nvSpPr>
              <p:spPr>
                <a:xfrm>
                  <a:off x="4868741" y="3207366"/>
                  <a:ext cx="567784" cy="4508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1" name="文字方塊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8741" y="3207366"/>
                  <a:ext cx="376385" cy="29841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2903" r="-9677" b="-2653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群組 3"/>
          <p:cNvGrpSpPr/>
          <p:nvPr/>
        </p:nvGrpSpPr>
        <p:grpSpPr>
          <a:xfrm>
            <a:off x="5051622" y="14195224"/>
            <a:ext cx="318015" cy="964001"/>
            <a:chOff x="4513151" y="7520415"/>
            <a:chExt cx="318015" cy="964001"/>
          </a:xfrm>
        </p:grpSpPr>
        <p:sp>
          <p:nvSpPr>
            <p:cNvPr id="47" name="橢圓 46"/>
            <p:cNvSpPr/>
            <p:nvPr/>
          </p:nvSpPr>
          <p:spPr>
            <a:xfrm rot="4366313">
              <a:off x="4548651" y="752041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8" name="直線箭頭接點 47"/>
            <p:cNvCxnSpPr/>
            <p:nvPr/>
          </p:nvCxnSpPr>
          <p:spPr>
            <a:xfrm flipH="1">
              <a:off x="4513151" y="7646690"/>
              <a:ext cx="176758" cy="837726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1237546" y="574990"/>
            <a:ext cx="15525572" cy="2087455"/>
          </a:xfrm>
        </p:spPr>
        <p:txBody>
          <a:bodyPr/>
          <a:lstStyle/>
          <a:p>
            <a:r>
              <a:rPr kumimoji="1" lang="zh-TW" altLang="en-US" dirty="0" smtClean="0"/>
              <a:t>目標函數</a:t>
            </a:r>
            <a:endParaRPr kumimoji="1" lang="zh-TW" altLang="en-US" dirty="0"/>
          </a:p>
        </p:txBody>
      </p:sp>
      <p:sp>
        <p:nvSpPr>
          <p:cNvPr id="104" name="文字方塊 103"/>
          <p:cNvSpPr txBox="1"/>
          <p:nvPr/>
        </p:nvSpPr>
        <p:spPr>
          <a:xfrm>
            <a:off x="1878007" y="2908860"/>
            <a:ext cx="13435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600" dirty="0">
                <a:latin typeface="Heiti TC Light" charset="-120"/>
                <a:ea typeface="Heiti TC Light" charset="-120"/>
                <a:cs typeface="Heiti TC Light" charset="-120"/>
              </a:rPr>
              <a:t>目標：目標物在</a:t>
            </a:r>
            <a:r>
              <a:rPr kumimoji="1" lang="en-US" altLang="zh-TW" sz="3600" dirty="0">
                <a:latin typeface="Heiti TC Light" charset="-120"/>
                <a:ea typeface="Heiti TC Light" charset="-120"/>
                <a:cs typeface="Heiti TC Light" charset="-120"/>
              </a:rPr>
              <a:t>ROI</a:t>
            </a:r>
            <a:r>
              <a:rPr kumimoji="1" lang="zh-TW" altLang="en-US" sz="3600" dirty="0">
                <a:latin typeface="Heiti TC Light" charset="-120"/>
                <a:ea typeface="Heiti TC Light" charset="-120"/>
                <a:cs typeface="Heiti TC Light" charset="-120"/>
              </a:rPr>
              <a:t>中，使相對位置誤差在容許誤差內的範圍提高</a:t>
            </a:r>
          </a:p>
        </p:txBody>
      </p:sp>
      <p:graphicFrame>
        <p:nvGraphicFramePr>
          <p:cNvPr id="108" name="資料圖表 107"/>
          <p:cNvGraphicFramePr/>
          <p:nvPr>
            <p:extLst>
              <p:ext uri="{D42A27DB-BD31-4B8C-83A1-F6EECF244321}">
                <p14:modId xmlns:p14="http://schemas.microsoft.com/office/powerpoint/2010/main" val="108362288"/>
              </p:ext>
            </p:extLst>
          </p:nvPr>
        </p:nvGraphicFramePr>
        <p:xfrm>
          <a:off x="1320674" y="4269896"/>
          <a:ext cx="8054907" cy="5622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829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圖片 3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056" y="6609497"/>
            <a:ext cx="4358363" cy="3579331"/>
          </a:xfrm>
          <a:prstGeom prst="rect">
            <a:avLst/>
          </a:prstGeom>
        </p:spPr>
      </p:pic>
      <p:sp>
        <p:nvSpPr>
          <p:cNvPr id="157" name="矩形 156"/>
          <p:cNvSpPr/>
          <p:nvPr/>
        </p:nvSpPr>
        <p:spPr>
          <a:xfrm>
            <a:off x="846896" y="2435387"/>
            <a:ext cx="16195115" cy="138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5" name="圓角矩形圖說文字 164"/>
          <p:cNvSpPr/>
          <p:nvPr/>
        </p:nvSpPr>
        <p:spPr>
          <a:xfrm>
            <a:off x="846897" y="4463909"/>
            <a:ext cx="5714396" cy="5658797"/>
          </a:xfrm>
          <a:prstGeom prst="wedgeRoundRectCallout">
            <a:avLst>
              <a:gd name="adj1" fmla="val -1221"/>
              <a:gd name="adj2" fmla="val -64920"/>
              <a:gd name="adj3" fmla="val 16667"/>
            </a:avLst>
          </a:prstGeom>
          <a:solidFill>
            <a:schemeClr val="bg1">
              <a:alpha val="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6" name="圓角矩形圖說文字 165"/>
          <p:cNvSpPr/>
          <p:nvPr/>
        </p:nvSpPr>
        <p:spPr>
          <a:xfrm>
            <a:off x="7321229" y="4465614"/>
            <a:ext cx="4755663" cy="5658797"/>
          </a:xfrm>
          <a:prstGeom prst="wedgeRoundRectCallout">
            <a:avLst>
              <a:gd name="adj1" fmla="val -7012"/>
              <a:gd name="adj2" fmla="val -66652"/>
              <a:gd name="adj3" fmla="val 16667"/>
            </a:avLst>
          </a:prstGeom>
          <a:solidFill>
            <a:schemeClr val="bg1">
              <a:alpha val="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8" name="圓角矩形圖說文字 167"/>
          <p:cNvSpPr/>
          <p:nvPr/>
        </p:nvSpPr>
        <p:spPr>
          <a:xfrm>
            <a:off x="12607704" y="4438639"/>
            <a:ext cx="4434308" cy="5658797"/>
          </a:xfrm>
          <a:prstGeom prst="wedgeRoundRectCallout">
            <a:avLst>
              <a:gd name="adj1" fmla="val -5220"/>
              <a:gd name="adj2" fmla="val -67229"/>
              <a:gd name="adj3" fmla="val 16667"/>
            </a:avLst>
          </a:prstGeom>
          <a:solidFill>
            <a:schemeClr val="bg1">
              <a:alpha val="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1237546" y="574990"/>
            <a:ext cx="15525572" cy="2087455"/>
          </a:xfrm>
        </p:spPr>
        <p:txBody>
          <a:bodyPr/>
          <a:lstStyle/>
          <a:p>
            <a:r>
              <a:rPr kumimoji="1" lang="zh-TW" altLang="en-US" dirty="0" smtClean="0"/>
              <a:t>最佳化變數</a:t>
            </a:r>
            <a:endParaRPr kumimoji="1" lang="zh-TW" altLang="en-US" dirty="0"/>
          </a:p>
        </p:txBody>
      </p:sp>
      <p:pic>
        <p:nvPicPr>
          <p:cNvPr id="170" name="圖片 16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0675">
            <a:off x="5825337" y="12976535"/>
            <a:ext cx="1663700" cy="1231900"/>
          </a:xfrm>
          <a:prstGeom prst="rect">
            <a:avLst/>
          </a:prstGeom>
        </p:spPr>
      </p:pic>
      <p:pic>
        <p:nvPicPr>
          <p:cNvPr id="171" name="圖片 17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475" y="14503049"/>
            <a:ext cx="1346208" cy="833367"/>
          </a:xfrm>
          <a:prstGeom prst="rect">
            <a:avLst/>
          </a:prstGeom>
        </p:spPr>
      </p:pic>
      <p:pic>
        <p:nvPicPr>
          <p:cNvPr id="172" name="圖片 17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6050" y="15248573"/>
            <a:ext cx="1171466" cy="925458"/>
          </a:xfrm>
          <a:prstGeom prst="rect">
            <a:avLst/>
          </a:prstGeom>
        </p:spPr>
      </p:pic>
      <p:pic>
        <p:nvPicPr>
          <p:cNvPr id="173" name="圖片 17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321" y="11762122"/>
            <a:ext cx="1309542" cy="811134"/>
          </a:xfrm>
          <a:prstGeom prst="rect">
            <a:avLst/>
          </a:prstGeom>
        </p:spPr>
      </p:pic>
      <p:pic>
        <p:nvPicPr>
          <p:cNvPr id="174" name="圖片 17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366" y="12425053"/>
            <a:ext cx="1191582" cy="891341"/>
          </a:xfrm>
          <a:prstGeom prst="rect">
            <a:avLst/>
          </a:prstGeom>
        </p:spPr>
      </p:pic>
      <p:sp>
        <p:nvSpPr>
          <p:cNvPr id="175" name="手繪多邊形 174"/>
          <p:cNvSpPr/>
          <p:nvPr/>
        </p:nvSpPr>
        <p:spPr>
          <a:xfrm rot="1593538">
            <a:off x="3654496" y="13657549"/>
            <a:ext cx="4201057" cy="3952297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/>
          </a:p>
        </p:txBody>
      </p:sp>
      <p:cxnSp>
        <p:nvCxnSpPr>
          <p:cNvPr id="176" name="直線箭頭接點 175"/>
          <p:cNvCxnSpPr/>
          <p:nvPr/>
        </p:nvCxnSpPr>
        <p:spPr>
          <a:xfrm flipH="1" flipV="1">
            <a:off x="5518414" y="14130440"/>
            <a:ext cx="23368" cy="16322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箭頭接點 176"/>
          <p:cNvCxnSpPr/>
          <p:nvPr/>
        </p:nvCxnSpPr>
        <p:spPr>
          <a:xfrm>
            <a:off x="5552958" y="15762698"/>
            <a:ext cx="1178560" cy="900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線箭頭接點 177"/>
          <p:cNvCxnSpPr/>
          <p:nvPr/>
        </p:nvCxnSpPr>
        <p:spPr>
          <a:xfrm flipH="1">
            <a:off x="4006606" y="15762698"/>
            <a:ext cx="1535176" cy="5501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文字方塊 178"/>
          <p:cNvSpPr txBox="1"/>
          <p:nvPr/>
        </p:nvSpPr>
        <p:spPr>
          <a:xfrm>
            <a:off x="3698758" y="16059774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0" name="文字方塊 179"/>
          <p:cNvSpPr txBox="1"/>
          <p:nvPr/>
        </p:nvSpPr>
        <p:spPr>
          <a:xfrm>
            <a:off x="6742694" y="16497112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1" name="文字方塊 180"/>
          <p:cNvSpPr txBox="1"/>
          <p:nvPr/>
        </p:nvSpPr>
        <p:spPr>
          <a:xfrm>
            <a:off x="5351790" y="13746970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82" name="直線箭頭接點 181"/>
          <p:cNvCxnSpPr/>
          <p:nvPr/>
        </p:nvCxnSpPr>
        <p:spPr>
          <a:xfrm flipV="1">
            <a:off x="8416223" y="12256558"/>
            <a:ext cx="1758061" cy="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線箭頭接點 182"/>
          <p:cNvCxnSpPr/>
          <p:nvPr/>
        </p:nvCxnSpPr>
        <p:spPr>
          <a:xfrm>
            <a:off x="8427398" y="12256557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線箭頭接點 183"/>
          <p:cNvCxnSpPr/>
          <p:nvPr/>
        </p:nvCxnSpPr>
        <p:spPr>
          <a:xfrm flipH="1">
            <a:off x="7925910" y="12256558"/>
            <a:ext cx="490314" cy="143408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文字方塊 184"/>
          <p:cNvSpPr txBox="1"/>
          <p:nvPr/>
        </p:nvSpPr>
        <p:spPr>
          <a:xfrm>
            <a:off x="9750367" y="13814599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6" name="文字方塊 185"/>
          <p:cNvSpPr txBox="1"/>
          <p:nvPr/>
        </p:nvSpPr>
        <p:spPr>
          <a:xfrm>
            <a:off x="7765626" y="13690642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7" name="文字方塊 186"/>
          <p:cNvSpPr txBox="1"/>
          <p:nvPr/>
        </p:nvSpPr>
        <p:spPr>
          <a:xfrm rot="217898">
            <a:off x="10106539" y="12058191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88" name="直線箭頭接點 187"/>
          <p:cNvCxnSpPr/>
          <p:nvPr/>
        </p:nvCxnSpPr>
        <p:spPr>
          <a:xfrm flipV="1">
            <a:off x="5552959" y="12256558"/>
            <a:ext cx="2863263" cy="3520281"/>
          </a:xfrm>
          <a:prstGeom prst="straightConnector1">
            <a:avLst/>
          </a:prstGeom>
          <a:ln w="22225">
            <a:solidFill>
              <a:schemeClr val="tx1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文字方塊 188"/>
          <p:cNvSpPr txBox="1"/>
          <p:nvPr/>
        </p:nvSpPr>
        <p:spPr>
          <a:xfrm>
            <a:off x="8427398" y="11468480"/>
            <a:ext cx="2148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LED 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0" name="文字方塊 189"/>
          <p:cNvSpPr txBox="1"/>
          <p:nvPr/>
        </p:nvSpPr>
        <p:spPr>
          <a:xfrm>
            <a:off x="4933644" y="13414071"/>
            <a:ext cx="1594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PD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191" name="群組 190"/>
          <p:cNvGrpSpPr/>
          <p:nvPr/>
        </p:nvGrpSpPr>
        <p:grpSpPr>
          <a:xfrm>
            <a:off x="8993315" y="12589452"/>
            <a:ext cx="935538" cy="9298678"/>
            <a:chOff x="7074668" y="1707232"/>
            <a:chExt cx="935538" cy="9298678"/>
          </a:xfrm>
        </p:grpSpPr>
        <p:sp>
          <p:nvSpPr>
            <p:cNvPr id="192" name="橢圓 191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93" name="直線箭頭接點 192"/>
            <p:cNvCxnSpPr>
              <a:stCxn id="234" idx="5"/>
            </p:cNvCxnSpPr>
            <p:nvPr/>
          </p:nvCxnSpPr>
          <p:spPr>
            <a:xfrm>
              <a:off x="7074668" y="10830232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" name="群組 193"/>
          <p:cNvGrpSpPr/>
          <p:nvPr/>
        </p:nvGrpSpPr>
        <p:grpSpPr>
          <a:xfrm rot="4366313">
            <a:off x="8180561" y="13027759"/>
            <a:ext cx="790794" cy="307386"/>
            <a:chOff x="7712301" y="1760345"/>
            <a:chExt cx="677337" cy="282515"/>
          </a:xfrm>
        </p:grpSpPr>
        <p:sp>
          <p:nvSpPr>
            <p:cNvPr id="195" name="橢圓 194"/>
            <p:cNvSpPr/>
            <p:nvPr/>
          </p:nvSpPr>
          <p:spPr>
            <a:xfrm>
              <a:off x="7712301" y="176034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96" name="直線箭頭接點 195"/>
            <p:cNvCxnSpPr/>
            <p:nvPr/>
          </p:nvCxnSpPr>
          <p:spPr>
            <a:xfrm rot="17233687" flipH="1">
              <a:off x="8164816" y="1803957"/>
              <a:ext cx="16659" cy="432985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群組 196"/>
          <p:cNvGrpSpPr/>
          <p:nvPr/>
        </p:nvGrpSpPr>
        <p:grpSpPr>
          <a:xfrm rot="1081576">
            <a:off x="8936007" y="12554103"/>
            <a:ext cx="436426" cy="416820"/>
            <a:chOff x="7727691" y="1707232"/>
            <a:chExt cx="436426" cy="416820"/>
          </a:xfrm>
        </p:grpSpPr>
        <p:sp>
          <p:nvSpPr>
            <p:cNvPr id="198" name="橢圓 197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99" name="直線箭頭接點 198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群組 199"/>
          <p:cNvGrpSpPr/>
          <p:nvPr/>
        </p:nvGrpSpPr>
        <p:grpSpPr>
          <a:xfrm rot="15177454">
            <a:off x="5910369" y="16257852"/>
            <a:ext cx="436426" cy="416820"/>
            <a:chOff x="7727691" y="1707232"/>
            <a:chExt cx="436426" cy="416820"/>
          </a:xfrm>
        </p:grpSpPr>
        <p:sp>
          <p:nvSpPr>
            <p:cNvPr id="201" name="橢圓 200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02" name="直線箭頭接點 201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3" name="群組 202"/>
          <p:cNvGrpSpPr/>
          <p:nvPr/>
        </p:nvGrpSpPr>
        <p:grpSpPr>
          <a:xfrm rot="13152515">
            <a:off x="5099485" y="16119497"/>
            <a:ext cx="436426" cy="416820"/>
            <a:chOff x="7727691" y="1707232"/>
            <a:chExt cx="436426" cy="416820"/>
          </a:xfrm>
        </p:grpSpPr>
        <p:sp>
          <p:nvSpPr>
            <p:cNvPr id="204" name="橢圓 203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05" name="直線箭頭接點 204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群組 205"/>
          <p:cNvGrpSpPr/>
          <p:nvPr/>
        </p:nvGrpSpPr>
        <p:grpSpPr>
          <a:xfrm rot="15177454">
            <a:off x="5756471" y="15135836"/>
            <a:ext cx="643769" cy="520786"/>
            <a:chOff x="7727691" y="1707232"/>
            <a:chExt cx="643769" cy="520786"/>
          </a:xfrm>
        </p:grpSpPr>
        <p:sp>
          <p:nvSpPr>
            <p:cNvPr id="207" name="橢圓 206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08" name="直線箭頭接點 207"/>
            <p:cNvCxnSpPr/>
            <p:nvPr/>
          </p:nvCxnSpPr>
          <p:spPr>
            <a:xfrm rot="6422546" flipV="1">
              <a:off x="8039538" y="1896095"/>
              <a:ext cx="219318" cy="444527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群組 208"/>
          <p:cNvGrpSpPr/>
          <p:nvPr/>
        </p:nvGrpSpPr>
        <p:grpSpPr>
          <a:xfrm rot="15177454">
            <a:off x="4719995" y="14967605"/>
            <a:ext cx="436426" cy="416820"/>
            <a:chOff x="7727691" y="1707232"/>
            <a:chExt cx="436426" cy="416820"/>
          </a:xfrm>
        </p:grpSpPr>
        <p:sp>
          <p:nvSpPr>
            <p:cNvPr id="210" name="橢圓 209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11" name="直線箭頭接點 210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群組 211"/>
          <p:cNvGrpSpPr/>
          <p:nvPr/>
        </p:nvGrpSpPr>
        <p:grpSpPr>
          <a:xfrm rot="12149889">
            <a:off x="4515008" y="16335459"/>
            <a:ext cx="436426" cy="416820"/>
            <a:chOff x="7727691" y="1707232"/>
            <a:chExt cx="436426" cy="416820"/>
          </a:xfrm>
        </p:grpSpPr>
        <p:sp>
          <p:nvSpPr>
            <p:cNvPr id="213" name="橢圓 212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14" name="直線箭頭接點 213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文字方塊 214"/>
              <p:cNvSpPr txBox="1"/>
              <p:nvPr/>
            </p:nvSpPr>
            <p:spPr>
              <a:xfrm>
                <a:off x="3935104" y="15506546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15" name="文字方塊 2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104" y="15506546"/>
                <a:ext cx="1594995" cy="338554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文字方塊 215"/>
              <p:cNvSpPr txBox="1"/>
              <p:nvPr/>
            </p:nvSpPr>
            <p:spPr>
              <a:xfrm>
                <a:off x="3836683" y="16815928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16" name="文字方塊 2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683" y="16815928"/>
                <a:ext cx="1594995" cy="338554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文字方塊 216"/>
              <p:cNvSpPr txBox="1"/>
              <p:nvPr/>
            </p:nvSpPr>
            <p:spPr>
              <a:xfrm>
                <a:off x="4644850" y="16572434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17" name="文字方塊 2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850" y="16572434"/>
                <a:ext cx="1594995" cy="338554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文字方塊 217"/>
              <p:cNvSpPr txBox="1"/>
              <p:nvPr/>
            </p:nvSpPr>
            <p:spPr>
              <a:xfrm>
                <a:off x="5431678" y="16702297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18" name="文字方塊 2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678" y="16702297"/>
                <a:ext cx="1594995" cy="338554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文字方塊 218"/>
              <p:cNvSpPr txBox="1"/>
              <p:nvPr/>
            </p:nvSpPr>
            <p:spPr>
              <a:xfrm>
                <a:off x="5615638" y="15564031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19" name="文字方塊 2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638" y="15564031"/>
                <a:ext cx="1594995" cy="338554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文字方塊 219"/>
              <p:cNvSpPr txBox="1"/>
              <p:nvPr/>
            </p:nvSpPr>
            <p:spPr>
              <a:xfrm>
                <a:off x="8278179" y="12229458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20" name="文字方塊 2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179" y="12229458"/>
                <a:ext cx="1594995" cy="338554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文字方塊 220"/>
              <p:cNvSpPr txBox="1"/>
              <p:nvPr/>
            </p:nvSpPr>
            <p:spPr>
              <a:xfrm>
                <a:off x="7716477" y="12435556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21" name="文字方塊 2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477" y="12435556"/>
                <a:ext cx="1594995" cy="338554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文字方塊 221"/>
              <p:cNvSpPr txBox="1"/>
              <p:nvPr/>
            </p:nvSpPr>
            <p:spPr>
              <a:xfrm>
                <a:off x="9017093" y="12285945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22" name="文字方塊 2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7093" y="12285945"/>
                <a:ext cx="1594995" cy="338554"/>
              </a:xfrm>
              <a:prstGeom prst="rect">
                <a:avLst/>
              </a:prstGeom>
              <a:blipFill rotWithShape="0"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3" name="手繪多邊形 222"/>
          <p:cNvSpPr/>
          <p:nvPr/>
        </p:nvSpPr>
        <p:spPr>
          <a:xfrm>
            <a:off x="7532915" y="11442753"/>
            <a:ext cx="3725819" cy="350520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文字方塊 223"/>
              <p:cNvSpPr txBox="1"/>
              <p:nvPr/>
            </p:nvSpPr>
            <p:spPr>
              <a:xfrm>
                <a:off x="2702458" y="11514729"/>
                <a:ext cx="2212401" cy="357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硬體參數：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𝑚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𝑅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𝑒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</m:oMath>
                </a14:m>
                <a:endParaRPr kumimoji="1" lang="zh-TW" altLang="en-US" sz="1600" dirty="0">
                  <a:latin typeface="Kaiti TC" charset="-120"/>
                  <a:ea typeface="Kaiti TC" charset="-120"/>
                  <a:cs typeface="Kaiti TC" charset="-120"/>
                </a:endParaRPr>
              </a:p>
            </p:txBody>
          </p:sp>
        </mc:Choice>
        <mc:Fallback xmlns="">
          <p:sp>
            <p:nvSpPr>
              <p:cNvPr id="224" name="文字方塊 2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2458" y="11514729"/>
                <a:ext cx="2178738" cy="360612"/>
              </a:xfrm>
              <a:prstGeom prst="rect">
                <a:avLst/>
              </a:prstGeom>
              <a:blipFill rotWithShape="0">
                <a:blip r:embed="rId41"/>
                <a:stretch>
                  <a:fillRect l="-1397" t="-1695" b="-186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文字方塊 224"/>
              <p:cNvSpPr txBox="1"/>
              <p:nvPr/>
            </p:nvSpPr>
            <p:spPr>
              <a:xfrm>
                <a:off x="11699308" y="14138886"/>
                <a:ext cx="17822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硬體參數：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𝑀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𝑙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𝑃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𝑡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𝑙</m:t>
                        </m:r>
                      </m:sub>
                    </m:sSub>
                  </m:oMath>
                </a14:m>
                <a:endParaRPr kumimoji="1" lang="zh-TW" altLang="en-US" sz="1600" dirty="0">
                  <a:latin typeface="Kaiti TC" charset="-120"/>
                  <a:ea typeface="Kaiti TC" charset="-120"/>
                  <a:cs typeface="Kaiti TC" charset="-120"/>
                </a:endParaRPr>
              </a:p>
            </p:txBody>
          </p:sp>
        </mc:Choice>
        <mc:Fallback xmlns="">
          <p:sp>
            <p:nvSpPr>
              <p:cNvPr id="225" name="文字方塊 2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9308" y="14138886"/>
                <a:ext cx="1782283" cy="338554"/>
              </a:xfrm>
              <a:prstGeom prst="rect">
                <a:avLst/>
              </a:prstGeom>
              <a:blipFill rotWithShape="0">
                <a:blip r:embed="rId42"/>
                <a:stretch>
                  <a:fillRect l="-1706" t="-3571" b="-232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6" name="群組 225"/>
          <p:cNvGrpSpPr/>
          <p:nvPr/>
        </p:nvGrpSpPr>
        <p:grpSpPr>
          <a:xfrm rot="16200000">
            <a:off x="2853325" y="12158931"/>
            <a:ext cx="637831" cy="524119"/>
            <a:chOff x="7871157" y="1850608"/>
            <a:chExt cx="571279" cy="469432"/>
          </a:xfrm>
        </p:grpSpPr>
        <p:sp>
          <p:nvSpPr>
            <p:cNvPr id="227" name="橢圓 226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28" name="直線箭頭接點 227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" name="群組 228"/>
          <p:cNvGrpSpPr/>
          <p:nvPr/>
        </p:nvGrpSpPr>
        <p:grpSpPr>
          <a:xfrm>
            <a:off x="1685921" y="11485902"/>
            <a:ext cx="2443981" cy="2312364"/>
            <a:chOff x="2252678" y="727198"/>
            <a:chExt cx="5409198" cy="5117895"/>
          </a:xfrm>
        </p:grpSpPr>
        <p:sp>
          <p:nvSpPr>
            <p:cNvPr id="230" name="文字方塊 229"/>
            <p:cNvSpPr txBox="1"/>
            <p:nvPr/>
          </p:nvSpPr>
          <p:spPr>
            <a:xfrm>
              <a:off x="2252678" y="5095780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31" name="直線箭頭接點 230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線箭頭接點 231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箭頭接點 232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文字方塊 233"/>
            <p:cNvSpPr txBox="1"/>
            <p:nvPr/>
          </p:nvSpPr>
          <p:spPr>
            <a:xfrm>
              <a:off x="3965840" y="727198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35" name="文字方塊 234"/>
            <p:cNvSpPr txBox="1"/>
            <p:nvPr/>
          </p:nvSpPr>
          <p:spPr>
            <a:xfrm>
              <a:off x="6814427" y="5019827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236" name="群組 235"/>
          <p:cNvGrpSpPr/>
          <p:nvPr/>
        </p:nvGrpSpPr>
        <p:grpSpPr>
          <a:xfrm rot="12438722">
            <a:off x="11671435" y="14992463"/>
            <a:ext cx="637831" cy="524119"/>
            <a:chOff x="7871157" y="1850608"/>
            <a:chExt cx="571279" cy="469432"/>
          </a:xfrm>
        </p:grpSpPr>
        <p:sp>
          <p:nvSpPr>
            <p:cNvPr id="237" name="橢圓 236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38" name="直線箭頭接點 237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9" name="群組 238"/>
          <p:cNvGrpSpPr/>
          <p:nvPr/>
        </p:nvGrpSpPr>
        <p:grpSpPr>
          <a:xfrm>
            <a:off x="10624037" y="14225323"/>
            <a:ext cx="2443981" cy="2312364"/>
            <a:chOff x="2252678" y="727198"/>
            <a:chExt cx="5409198" cy="5117895"/>
          </a:xfrm>
        </p:grpSpPr>
        <p:sp>
          <p:nvSpPr>
            <p:cNvPr id="240" name="文字方塊 239"/>
            <p:cNvSpPr txBox="1"/>
            <p:nvPr/>
          </p:nvSpPr>
          <p:spPr>
            <a:xfrm>
              <a:off x="2252678" y="5095780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41" name="直線箭頭接點 240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線箭頭接點 241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線箭頭接點 242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文字方塊 243"/>
            <p:cNvSpPr txBox="1"/>
            <p:nvPr/>
          </p:nvSpPr>
          <p:spPr>
            <a:xfrm>
              <a:off x="3965840" y="727198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45" name="文字方塊 244"/>
            <p:cNvSpPr txBox="1"/>
            <p:nvPr/>
          </p:nvSpPr>
          <p:spPr>
            <a:xfrm>
              <a:off x="6814427" y="5019827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文字方塊 245"/>
              <p:cNvSpPr txBox="1"/>
              <p:nvPr/>
            </p:nvSpPr>
            <p:spPr>
              <a:xfrm>
                <a:off x="11183270" y="13566290"/>
                <a:ext cx="16964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𝑙</m:t>
                    </m:r>
                  </m:oMath>
                </a14:m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個</a:t>
                </a:r>
                <a:r>
                  <a:rPr kumimoji="1" lang="en-US" altLang="zh-TW" sz="1600" dirty="0">
                    <a:latin typeface="Kaiti TC" charset="-120"/>
                    <a:ea typeface="Kaiti TC" charset="-120"/>
                    <a:cs typeface="Kaiti TC" charset="-120"/>
                  </a:rPr>
                  <a:t>LED</a:t>
                </a:r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的參數</a:t>
                </a:r>
              </a:p>
            </p:txBody>
          </p:sp>
        </mc:Choice>
        <mc:Fallback xmlns="">
          <p:sp>
            <p:nvSpPr>
              <p:cNvPr id="246" name="文字方塊 2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3270" y="13566290"/>
                <a:ext cx="1696426" cy="338554"/>
              </a:xfrm>
              <a:prstGeom prst="rect">
                <a:avLst/>
              </a:prstGeom>
              <a:blipFill rotWithShape="0">
                <a:blip r:embed="rId43"/>
                <a:stretch>
                  <a:fillRect l="-2158" t="-3571" b="-232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文字方塊 246"/>
              <p:cNvSpPr txBox="1"/>
              <p:nvPr/>
            </p:nvSpPr>
            <p:spPr>
              <a:xfrm>
                <a:off x="2245032" y="10799763"/>
                <a:ext cx="16026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𝑝</m:t>
                    </m:r>
                  </m:oMath>
                </a14:m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個</a:t>
                </a:r>
                <a:r>
                  <a:rPr kumimoji="1" lang="en-US" altLang="zh-TW" sz="1600" dirty="0">
                    <a:latin typeface="Kaiti TC" charset="-120"/>
                    <a:ea typeface="Kaiti TC" charset="-120"/>
                    <a:cs typeface="Kaiti TC" charset="-120"/>
                  </a:rPr>
                  <a:t>PD</a:t>
                </a:r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的參數</a:t>
                </a:r>
              </a:p>
            </p:txBody>
          </p:sp>
        </mc:Choice>
        <mc:Fallback xmlns="">
          <p:sp>
            <p:nvSpPr>
              <p:cNvPr id="247" name="文字方塊 2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032" y="10799763"/>
                <a:ext cx="1602618" cy="338554"/>
              </a:xfrm>
              <a:prstGeom prst="rect">
                <a:avLst/>
              </a:prstGeom>
              <a:blipFill rotWithShape="0">
                <a:blip r:embed="rId44"/>
                <a:stretch>
                  <a:fillRect l="-1901" t="-3636" r="-760" b="-254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8" name="橢圓 247"/>
          <p:cNvSpPr/>
          <p:nvPr/>
        </p:nvSpPr>
        <p:spPr>
          <a:xfrm>
            <a:off x="9338856" y="12227401"/>
            <a:ext cx="1008371" cy="995293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600"/>
          </a:p>
        </p:txBody>
      </p:sp>
      <p:sp>
        <p:nvSpPr>
          <p:cNvPr id="249" name="橢圓 248"/>
          <p:cNvSpPr/>
          <p:nvPr/>
        </p:nvSpPr>
        <p:spPr>
          <a:xfrm>
            <a:off x="4470414" y="14676558"/>
            <a:ext cx="1008371" cy="99529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600"/>
          </a:p>
        </p:txBody>
      </p:sp>
      <p:sp>
        <p:nvSpPr>
          <p:cNvPr id="250" name="橢圓圖說文字 249"/>
          <p:cNvSpPr/>
          <p:nvPr/>
        </p:nvSpPr>
        <p:spPr>
          <a:xfrm rot="7267908">
            <a:off x="10051763" y="13118268"/>
            <a:ext cx="3911426" cy="3979903"/>
          </a:xfrm>
          <a:prstGeom prst="wedgeEllipseCallou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200"/>
          </a:p>
        </p:txBody>
      </p:sp>
      <p:sp>
        <p:nvSpPr>
          <p:cNvPr id="146" name="文字方塊 145"/>
          <p:cNvSpPr txBox="1"/>
          <p:nvPr/>
        </p:nvSpPr>
        <p:spPr>
          <a:xfrm>
            <a:off x="2911662" y="464592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硬體參數</a:t>
            </a:r>
          </a:p>
        </p:txBody>
      </p:sp>
      <p:sp>
        <p:nvSpPr>
          <p:cNvPr id="147" name="文字方塊 146"/>
          <p:cNvSpPr txBox="1"/>
          <p:nvPr/>
        </p:nvSpPr>
        <p:spPr>
          <a:xfrm>
            <a:off x="8745020" y="4747059"/>
            <a:ext cx="1718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指向</a:t>
            </a:r>
          </a:p>
        </p:txBody>
      </p:sp>
      <p:sp>
        <p:nvSpPr>
          <p:cNvPr id="148" name="文字方塊 147"/>
          <p:cNvSpPr txBox="1"/>
          <p:nvPr/>
        </p:nvSpPr>
        <p:spPr>
          <a:xfrm>
            <a:off x="14155135" y="4822306"/>
            <a:ext cx="1553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指向</a:t>
            </a:r>
          </a:p>
        </p:txBody>
      </p:sp>
      <p:sp>
        <p:nvSpPr>
          <p:cNvPr id="150" name="文字方塊 149"/>
          <p:cNvSpPr txBox="1"/>
          <p:nvPr/>
        </p:nvSpPr>
        <p:spPr>
          <a:xfrm>
            <a:off x="1108152" y="2522072"/>
            <a:ext cx="10054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變數</a:t>
            </a:r>
            <a:endParaRPr kumimoji="1" lang="en-US" altLang="zh-TW" sz="3200" b="1" dirty="0">
              <a:solidFill>
                <a:schemeClr val="tx1">
                  <a:lumMod val="85000"/>
                  <a:lumOff val="1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數量</a:t>
            </a:r>
          </a:p>
        </p:txBody>
      </p:sp>
      <p:sp>
        <p:nvSpPr>
          <p:cNvPr id="151" name="文字方塊 150"/>
          <p:cNvSpPr txBox="1"/>
          <p:nvPr/>
        </p:nvSpPr>
        <p:spPr>
          <a:xfrm>
            <a:off x="2364841" y="280007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字方塊 151"/>
              <p:cNvSpPr txBox="1"/>
              <p:nvPr/>
            </p:nvSpPr>
            <p:spPr>
              <a:xfrm>
                <a:off x="3863645" y="2914767"/>
                <a:ext cx="5325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2" name="文字方塊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643" y="2914765"/>
                <a:ext cx="532517" cy="584775"/>
              </a:xfrm>
              <a:prstGeom prst="rect">
                <a:avLst/>
              </a:prstGeom>
              <a:blipFill rotWithShape="0"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字方塊 152"/>
              <p:cNvSpPr txBox="1"/>
              <p:nvPr/>
            </p:nvSpPr>
            <p:spPr>
              <a:xfrm>
                <a:off x="6417931" y="2857231"/>
                <a:ext cx="59343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+</m:t>
                      </m:r>
                    </m:oMath>
                  </m:oMathPara>
                </a14:m>
                <a:endParaRPr kumimoji="1" lang="zh-TW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3" name="文字方塊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931" y="2857229"/>
                <a:ext cx="593432" cy="584775"/>
              </a:xfrm>
              <a:prstGeom prst="rect">
                <a:avLst/>
              </a:prstGeom>
              <a:blipFill rotWithShape="0">
                <a:blip r:embed="rId7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字方塊 153"/>
              <p:cNvSpPr txBox="1"/>
              <p:nvPr/>
            </p:nvSpPr>
            <p:spPr>
              <a:xfrm>
                <a:off x="8614394" y="2860771"/>
                <a:ext cx="114608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∗</m:t>
                      </m:r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𝑳</m:t>
                      </m:r>
                    </m:oMath>
                  </m:oMathPara>
                </a14:m>
                <a:endParaRPr kumimoji="1" lang="zh-TW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4" name="文字方塊 1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392" y="2860769"/>
                <a:ext cx="1146083" cy="584775"/>
              </a:xfrm>
              <a:prstGeom prst="rect">
                <a:avLst/>
              </a:prstGeom>
              <a:blipFill rotWithShape="0">
                <a:blip r:embed="rId7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字方塊 154"/>
              <p:cNvSpPr txBox="1"/>
              <p:nvPr/>
            </p:nvSpPr>
            <p:spPr>
              <a:xfrm>
                <a:off x="12047250" y="2881333"/>
                <a:ext cx="59343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+</m:t>
                      </m:r>
                    </m:oMath>
                  </m:oMathPara>
                </a14:m>
                <a:endParaRPr kumimoji="1" lang="zh-TW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5" name="文字方塊 1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7250" y="2881331"/>
                <a:ext cx="593432" cy="584775"/>
              </a:xfrm>
              <a:prstGeom prst="rect">
                <a:avLst/>
              </a:prstGeom>
              <a:blipFill rotWithShape="0">
                <a:blip r:embed="rId7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文字方塊 155"/>
              <p:cNvSpPr txBox="1"/>
              <p:nvPr/>
            </p:nvSpPr>
            <p:spPr>
              <a:xfrm>
                <a:off x="14231251" y="2878508"/>
                <a:ext cx="11957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∗</m:t>
                      </m:r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𝑷</m:t>
                      </m:r>
                    </m:oMath>
                  </m:oMathPara>
                </a14:m>
                <a:endParaRPr kumimoji="1" lang="zh-TW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6" name="文字方塊 1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1249" y="2878506"/>
                <a:ext cx="1195777" cy="584775"/>
              </a:xfrm>
              <a:prstGeom prst="rect">
                <a:avLst/>
              </a:prstGeom>
              <a:blipFill rotWithShape="0">
                <a:blip r:embed="rId7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箭頭接點 4"/>
          <p:cNvCxnSpPr/>
          <p:nvPr/>
        </p:nvCxnSpPr>
        <p:spPr>
          <a:xfrm>
            <a:off x="-1245489" y="12685214"/>
            <a:ext cx="1678193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文字方塊 161"/>
              <p:cNvSpPr txBox="1"/>
              <p:nvPr/>
            </p:nvSpPr>
            <p:spPr>
              <a:xfrm>
                <a:off x="2587729" y="5534752"/>
                <a:ext cx="2609882" cy="9297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TW" dirty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朗博次方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𝑀𝑙</m:t>
                    </m:r>
                  </m:oMath>
                </a14:m>
                <a:endPara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en-US" altLang="zh-TW" dirty="0"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朗博次方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𝑀𝑝</m:t>
                    </m:r>
                  </m:oMath>
                </a14:m>
                <a:endPara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62" name="文字方塊 1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729" y="5534752"/>
                <a:ext cx="2609882" cy="929742"/>
              </a:xfrm>
              <a:prstGeom prst="rect">
                <a:avLst/>
              </a:prstGeom>
              <a:blipFill rotWithShape="0">
                <a:blip r:embed="rId63"/>
                <a:stretch>
                  <a:fillRect l="-4196" t="-7895" b="-15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" name="文字方塊 162"/>
          <p:cNvSpPr txBox="1"/>
          <p:nvPr/>
        </p:nvSpPr>
        <p:spPr>
          <a:xfrm>
            <a:off x="-1714019" y="12407058"/>
            <a:ext cx="534121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小</a:t>
            </a:r>
          </a:p>
        </p:txBody>
      </p:sp>
      <p:sp>
        <p:nvSpPr>
          <p:cNvPr id="164" name="文字方塊 163"/>
          <p:cNvSpPr txBox="1"/>
          <p:nvPr/>
        </p:nvSpPr>
        <p:spPr>
          <a:xfrm>
            <a:off x="448562" y="12422569"/>
            <a:ext cx="534121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大</a:t>
            </a:r>
          </a:p>
        </p:txBody>
      </p:sp>
      <p:grpSp>
        <p:nvGrpSpPr>
          <p:cNvPr id="256" name="群組 255"/>
          <p:cNvGrpSpPr/>
          <p:nvPr/>
        </p:nvGrpSpPr>
        <p:grpSpPr>
          <a:xfrm>
            <a:off x="8070873" y="6518043"/>
            <a:ext cx="3674097" cy="3305831"/>
            <a:chOff x="2252678" y="727198"/>
            <a:chExt cx="5409198" cy="4867019"/>
          </a:xfrm>
        </p:grpSpPr>
        <p:sp>
          <p:nvSpPr>
            <p:cNvPr id="257" name="文字方塊 256"/>
            <p:cNvSpPr txBox="1"/>
            <p:nvPr/>
          </p:nvSpPr>
          <p:spPr>
            <a:xfrm>
              <a:off x="2252678" y="5095780"/>
              <a:ext cx="847449" cy="49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58" name="直線箭頭接點 257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線箭頭接點 258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線箭頭接點 259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1" name="文字方塊 260"/>
            <p:cNvSpPr txBox="1"/>
            <p:nvPr/>
          </p:nvSpPr>
          <p:spPr>
            <a:xfrm>
              <a:off x="3965839" y="727198"/>
              <a:ext cx="847449" cy="49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62" name="文字方塊 261"/>
            <p:cNvSpPr txBox="1"/>
            <p:nvPr/>
          </p:nvSpPr>
          <p:spPr>
            <a:xfrm>
              <a:off x="6814427" y="5019827"/>
              <a:ext cx="847449" cy="49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253" name="群組 252"/>
          <p:cNvGrpSpPr/>
          <p:nvPr/>
        </p:nvGrpSpPr>
        <p:grpSpPr>
          <a:xfrm rot="15620599">
            <a:off x="9257538" y="7893426"/>
            <a:ext cx="1058713" cy="898558"/>
            <a:chOff x="7871157" y="1850608"/>
            <a:chExt cx="630766" cy="535348"/>
          </a:xfrm>
        </p:grpSpPr>
        <p:sp>
          <p:nvSpPr>
            <p:cNvPr id="254" name="橢圓 253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55" name="直線箭頭接點 254"/>
            <p:cNvCxnSpPr/>
            <p:nvPr/>
          </p:nvCxnSpPr>
          <p:spPr>
            <a:xfrm rot="5979401" flipV="1">
              <a:off x="8020619" y="1904653"/>
              <a:ext cx="392551" cy="570056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文字方塊 277"/>
              <p:cNvSpPr txBox="1"/>
              <p:nvPr/>
            </p:nvSpPr>
            <p:spPr>
              <a:xfrm>
                <a:off x="7706250" y="5471226"/>
                <a:ext cx="4060599" cy="9297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𝑙</m:t>
                    </m:r>
                  </m:oMath>
                </a14:m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個</a:t>
                </a:r>
                <a:r>
                  <a:rPr kumimoji="1" lang="en-US" altLang="zh-TW" dirty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的最佳化變數：</a:t>
                </a:r>
                <a:endPara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天頂角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𝛼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</m:t>
                        </m:r>
                      </m:sub>
                    </m:sSub>
                  </m:oMath>
                </a14:m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與方位角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𝛽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</m:t>
                        </m:r>
                      </m:sub>
                    </m:sSub>
                  </m:oMath>
                </a14:m>
                <a:endPara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78" name="文字方塊 2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6248" y="5471226"/>
                <a:ext cx="4060599" cy="929742"/>
              </a:xfrm>
              <a:prstGeom prst="rect">
                <a:avLst/>
              </a:prstGeom>
              <a:blipFill rotWithShape="0">
                <a:blip r:embed="rId75"/>
                <a:stretch>
                  <a:fillRect l="-2553" t="-7895" r="-2703" b="-15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文字方塊 278"/>
              <p:cNvSpPr txBox="1"/>
              <p:nvPr/>
            </p:nvSpPr>
            <p:spPr>
              <a:xfrm>
                <a:off x="12934737" y="5539425"/>
                <a:ext cx="3994428" cy="9618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𝑝</m:t>
                    </m:r>
                  </m:oMath>
                </a14:m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個</a:t>
                </a:r>
                <a:r>
                  <a:rPr kumimoji="1" lang="en-US" altLang="zh-TW" dirty="0"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的最佳化變數：</a:t>
                </a:r>
                <a:endPara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天頂角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𝛼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與方位角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𝛽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𝑝</m:t>
                        </m:r>
                      </m:sub>
                    </m:sSub>
                  </m:oMath>
                </a14:m>
                <a:endPara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79" name="文字方塊 2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4737" y="5539425"/>
                <a:ext cx="3994428" cy="961866"/>
              </a:xfrm>
              <a:prstGeom prst="rect">
                <a:avLst/>
              </a:prstGeom>
              <a:blipFill rotWithShape="0">
                <a:blip r:embed="rId76"/>
                <a:stretch>
                  <a:fillRect l="-2748" t="-7643" r="-2595" b="-114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0" name="群組 289"/>
          <p:cNvGrpSpPr/>
          <p:nvPr/>
        </p:nvGrpSpPr>
        <p:grpSpPr>
          <a:xfrm>
            <a:off x="8651406" y="7428451"/>
            <a:ext cx="1636319" cy="2337025"/>
            <a:chOff x="9915665" y="4903018"/>
            <a:chExt cx="776860" cy="1109529"/>
          </a:xfrm>
        </p:grpSpPr>
        <p:cxnSp>
          <p:nvCxnSpPr>
            <p:cNvPr id="291" name="直線接點 290"/>
            <p:cNvCxnSpPr/>
            <p:nvPr/>
          </p:nvCxnSpPr>
          <p:spPr>
            <a:xfrm flipH="1">
              <a:off x="10600748" y="5141776"/>
              <a:ext cx="8511" cy="80889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直線接點 291"/>
            <p:cNvCxnSpPr/>
            <p:nvPr/>
          </p:nvCxnSpPr>
          <p:spPr>
            <a:xfrm>
              <a:off x="10304098" y="5561214"/>
              <a:ext cx="296649" cy="40819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弧線 292"/>
            <p:cNvSpPr/>
            <p:nvPr/>
          </p:nvSpPr>
          <p:spPr>
            <a:xfrm rot="8343782">
              <a:off x="9915665" y="5152260"/>
              <a:ext cx="776860" cy="705555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94" name="弧線 293"/>
            <p:cNvSpPr/>
            <p:nvPr/>
          </p:nvSpPr>
          <p:spPr>
            <a:xfrm rot="20444619">
              <a:off x="10060205" y="5050113"/>
              <a:ext cx="545826" cy="44922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文字方塊 294"/>
                <p:cNvSpPr txBox="1"/>
                <p:nvPr/>
              </p:nvSpPr>
              <p:spPr>
                <a:xfrm>
                  <a:off x="10409642" y="4903018"/>
                  <a:ext cx="112269" cy="1168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600" dirty="0"/>
                </a:p>
              </p:txBody>
            </p:sp>
          </mc:Choice>
          <mc:Fallback xmlns="">
            <p:sp>
              <p:nvSpPr>
                <p:cNvPr id="295" name="文字方塊 2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9642" y="4903018"/>
                  <a:ext cx="112269" cy="116896"/>
                </a:xfrm>
                <a:prstGeom prst="rect">
                  <a:avLst/>
                </a:prstGeom>
                <a:blipFill rotWithShape="0">
                  <a:blip r:embed="rId66"/>
                  <a:stretch>
                    <a:fillRect l="-12821" r="-2564" b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6" name="文字方塊 295"/>
                <p:cNvSpPr txBox="1"/>
                <p:nvPr/>
              </p:nvSpPr>
              <p:spPr>
                <a:xfrm>
                  <a:off x="10148068" y="5895651"/>
                  <a:ext cx="106851" cy="1168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600" dirty="0"/>
                </a:p>
              </p:txBody>
            </p:sp>
          </mc:Choice>
          <mc:Fallback xmlns="">
            <p:sp>
              <p:nvSpPr>
                <p:cNvPr id="296" name="文字方塊 2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8068" y="5895651"/>
                  <a:ext cx="106851" cy="116896"/>
                </a:xfrm>
                <a:prstGeom prst="rect">
                  <a:avLst/>
                </a:prstGeom>
                <a:blipFill rotWithShape="0">
                  <a:blip r:embed="rId67"/>
                  <a:stretch>
                    <a:fillRect l="-29730" r="-8108" b="-3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7" name="群組 306"/>
          <p:cNvGrpSpPr/>
          <p:nvPr/>
        </p:nvGrpSpPr>
        <p:grpSpPr>
          <a:xfrm>
            <a:off x="13367916" y="6466454"/>
            <a:ext cx="3674097" cy="3305831"/>
            <a:chOff x="2252678" y="727198"/>
            <a:chExt cx="5409198" cy="4867019"/>
          </a:xfrm>
        </p:grpSpPr>
        <p:sp>
          <p:nvSpPr>
            <p:cNvPr id="308" name="文字方塊 307"/>
            <p:cNvSpPr txBox="1"/>
            <p:nvPr/>
          </p:nvSpPr>
          <p:spPr>
            <a:xfrm>
              <a:off x="2252678" y="5095780"/>
              <a:ext cx="847449" cy="49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09" name="直線箭頭接點 308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線箭頭接點 309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線箭頭接點 310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2" name="文字方塊 311"/>
            <p:cNvSpPr txBox="1"/>
            <p:nvPr/>
          </p:nvSpPr>
          <p:spPr>
            <a:xfrm>
              <a:off x="3965839" y="727198"/>
              <a:ext cx="847449" cy="49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13" name="文字方塊 312"/>
            <p:cNvSpPr txBox="1"/>
            <p:nvPr/>
          </p:nvSpPr>
          <p:spPr>
            <a:xfrm>
              <a:off x="6814427" y="5019827"/>
              <a:ext cx="847449" cy="49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314" name="群組 313"/>
          <p:cNvGrpSpPr/>
          <p:nvPr/>
        </p:nvGrpSpPr>
        <p:grpSpPr>
          <a:xfrm rot="15620599">
            <a:off x="14554581" y="7841837"/>
            <a:ext cx="1058713" cy="898558"/>
            <a:chOff x="7871157" y="1850608"/>
            <a:chExt cx="630766" cy="535348"/>
          </a:xfrm>
          <a:solidFill>
            <a:srgbClr val="CF2F30"/>
          </a:solidFill>
        </p:grpSpPr>
        <p:sp>
          <p:nvSpPr>
            <p:cNvPr id="315" name="橢圓 314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grpFill/>
            <a:ln>
              <a:solidFill>
                <a:srgbClr val="CF2F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16" name="直線箭頭接點 315"/>
            <p:cNvCxnSpPr/>
            <p:nvPr/>
          </p:nvCxnSpPr>
          <p:spPr>
            <a:xfrm rot="5979401" flipV="1">
              <a:off x="8020619" y="1904653"/>
              <a:ext cx="392551" cy="570056"/>
            </a:xfrm>
            <a:prstGeom prst="straightConnector1">
              <a:avLst/>
            </a:prstGeom>
            <a:grpFill/>
            <a:ln w="44450">
              <a:solidFill>
                <a:srgbClr val="CF2F3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7" name="群組 316"/>
          <p:cNvGrpSpPr/>
          <p:nvPr/>
        </p:nvGrpSpPr>
        <p:grpSpPr>
          <a:xfrm>
            <a:off x="13948449" y="7376862"/>
            <a:ext cx="1636319" cy="2356005"/>
            <a:chOff x="9915665" y="4903018"/>
            <a:chExt cx="776860" cy="1118540"/>
          </a:xfrm>
        </p:grpSpPr>
        <p:cxnSp>
          <p:nvCxnSpPr>
            <p:cNvPr id="318" name="直線接點 317"/>
            <p:cNvCxnSpPr/>
            <p:nvPr/>
          </p:nvCxnSpPr>
          <p:spPr>
            <a:xfrm flipH="1">
              <a:off x="10600748" y="5141776"/>
              <a:ext cx="8511" cy="80889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線接點 318"/>
            <p:cNvCxnSpPr/>
            <p:nvPr/>
          </p:nvCxnSpPr>
          <p:spPr>
            <a:xfrm>
              <a:off x="10304098" y="5561214"/>
              <a:ext cx="296649" cy="40819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0" name="弧線 319"/>
            <p:cNvSpPr/>
            <p:nvPr/>
          </p:nvSpPr>
          <p:spPr>
            <a:xfrm rot="8343782">
              <a:off x="9915665" y="5152260"/>
              <a:ext cx="776860" cy="705555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21" name="弧線 320"/>
            <p:cNvSpPr/>
            <p:nvPr/>
          </p:nvSpPr>
          <p:spPr>
            <a:xfrm rot="20444619">
              <a:off x="10060205" y="5050113"/>
              <a:ext cx="545826" cy="44922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2" name="文字方塊 321"/>
                <p:cNvSpPr txBox="1"/>
                <p:nvPr/>
              </p:nvSpPr>
              <p:spPr>
                <a:xfrm>
                  <a:off x="10409642" y="4903018"/>
                  <a:ext cx="130473" cy="1259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600" dirty="0"/>
                </a:p>
              </p:txBody>
            </p:sp>
          </mc:Choice>
          <mc:Fallback xmlns="">
            <p:sp>
              <p:nvSpPr>
                <p:cNvPr id="322" name="文字方塊 3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9642" y="4903018"/>
                  <a:ext cx="130473" cy="125907"/>
                </a:xfrm>
                <a:prstGeom prst="rect">
                  <a:avLst/>
                </a:prstGeom>
                <a:blipFill rotWithShape="0">
                  <a:blip r:embed="rId68"/>
                  <a:stretch>
                    <a:fillRect l="-11111" r="-6667" b="-2045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3" name="文字方塊 322"/>
                <p:cNvSpPr txBox="1"/>
                <p:nvPr/>
              </p:nvSpPr>
              <p:spPr>
                <a:xfrm>
                  <a:off x="10148068" y="5895651"/>
                  <a:ext cx="125054" cy="1259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600" dirty="0"/>
                </a:p>
              </p:txBody>
            </p:sp>
          </mc:Choice>
          <mc:Fallback xmlns="">
            <p:sp>
              <p:nvSpPr>
                <p:cNvPr id="323" name="文字方塊 3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8068" y="5895651"/>
                  <a:ext cx="125054" cy="125907"/>
                </a:xfrm>
                <a:prstGeom prst="rect">
                  <a:avLst/>
                </a:prstGeom>
                <a:blipFill rotWithShape="0">
                  <a:blip r:embed="rId77"/>
                  <a:stretch>
                    <a:fillRect l="-25000" r="-4545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矩形 1"/>
          <p:cNvSpPr/>
          <p:nvPr/>
        </p:nvSpPr>
        <p:spPr>
          <a:xfrm>
            <a:off x="1419990" y="7471474"/>
            <a:ext cx="648826" cy="1518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0" name="矩形 139"/>
          <p:cNvSpPr/>
          <p:nvPr/>
        </p:nvSpPr>
        <p:spPr>
          <a:xfrm>
            <a:off x="3333291" y="9623024"/>
            <a:ext cx="648826" cy="430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3955348" y="9413275"/>
                <a:ext cx="728212" cy="448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TW" sz="1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sz="1400" i="1">
                              <a:latin typeface="Cambria Math" charset="0"/>
                            </a:rPr>
                            <m:t>𝐼</m:t>
                          </m:r>
                          <m:r>
                            <a:rPr kumimoji="1" lang="en-US" altLang="zh-TW" sz="14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TW" sz="1400" i="1">
                              <a:latin typeface="Cambria Math" charset="0"/>
                            </a:rPr>
                            <m:t>𝜔</m:t>
                          </m:r>
                          <m:r>
                            <a:rPr kumimoji="1" lang="en-US" altLang="zh-TW" sz="1400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TW" sz="1400" i="1">
                              <a:latin typeface="Cambria Math" charset="0"/>
                            </a:rPr>
                            <m:t>𝐼</m:t>
                          </m:r>
                          <m:r>
                            <a:rPr kumimoji="1" lang="en-US" altLang="zh-TW" sz="14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TW" sz="1400" i="1">
                              <a:latin typeface="Cambria Math" charset="0"/>
                            </a:rPr>
                            <m:t>𝜔</m:t>
                          </m:r>
                          <m:r>
                            <a:rPr kumimoji="1" lang="en-US" altLang="zh-TW" sz="1400" i="1">
                              <a:latin typeface="Cambria Math" charset="0"/>
                            </a:rPr>
                            <m:t>=0)</m:t>
                          </m:r>
                        </m:den>
                      </m:f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48" y="9413275"/>
                <a:ext cx="728212" cy="448584"/>
              </a:xfrm>
              <a:prstGeom prst="rect">
                <a:avLst/>
              </a:prstGeom>
              <a:blipFill rotWithShape="0">
                <a:blip r:embed="rId78"/>
                <a:stretch>
                  <a:fillRect l="-5042" t="-2703" r="-9244" b="-175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文字方塊 141"/>
              <p:cNvSpPr txBox="1"/>
              <p:nvPr/>
            </p:nvSpPr>
            <p:spPr>
              <a:xfrm rot="18900000">
                <a:off x="1946076" y="7691188"/>
                <a:ext cx="60324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400" i="1">
                          <a:latin typeface="Cambria Math" charset="0"/>
                        </a:rPr>
                        <m:t>𝜔</m:t>
                      </m:r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142" name="文字方塊 1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900000">
                <a:off x="1946074" y="7691188"/>
                <a:ext cx="603245" cy="215444"/>
              </a:xfrm>
              <a:prstGeom prst="rect">
                <a:avLst/>
              </a:prstGeom>
              <a:blipFill rotWithShape="0">
                <a:blip r:embed="rId7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89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832147" y="10807836"/>
            <a:ext cx="3589519" cy="2944849"/>
            <a:chOff x="4880900" y="2331237"/>
            <a:chExt cx="3589519" cy="2944849"/>
          </a:xfrm>
        </p:grpSpPr>
        <p:grpSp>
          <p:nvGrpSpPr>
            <p:cNvPr id="12" name="群組 11"/>
            <p:cNvGrpSpPr/>
            <p:nvPr/>
          </p:nvGrpSpPr>
          <p:grpSpPr>
            <a:xfrm>
              <a:off x="4950670" y="2331237"/>
              <a:ext cx="3519749" cy="2944849"/>
              <a:chOff x="3929167" y="1970313"/>
              <a:chExt cx="3519749" cy="2944849"/>
            </a:xfrm>
          </p:grpSpPr>
          <p:grpSp>
            <p:nvGrpSpPr>
              <p:cNvPr id="14" name="群組 13"/>
              <p:cNvGrpSpPr/>
              <p:nvPr/>
            </p:nvGrpSpPr>
            <p:grpSpPr>
              <a:xfrm>
                <a:off x="5853921" y="1970313"/>
                <a:ext cx="1594995" cy="1604819"/>
                <a:chOff x="6969290" y="3952975"/>
                <a:chExt cx="1594995" cy="1604819"/>
              </a:xfrm>
            </p:grpSpPr>
            <p:grpSp>
              <p:nvGrpSpPr>
                <p:cNvPr id="24" name="群組 23"/>
                <p:cNvGrpSpPr/>
                <p:nvPr/>
              </p:nvGrpSpPr>
              <p:grpSpPr>
                <a:xfrm rot="4366313">
                  <a:off x="7141692" y="4666347"/>
                  <a:ext cx="1293868" cy="489026"/>
                  <a:chOff x="7727691" y="1707232"/>
                  <a:chExt cx="1293868" cy="489026"/>
                </a:xfrm>
              </p:grpSpPr>
              <p:sp>
                <p:nvSpPr>
                  <p:cNvPr id="26" name="橢圓 25"/>
                  <p:cNvSpPr/>
                  <p:nvPr/>
                </p:nvSpPr>
                <p:spPr>
                  <a:xfrm>
                    <a:off x="7727691" y="1707232"/>
                    <a:ext cx="282515" cy="282515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  <p:cxnSp>
                <p:nvCxnSpPr>
                  <p:cNvPr id="27" name="直線箭頭接點 26"/>
                  <p:cNvCxnSpPr/>
                  <p:nvPr/>
                </p:nvCxnSpPr>
                <p:spPr>
                  <a:xfrm rot="17233687" flipH="1">
                    <a:off x="8432215" y="1606915"/>
                    <a:ext cx="88411" cy="1090276"/>
                  </a:xfrm>
                  <a:prstGeom prst="straightConnector1">
                    <a:avLst/>
                  </a:prstGeom>
                  <a:ln w="44450">
                    <a:solidFill>
                      <a:schemeClr val="accent6">
                        <a:lumMod val="50000"/>
                      </a:schemeClr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文字方塊 24"/>
                    <p:cNvSpPr txBox="1"/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LE</m:t>
                            </m:r>
                            <m:sSub>
                              <m:sSubPr>
                                <m:ctrlPr>
                                  <a:rPr kumimoji="1" lang="en-US" altLang="zh-TW" sz="1400" i="1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l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TW" alt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文字方塊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5" name="群組 14"/>
              <p:cNvGrpSpPr/>
              <p:nvPr/>
            </p:nvGrpSpPr>
            <p:grpSpPr>
              <a:xfrm rot="13335718">
                <a:off x="4068355" y="3990395"/>
                <a:ext cx="541604" cy="924767"/>
                <a:chOff x="7727691" y="1707232"/>
                <a:chExt cx="541604" cy="924767"/>
              </a:xfrm>
            </p:grpSpPr>
            <p:sp>
              <p:nvSpPr>
                <p:cNvPr id="22" name="橢圓 21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23" name="直線箭頭接點 22"/>
                <p:cNvCxnSpPr/>
                <p:nvPr/>
              </p:nvCxnSpPr>
              <p:spPr>
                <a:xfrm rot="8264282" flipH="1" flipV="1">
                  <a:off x="8233046" y="1832248"/>
                  <a:ext cx="36249" cy="799751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字方塊 15"/>
                  <p:cNvSpPr txBox="1"/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P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p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rgbClr val="CF2F30"/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99" name="文字方塊 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188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直線接點 16"/>
              <p:cNvCxnSpPr/>
              <p:nvPr/>
            </p:nvCxnSpPr>
            <p:spPr>
              <a:xfrm flipH="1">
                <a:off x="4253221" y="2348808"/>
                <a:ext cx="2243903" cy="246366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弧線 17"/>
              <p:cNvSpPr/>
              <p:nvPr/>
            </p:nvSpPr>
            <p:spPr>
              <a:xfrm rot="8343782">
                <a:off x="5671510" y="2220697"/>
                <a:ext cx="1113855" cy="1096743"/>
              </a:xfrm>
              <a:prstGeom prst="arc">
                <a:avLst>
                  <a:gd name="adj1" fmla="val 16703910"/>
                  <a:gd name="adj2" fmla="val 0"/>
                </a:avLst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字方塊 18"/>
                  <p:cNvSpPr txBox="1"/>
                  <p:nvPr/>
                </p:nvSpPr>
                <p:spPr>
                  <a:xfrm>
                    <a:off x="5973128" y="2957702"/>
                    <a:ext cx="52950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9" name="文字方塊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3128" y="2957702"/>
                    <a:ext cx="351315" cy="29841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13793" r="-6897" b="-2040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字方塊 19"/>
                  <p:cNvSpPr txBox="1"/>
                  <p:nvPr/>
                </p:nvSpPr>
                <p:spPr>
                  <a:xfrm>
                    <a:off x="3990528" y="4149740"/>
                    <a:ext cx="880857" cy="45082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0" name="文字方塊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0528" y="4149740"/>
                    <a:ext cx="880857" cy="29841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2449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字方塊 20"/>
                  <p:cNvSpPr txBox="1"/>
                  <p:nvPr/>
                </p:nvSpPr>
                <p:spPr>
                  <a:xfrm>
                    <a:off x="4868741" y="3207366"/>
                    <a:ext cx="56778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1" name="文字方塊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8741" y="3207366"/>
                    <a:ext cx="376385" cy="29841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12903" r="-9677" b="-2653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弧線 12"/>
            <p:cNvSpPr/>
            <p:nvPr/>
          </p:nvSpPr>
          <p:spPr>
            <a:xfrm rot="20700000">
              <a:off x="4880900" y="4458348"/>
              <a:ext cx="819938" cy="80734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6435469" y="13080784"/>
            <a:ext cx="3380561" cy="2944849"/>
            <a:chOff x="4068355" y="1970313"/>
            <a:chExt cx="3380561" cy="2944849"/>
          </a:xfrm>
        </p:grpSpPr>
        <p:grpSp>
          <p:nvGrpSpPr>
            <p:cNvPr id="31" name="群組 30"/>
            <p:cNvGrpSpPr/>
            <p:nvPr/>
          </p:nvGrpSpPr>
          <p:grpSpPr>
            <a:xfrm>
              <a:off x="5853921" y="1970313"/>
              <a:ext cx="1594995" cy="1604819"/>
              <a:chOff x="6969290" y="3952975"/>
              <a:chExt cx="1594995" cy="1604819"/>
            </a:xfrm>
          </p:grpSpPr>
          <p:grpSp>
            <p:nvGrpSpPr>
              <p:cNvPr id="41" name="群組 40"/>
              <p:cNvGrpSpPr/>
              <p:nvPr/>
            </p:nvGrpSpPr>
            <p:grpSpPr>
              <a:xfrm rot="4366313">
                <a:off x="7141692" y="4666347"/>
                <a:ext cx="1293868" cy="489026"/>
                <a:chOff x="7727691" y="1707232"/>
                <a:chExt cx="1293868" cy="489026"/>
              </a:xfrm>
            </p:grpSpPr>
            <p:sp>
              <p:nvSpPr>
                <p:cNvPr id="43" name="橢圓 42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44" name="直線箭頭接點 43"/>
                <p:cNvCxnSpPr/>
                <p:nvPr/>
              </p:nvCxnSpPr>
              <p:spPr>
                <a:xfrm rot="17233687" flipH="1">
                  <a:off x="8432215" y="1606915"/>
                  <a:ext cx="88411" cy="1090276"/>
                </a:xfrm>
                <a:prstGeom prst="straightConnector1">
                  <a:avLst/>
                </a:prstGeom>
                <a:ln w="44450">
                  <a:solidFill>
                    <a:schemeClr val="accent6">
                      <a:lumMod val="50000"/>
                    </a:schemeClr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文字方塊 41"/>
                  <p:cNvSpPr txBox="1"/>
                  <p:nvPr/>
                </p:nvSpPr>
                <p:spPr>
                  <a:xfrm>
                    <a:off x="6969290" y="3952975"/>
                    <a:ext cx="159499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LE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l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chemeClr val="accent6">
                          <a:lumMod val="50000"/>
                        </a:schemeClr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101" name="文字方塊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69290" y="3952975"/>
                    <a:ext cx="1594995" cy="307777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2" name="群組 31"/>
            <p:cNvGrpSpPr/>
            <p:nvPr/>
          </p:nvGrpSpPr>
          <p:grpSpPr>
            <a:xfrm rot="13335718">
              <a:off x="4068355" y="3990395"/>
              <a:ext cx="541604" cy="924767"/>
              <a:chOff x="7727691" y="1707232"/>
              <a:chExt cx="541604" cy="924767"/>
            </a:xfrm>
          </p:grpSpPr>
          <p:sp>
            <p:nvSpPr>
              <p:cNvPr id="39" name="橢圓 38"/>
              <p:cNvSpPr/>
              <p:nvPr/>
            </p:nvSpPr>
            <p:spPr>
              <a:xfrm>
                <a:off x="7727691" y="1707232"/>
                <a:ext cx="282515" cy="28251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40" name="直線箭頭接點 39"/>
              <p:cNvCxnSpPr/>
              <p:nvPr/>
            </p:nvCxnSpPr>
            <p:spPr>
              <a:xfrm rot="8264282" flipH="1" flipV="1">
                <a:off x="8233046" y="1832248"/>
                <a:ext cx="36249" cy="799751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弧線 34"/>
            <p:cNvSpPr/>
            <p:nvPr/>
          </p:nvSpPr>
          <p:spPr>
            <a:xfrm rot="8343782">
              <a:off x="5671510" y="2220697"/>
              <a:ext cx="1113855" cy="1096743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/>
                <p:cNvSpPr txBox="1"/>
                <p:nvPr/>
              </p:nvSpPr>
              <p:spPr>
                <a:xfrm>
                  <a:off x="5973128" y="2957702"/>
                  <a:ext cx="529504" cy="4508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9" name="文字方塊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128" y="2957702"/>
                  <a:ext cx="351315" cy="29841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3793" r="-6897" b="-2040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/>
                <p:cNvSpPr txBox="1"/>
                <p:nvPr/>
              </p:nvSpPr>
              <p:spPr>
                <a:xfrm>
                  <a:off x="4868741" y="3207366"/>
                  <a:ext cx="567784" cy="4508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1" name="文字方塊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8741" y="3207366"/>
                  <a:ext cx="376385" cy="29841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2903" r="-9677" b="-2653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群組 3"/>
          <p:cNvGrpSpPr/>
          <p:nvPr/>
        </p:nvGrpSpPr>
        <p:grpSpPr>
          <a:xfrm>
            <a:off x="5051622" y="14195224"/>
            <a:ext cx="318015" cy="964001"/>
            <a:chOff x="4513151" y="7520415"/>
            <a:chExt cx="318015" cy="964001"/>
          </a:xfrm>
        </p:grpSpPr>
        <p:sp>
          <p:nvSpPr>
            <p:cNvPr id="47" name="橢圓 46"/>
            <p:cNvSpPr/>
            <p:nvPr/>
          </p:nvSpPr>
          <p:spPr>
            <a:xfrm rot="4366313">
              <a:off x="4548651" y="752041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8" name="直線箭頭接點 47"/>
            <p:cNvCxnSpPr/>
            <p:nvPr/>
          </p:nvCxnSpPr>
          <p:spPr>
            <a:xfrm flipH="1">
              <a:off x="4513151" y="7646690"/>
              <a:ext cx="176758" cy="837726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19585483">
            <a:off x="5763258" y="8433537"/>
            <a:ext cx="1732670" cy="1635530"/>
            <a:chOff x="2340340" y="8158761"/>
            <a:chExt cx="1146375" cy="1082105"/>
          </a:xfrm>
        </p:grpSpPr>
        <p:grpSp>
          <p:nvGrpSpPr>
            <p:cNvPr id="2" name="群組 1"/>
            <p:cNvGrpSpPr/>
            <p:nvPr/>
          </p:nvGrpSpPr>
          <p:grpSpPr>
            <a:xfrm>
              <a:off x="2670668" y="8158761"/>
              <a:ext cx="282515" cy="1082105"/>
              <a:chOff x="2675790" y="8855300"/>
              <a:chExt cx="282515" cy="1082105"/>
            </a:xfrm>
          </p:grpSpPr>
          <p:sp>
            <p:nvSpPr>
              <p:cNvPr id="45" name="橢圓 44"/>
              <p:cNvSpPr/>
              <p:nvPr/>
            </p:nvSpPr>
            <p:spPr>
              <a:xfrm rot="13335718">
                <a:off x="2675790" y="9654890"/>
                <a:ext cx="282515" cy="28251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46" name="直線箭頭接點 45"/>
              <p:cNvCxnSpPr/>
              <p:nvPr/>
            </p:nvCxnSpPr>
            <p:spPr>
              <a:xfrm flipH="1" flipV="1">
                <a:off x="2774051" y="8855300"/>
                <a:ext cx="36249" cy="799751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直線箭頭接點 48"/>
            <p:cNvCxnSpPr/>
            <p:nvPr/>
          </p:nvCxnSpPr>
          <p:spPr>
            <a:xfrm flipH="1" flipV="1">
              <a:off x="2340340" y="8352967"/>
              <a:ext cx="378655" cy="653670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箭頭接點 49"/>
            <p:cNvCxnSpPr/>
            <p:nvPr/>
          </p:nvCxnSpPr>
          <p:spPr>
            <a:xfrm flipV="1">
              <a:off x="2852264" y="8299857"/>
              <a:ext cx="347670" cy="710502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箭頭接點 50"/>
            <p:cNvCxnSpPr/>
            <p:nvPr/>
          </p:nvCxnSpPr>
          <p:spPr>
            <a:xfrm flipV="1">
              <a:off x="2831663" y="8880048"/>
              <a:ext cx="655052" cy="190306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箭頭接點 52"/>
            <p:cNvCxnSpPr/>
            <p:nvPr/>
          </p:nvCxnSpPr>
          <p:spPr>
            <a:xfrm flipV="1">
              <a:off x="2821363" y="8728955"/>
              <a:ext cx="399172" cy="350723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箭頭接點 54"/>
            <p:cNvCxnSpPr/>
            <p:nvPr/>
          </p:nvCxnSpPr>
          <p:spPr>
            <a:xfrm flipH="1" flipV="1">
              <a:off x="2620088" y="8568672"/>
              <a:ext cx="156505" cy="451277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1237546" y="574990"/>
            <a:ext cx="15525572" cy="2087455"/>
          </a:xfrm>
        </p:spPr>
        <p:txBody>
          <a:bodyPr/>
          <a:lstStyle/>
          <a:p>
            <a:r>
              <a:rPr kumimoji="1" lang="zh-TW" altLang="en-US" dirty="0" smtClean="0"/>
              <a:t>最佳化結果</a:t>
            </a:r>
            <a:endParaRPr kumimoji="1" lang="zh-TW" altLang="en-US" dirty="0"/>
          </a:p>
        </p:txBody>
      </p:sp>
      <p:cxnSp>
        <p:nvCxnSpPr>
          <p:cNvPr id="60" name="直線箭頭接點 59"/>
          <p:cNvCxnSpPr/>
          <p:nvPr/>
        </p:nvCxnSpPr>
        <p:spPr>
          <a:xfrm>
            <a:off x="14361126" y="2286833"/>
            <a:ext cx="1162403" cy="0"/>
          </a:xfrm>
          <a:prstGeom prst="straightConnector1">
            <a:avLst/>
          </a:prstGeom>
          <a:ln w="44450">
            <a:solidFill>
              <a:schemeClr val="accent6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/>
          <p:cNvCxnSpPr/>
          <p:nvPr/>
        </p:nvCxnSpPr>
        <p:spPr>
          <a:xfrm>
            <a:off x="14361126" y="2600523"/>
            <a:ext cx="1162403" cy="0"/>
          </a:xfrm>
          <a:prstGeom prst="straightConnector1">
            <a:avLst/>
          </a:prstGeom>
          <a:ln w="444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群組 74"/>
          <p:cNvGrpSpPr/>
          <p:nvPr/>
        </p:nvGrpSpPr>
        <p:grpSpPr>
          <a:xfrm rot="8344048">
            <a:off x="2141352" y="2780257"/>
            <a:ext cx="1334176" cy="1181377"/>
            <a:chOff x="10587869" y="8190644"/>
            <a:chExt cx="1146375" cy="1082105"/>
          </a:xfrm>
        </p:grpSpPr>
        <p:grpSp>
          <p:nvGrpSpPr>
            <p:cNvPr id="63" name="群組 62"/>
            <p:cNvGrpSpPr/>
            <p:nvPr/>
          </p:nvGrpSpPr>
          <p:grpSpPr>
            <a:xfrm>
              <a:off x="10918197" y="8190644"/>
              <a:ext cx="282515" cy="1082105"/>
              <a:chOff x="2675790" y="8855300"/>
              <a:chExt cx="282515" cy="1082105"/>
            </a:xfrm>
            <a:solidFill>
              <a:schemeClr val="accent6">
                <a:lumMod val="50000"/>
              </a:schemeClr>
            </a:solidFill>
          </p:grpSpPr>
          <p:sp>
            <p:nvSpPr>
              <p:cNvPr id="64" name="橢圓 63"/>
              <p:cNvSpPr/>
              <p:nvPr/>
            </p:nvSpPr>
            <p:spPr>
              <a:xfrm rot="13335718">
                <a:off x="2675790" y="9654890"/>
                <a:ext cx="282515" cy="282515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65" name="直線箭頭接點 64"/>
              <p:cNvCxnSpPr/>
              <p:nvPr/>
            </p:nvCxnSpPr>
            <p:spPr>
              <a:xfrm flipH="1" flipV="1">
                <a:off x="2774051" y="8855300"/>
                <a:ext cx="36249" cy="799751"/>
              </a:xfrm>
              <a:prstGeom prst="straightConnector1">
                <a:avLst/>
              </a:prstGeom>
              <a:grpFill/>
              <a:ln w="44450">
                <a:solidFill>
                  <a:schemeClr val="accent6">
                    <a:lumMod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6" name="直線箭頭接點 65"/>
            <p:cNvCxnSpPr/>
            <p:nvPr/>
          </p:nvCxnSpPr>
          <p:spPr>
            <a:xfrm flipH="1" flipV="1">
              <a:off x="10587869" y="8384850"/>
              <a:ext cx="378655" cy="653670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箭頭接點 66"/>
            <p:cNvCxnSpPr/>
            <p:nvPr/>
          </p:nvCxnSpPr>
          <p:spPr>
            <a:xfrm flipV="1">
              <a:off x="11099793" y="8331740"/>
              <a:ext cx="347670" cy="710502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箭頭接點 67"/>
            <p:cNvCxnSpPr/>
            <p:nvPr/>
          </p:nvCxnSpPr>
          <p:spPr>
            <a:xfrm flipV="1">
              <a:off x="11079192" y="8911931"/>
              <a:ext cx="655052" cy="190306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箭頭接點 68"/>
            <p:cNvCxnSpPr/>
            <p:nvPr/>
          </p:nvCxnSpPr>
          <p:spPr>
            <a:xfrm flipV="1">
              <a:off x="11068892" y="8760838"/>
              <a:ext cx="399172" cy="350723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箭頭接點 69"/>
            <p:cNvCxnSpPr/>
            <p:nvPr/>
          </p:nvCxnSpPr>
          <p:spPr>
            <a:xfrm flipH="1" flipV="1">
              <a:off x="10867617" y="8600555"/>
              <a:ext cx="156505" cy="451277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6" name="直線箭頭接點 75"/>
          <p:cNvCxnSpPr/>
          <p:nvPr/>
        </p:nvCxnSpPr>
        <p:spPr>
          <a:xfrm>
            <a:off x="2504389" y="2844996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箭頭接點 76"/>
          <p:cNvCxnSpPr/>
          <p:nvPr/>
        </p:nvCxnSpPr>
        <p:spPr>
          <a:xfrm flipH="1">
            <a:off x="1693351" y="2844997"/>
            <a:ext cx="826758" cy="16750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/>
          <p:cNvSpPr txBox="1"/>
          <p:nvPr/>
        </p:nvSpPr>
        <p:spPr>
          <a:xfrm>
            <a:off x="3977363" y="2514785"/>
            <a:ext cx="2148518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LED 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80" name="直線箭頭接點 79"/>
          <p:cNvCxnSpPr/>
          <p:nvPr/>
        </p:nvCxnSpPr>
        <p:spPr>
          <a:xfrm flipV="1">
            <a:off x="2497385" y="2733161"/>
            <a:ext cx="1202031" cy="12978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群組 84"/>
          <p:cNvGrpSpPr/>
          <p:nvPr/>
        </p:nvGrpSpPr>
        <p:grpSpPr>
          <a:xfrm rot="11808580">
            <a:off x="5761153" y="8238941"/>
            <a:ext cx="2172396" cy="1786913"/>
            <a:chOff x="7883864" y="5081556"/>
            <a:chExt cx="2172396" cy="1786913"/>
          </a:xfrm>
        </p:grpSpPr>
        <p:cxnSp>
          <p:nvCxnSpPr>
            <p:cNvPr id="82" name="直線箭頭接點 81"/>
            <p:cNvCxnSpPr/>
            <p:nvPr/>
          </p:nvCxnSpPr>
          <p:spPr>
            <a:xfrm>
              <a:off x="8694902" y="5193391"/>
              <a:ext cx="1361358" cy="1675078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箭頭接點 82"/>
            <p:cNvCxnSpPr/>
            <p:nvPr/>
          </p:nvCxnSpPr>
          <p:spPr>
            <a:xfrm flipH="1">
              <a:off x="7883864" y="5193392"/>
              <a:ext cx="826758" cy="1675077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箭頭接點 83"/>
            <p:cNvCxnSpPr/>
            <p:nvPr/>
          </p:nvCxnSpPr>
          <p:spPr>
            <a:xfrm flipV="1">
              <a:off x="8687896" y="5081556"/>
              <a:ext cx="1202031" cy="129782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文字方塊 85"/>
          <p:cNvSpPr txBox="1"/>
          <p:nvPr/>
        </p:nvSpPr>
        <p:spPr>
          <a:xfrm>
            <a:off x="8034042" y="9730439"/>
            <a:ext cx="1594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PD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89" name="群組 88"/>
          <p:cNvGrpSpPr/>
          <p:nvPr/>
        </p:nvGrpSpPr>
        <p:grpSpPr>
          <a:xfrm rot="4500000" flipV="1">
            <a:off x="1813262" y="5261492"/>
            <a:ext cx="2788025" cy="661253"/>
            <a:chOff x="5981217" y="4520073"/>
            <a:chExt cx="6308174" cy="1496149"/>
          </a:xfrm>
        </p:grpSpPr>
        <p:pic>
          <p:nvPicPr>
            <p:cNvPr id="87" name="圖片 86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>
              <a:off x="5981217" y="4520073"/>
              <a:ext cx="5953440" cy="1496149"/>
            </a:xfrm>
            <a:prstGeom prst="rect">
              <a:avLst/>
            </a:prstGeom>
          </p:spPr>
        </p:pic>
        <p:sp>
          <p:nvSpPr>
            <p:cNvPr id="88" name="三角形 87"/>
            <p:cNvSpPr/>
            <p:nvPr/>
          </p:nvSpPr>
          <p:spPr>
            <a:xfrm rot="5400000">
              <a:off x="11523165" y="4837986"/>
              <a:ext cx="822983" cy="70946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90" name="文字方塊 89"/>
          <p:cNvSpPr txBox="1"/>
          <p:nvPr/>
        </p:nvSpPr>
        <p:spPr>
          <a:xfrm>
            <a:off x="11160376" y="3015989"/>
            <a:ext cx="4819012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各</a:t>
            </a:r>
            <a:r>
              <a:rPr kumimoji="1" lang="en-US" altLang="zh-TW" dirty="0"/>
              <a:t>LED</a:t>
            </a:r>
            <a:r>
              <a:rPr kumimoji="1" lang="zh-TW" altLang="en-US" dirty="0"/>
              <a:t>進行編碼（</a:t>
            </a:r>
            <a:r>
              <a:rPr kumimoji="1" lang="en-US" altLang="zh-TW" dirty="0"/>
              <a:t>Modulation</a:t>
            </a:r>
            <a:r>
              <a:rPr kumimoji="1" lang="zh-TW" altLang="en-US" dirty="0"/>
              <a:t>）</a:t>
            </a:r>
          </a:p>
        </p:txBody>
      </p:sp>
      <p:sp>
        <p:nvSpPr>
          <p:cNvPr id="91" name="文字方塊 90"/>
          <p:cNvSpPr txBox="1"/>
          <p:nvPr/>
        </p:nvSpPr>
        <p:spPr>
          <a:xfrm>
            <a:off x="10695507" y="6597309"/>
            <a:ext cx="5748753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各</a:t>
            </a:r>
            <a:r>
              <a:rPr kumimoji="1" lang="en-US" altLang="zh-TW" dirty="0"/>
              <a:t>PD</a:t>
            </a:r>
            <a:r>
              <a:rPr kumimoji="1" lang="zh-TW" altLang="en-US" dirty="0"/>
              <a:t>接收進行解碼（</a:t>
            </a:r>
            <a:r>
              <a:rPr kumimoji="1" lang="en-US" altLang="zh-TW" dirty="0"/>
              <a:t>Demodulation</a:t>
            </a:r>
            <a:r>
              <a:rPr kumimoji="1" lang="zh-TW" altLang="en-US" dirty="0"/>
              <a:t>）</a:t>
            </a:r>
          </a:p>
        </p:txBody>
      </p:sp>
      <p:sp>
        <p:nvSpPr>
          <p:cNvPr id="93" name="文字方塊 92"/>
          <p:cNvSpPr txBox="1"/>
          <p:nvPr/>
        </p:nvSpPr>
        <p:spPr>
          <a:xfrm>
            <a:off x="12429016" y="4872021"/>
            <a:ext cx="1582484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/>
              <a:t>光波傳遞</a:t>
            </a:r>
          </a:p>
        </p:txBody>
      </p:sp>
      <p:sp>
        <p:nvSpPr>
          <p:cNvPr id="94" name="文字方塊 93"/>
          <p:cNvSpPr txBox="1"/>
          <p:nvPr/>
        </p:nvSpPr>
        <p:spPr>
          <a:xfrm>
            <a:off x="12228470" y="9605751"/>
            <a:ext cx="1931939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定位演算法</a:t>
            </a:r>
          </a:p>
        </p:txBody>
      </p:sp>
      <p:grpSp>
        <p:nvGrpSpPr>
          <p:cNvPr id="71" name="群組 70"/>
          <p:cNvGrpSpPr/>
          <p:nvPr/>
        </p:nvGrpSpPr>
        <p:grpSpPr>
          <a:xfrm rot="4500000" flipV="1">
            <a:off x="1965662" y="5413892"/>
            <a:ext cx="2788025" cy="661253"/>
            <a:chOff x="5981217" y="4520073"/>
            <a:chExt cx="6308174" cy="1496149"/>
          </a:xfrm>
        </p:grpSpPr>
        <p:pic>
          <p:nvPicPr>
            <p:cNvPr id="72" name="圖片 71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>
              <a:off x="5981217" y="4520073"/>
              <a:ext cx="5953440" cy="1496149"/>
            </a:xfrm>
            <a:prstGeom prst="rect">
              <a:avLst/>
            </a:prstGeom>
          </p:spPr>
        </p:pic>
        <p:sp>
          <p:nvSpPr>
            <p:cNvPr id="73" name="三角形 72"/>
            <p:cNvSpPr/>
            <p:nvPr/>
          </p:nvSpPr>
          <p:spPr>
            <a:xfrm rot="5400000">
              <a:off x="11523165" y="4837986"/>
              <a:ext cx="822983" cy="70946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79" name="群組 78"/>
          <p:cNvGrpSpPr/>
          <p:nvPr/>
        </p:nvGrpSpPr>
        <p:grpSpPr>
          <a:xfrm rot="4500000" flipV="1">
            <a:off x="2118062" y="5566292"/>
            <a:ext cx="2788025" cy="661253"/>
            <a:chOff x="5981217" y="4520073"/>
            <a:chExt cx="6308174" cy="1496149"/>
          </a:xfrm>
        </p:grpSpPr>
        <p:pic>
          <p:nvPicPr>
            <p:cNvPr id="81" name="圖片 80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>
              <a:off x="5981217" y="4520073"/>
              <a:ext cx="5953440" cy="1496149"/>
            </a:xfrm>
            <a:prstGeom prst="rect">
              <a:avLst/>
            </a:prstGeom>
          </p:spPr>
        </p:pic>
        <p:sp>
          <p:nvSpPr>
            <p:cNvPr id="92" name="三角形 91"/>
            <p:cNvSpPr/>
            <p:nvPr/>
          </p:nvSpPr>
          <p:spPr>
            <a:xfrm rot="5400000">
              <a:off x="11523165" y="4837986"/>
              <a:ext cx="822983" cy="70946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95" name="群組 94"/>
          <p:cNvGrpSpPr/>
          <p:nvPr/>
        </p:nvGrpSpPr>
        <p:grpSpPr>
          <a:xfrm rot="4500000" flipV="1">
            <a:off x="2270462" y="5718692"/>
            <a:ext cx="2788025" cy="661253"/>
            <a:chOff x="5981217" y="4520073"/>
            <a:chExt cx="6308174" cy="1496149"/>
          </a:xfrm>
        </p:grpSpPr>
        <p:pic>
          <p:nvPicPr>
            <p:cNvPr id="96" name="圖片 95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>
              <a:off x="5981217" y="4520073"/>
              <a:ext cx="5953440" cy="1496149"/>
            </a:xfrm>
            <a:prstGeom prst="rect">
              <a:avLst/>
            </a:prstGeom>
          </p:spPr>
        </p:pic>
        <p:sp>
          <p:nvSpPr>
            <p:cNvPr id="97" name="三角形 96"/>
            <p:cNvSpPr/>
            <p:nvPr/>
          </p:nvSpPr>
          <p:spPr>
            <a:xfrm rot="5400000">
              <a:off x="11523165" y="4837986"/>
              <a:ext cx="822983" cy="70946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98" name="群組 97"/>
          <p:cNvGrpSpPr/>
          <p:nvPr/>
        </p:nvGrpSpPr>
        <p:grpSpPr>
          <a:xfrm rot="4500000" flipV="1">
            <a:off x="2422862" y="5871092"/>
            <a:ext cx="2788025" cy="661253"/>
            <a:chOff x="5981217" y="4520073"/>
            <a:chExt cx="6308174" cy="1496149"/>
          </a:xfrm>
        </p:grpSpPr>
        <p:pic>
          <p:nvPicPr>
            <p:cNvPr id="99" name="圖片 98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>
              <a:off x="5981217" y="4520073"/>
              <a:ext cx="5953440" cy="1496149"/>
            </a:xfrm>
            <a:prstGeom prst="rect">
              <a:avLst/>
            </a:prstGeom>
          </p:spPr>
        </p:pic>
        <p:sp>
          <p:nvSpPr>
            <p:cNvPr id="100" name="三角形 99"/>
            <p:cNvSpPr/>
            <p:nvPr/>
          </p:nvSpPr>
          <p:spPr>
            <a:xfrm rot="5400000">
              <a:off x="11523165" y="4837986"/>
              <a:ext cx="822983" cy="70946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01" name="群組 100"/>
          <p:cNvGrpSpPr/>
          <p:nvPr/>
        </p:nvGrpSpPr>
        <p:grpSpPr>
          <a:xfrm rot="4500000" flipV="1">
            <a:off x="2575262" y="6023492"/>
            <a:ext cx="2788025" cy="661253"/>
            <a:chOff x="5981217" y="4520073"/>
            <a:chExt cx="6308174" cy="1496149"/>
          </a:xfrm>
        </p:grpSpPr>
        <p:pic>
          <p:nvPicPr>
            <p:cNvPr id="102" name="圖片 101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>
              <a:off x="5981217" y="4520073"/>
              <a:ext cx="5953440" cy="1496149"/>
            </a:xfrm>
            <a:prstGeom prst="rect">
              <a:avLst/>
            </a:prstGeom>
          </p:spPr>
        </p:pic>
        <p:sp>
          <p:nvSpPr>
            <p:cNvPr id="103" name="三角形 102"/>
            <p:cNvSpPr/>
            <p:nvPr/>
          </p:nvSpPr>
          <p:spPr>
            <a:xfrm rot="5400000">
              <a:off x="11523165" y="4837986"/>
              <a:ext cx="822983" cy="70946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39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264" y="3810001"/>
            <a:ext cx="7150947" cy="517228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763" y="3840905"/>
            <a:ext cx="7289800" cy="52937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 rot="17974896">
                <a:off x="2150851" y="6277404"/>
                <a:ext cx="193742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TW" altLang="en-US" sz="2000" dirty="0">
                    <a:latin typeface="Heiti TC Light" charset="-120"/>
                    <a:ea typeface="Heiti TC Light" charset="-120"/>
                    <a:cs typeface="Heiti TC Light" charset="-120"/>
                  </a:rPr>
                  <a:t>出入射角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charset="0"/>
                      </a:rPr>
                      <m:t>𝜔</m:t>
                    </m:r>
                  </m:oMath>
                </a14:m>
                <a:r>
                  <a:rPr kumimoji="1" lang="en-US" altLang="zh-TW" sz="2000" dirty="0"/>
                  <a:t>(</a:t>
                </a:r>
                <a:r>
                  <a:rPr kumimoji="1" lang="en-US" altLang="zh-TW" sz="2000" baseline="30000" dirty="0"/>
                  <a:t>o</a:t>
                </a:r>
                <a:r>
                  <a:rPr kumimoji="1" lang="en-US" altLang="zh-TW" sz="2000" dirty="0"/>
                  <a:t>)</a:t>
                </a:r>
                <a:endParaRPr kumimoji="1" lang="zh-TW" altLang="en-US" sz="20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974896">
                <a:off x="2150851" y="6277402"/>
                <a:ext cx="1937422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12871" b="-109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 rot="17974896">
                <a:off x="9088099" y="6242255"/>
                <a:ext cx="193742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TW" altLang="en-US" sz="2000" dirty="0">
                    <a:latin typeface="Heiti TC Light" charset="-120"/>
                    <a:ea typeface="Heiti TC Light" charset="-120"/>
                    <a:cs typeface="Heiti TC Light" charset="-120"/>
                  </a:rPr>
                  <a:t>出射角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𝜃</m:t>
                    </m:r>
                  </m:oMath>
                </a14:m>
                <a:r>
                  <a:rPr kumimoji="1" lang="en-US" altLang="zh-TW" sz="2000" dirty="0"/>
                  <a:t>(</a:t>
                </a:r>
                <a:r>
                  <a:rPr kumimoji="1" lang="en-US" altLang="zh-TW" sz="2000" baseline="30000" dirty="0"/>
                  <a:t>o</a:t>
                </a:r>
                <a:r>
                  <a:rPr kumimoji="1" lang="en-US" altLang="zh-TW" sz="2000" dirty="0"/>
                  <a:t>)</a:t>
                </a:r>
                <a:endParaRPr kumimoji="1" lang="zh-TW" altLang="en-US" sz="20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974896">
                <a:off x="9088099" y="6242253"/>
                <a:ext cx="1937422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12871" b="-109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1748593" y="9059443"/>
                <a:ext cx="4527729" cy="5841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000" i="1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輻射強度與總輻射通量比值：</m:t>
                      </m:r>
                      <m:f>
                        <m:fPr>
                          <m:ctrlPr>
                            <a:rPr kumimoji="1" lang="en-US" altLang="zh-TW" sz="20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fPr>
                        <m:num>
                          <m:r>
                            <a:rPr kumimoji="1" lang="en-US" altLang="zh-TW" sz="20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𝐼</m:t>
                          </m:r>
                          <m:r>
                            <a:rPr kumimoji="1" lang="en-US" altLang="zh-TW" sz="20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(</m:t>
                          </m:r>
                          <m:r>
                            <a:rPr kumimoji="1" lang="en-US" altLang="zh-TW" sz="20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𝜔</m:t>
                          </m:r>
                          <m:r>
                            <a:rPr kumimoji="1" lang="en-US" altLang="zh-TW" sz="20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TW" sz="20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𝑃𝑡</m:t>
                          </m:r>
                        </m:den>
                      </m:f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8591" y="9059441"/>
                <a:ext cx="4527729" cy="5841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5299025" y="9134688"/>
                <a:ext cx="3853709" cy="490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TW" altLang="en-US" sz="2000" dirty="0">
                    <a:latin typeface="Heiti TC Light" charset="-120"/>
                    <a:ea typeface="Heiti TC Light" charset="-120"/>
                    <a:cs typeface="Heiti TC Light" charset="-120"/>
                  </a:rPr>
                  <a:t>與中心軸輻射強度比值</a:t>
                </a:r>
                <a14:m>
                  <m:oMath xmlns:m="http://schemas.openxmlformats.org/officeDocument/2006/math">
                    <m:r>
                      <a:rPr kumimoji="1" lang="zh-TW" altLang="en-US" sz="2000" i="1" dirty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：</m:t>
                    </m:r>
                    <m:f>
                      <m:fPr>
                        <m:ctrlP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fPr>
                      <m:num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𝐼</m:t>
                        </m:r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(</m:t>
                        </m:r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𝜔</m:t>
                        </m:r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)</m:t>
                        </m:r>
                      </m:num>
                      <m:den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𝐼</m:t>
                        </m:r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(</m:t>
                        </m:r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𝜔</m:t>
                        </m:r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=0)</m:t>
                        </m:r>
                      </m:den>
                    </m:f>
                  </m:oMath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023" y="9134686"/>
                <a:ext cx="3853709" cy="490327"/>
              </a:xfrm>
              <a:prstGeom prst="rect">
                <a:avLst/>
              </a:prstGeom>
              <a:blipFill rotWithShape="0">
                <a:blip r:embed="rId7"/>
                <a:stretch>
                  <a:fillRect l="-3956" t="-4938" b="-4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11579904" y="4332159"/>
            <a:ext cx="562131" cy="292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73634" y="4262584"/>
            <a:ext cx="874139" cy="431457"/>
          </a:xfrm>
          <a:noFill/>
        </p:spPr>
        <p:txBody>
          <a:bodyPr>
            <a:normAutofit/>
          </a:bodyPr>
          <a:lstStyle/>
          <a:p>
            <a:r>
              <a:rPr kumimoji="1" lang="zh-TW" altLang="en-US" sz="2400" dirty="0"/>
              <a:t>通量</a:t>
            </a:r>
          </a:p>
        </p:txBody>
      </p:sp>
    </p:spTree>
    <p:extLst>
      <p:ext uri="{BB962C8B-B14F-4D97-AF65-F5344CB8AC3E}">
        <p14:creationId xmlns:p14="http://schemas.microsoft.com/office/powerpoint/2010/main" val="134030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46" y="3233426"/>
            <a:ext cx="9564446" cy="638351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0289129" y="5123362"/>
                <a:ext cx="2110137" cy="19697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TW" altLang="en-US" sz="3200" dirty="0">
                    <a:latin typeface="Heiti TC Light" charset="-120"/>
                    <a:ea typeface="Heiti TC Light" charset="-120"/>
                    <a:cs typeface="Heiti TC Light" charset="-120"/>
                  </a:rPr>
                  <a:t>與中心軸輻</a:t>
                </a:r>
                <a:endParaRPr kumimoji="1" lang="en-US" altLang="zh-TW" sz="32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r>
                  <a:rPr kumimoji="1" lang="zh-TW" altLang="en-US" sz="3200" dirty="0">
                    <a:latin typeface="Heiti TC Light" charset="-120"/>
                    <a:ea typeface="Heiti TC Light" charset="-120"/>
                    <a:cs typeface="Heiti TC Light" charset="-120"/>
                  </a:rPr>
                  <a:t>射強度比值</a:t>
                </a:r>
                <a:endParaRPr kumimoji="1" lang="en-US" altLang="zh-TW" sz="32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endParaRPr kumimoji="1" lang="en-US" altLang="zh-TW" sz="32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endParaRPr kumimoji="1" lang="zh-TW" altLang="en-US" sz="32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9127" y="5123362"/>
                <a:ext cx="2110137" cy="2502673"/>
              </a:xfrm>
              <a:prstGeom prst="rect">
                <a:avLst/>
              </a:prstGeom>
              <a:blipFill rotWithShape="0">
                <a:blip r:embed="rId3"/>
                <a:stretch>
                  <a:fillRect l="-11850" t="-4866" r="-83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4113881" y="3233428"/>
            <a:ext cx="21101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TW" altLang="en-US" sz="3200">
                <a:latin typeface="Heiti TC Light" charset="-120"/>
                <a:ea typeface="Heiti TC Light" charset="-120"/>
                <a:cs typeface="Heiti TC Light" charset="-120"/>
              </a:rPr>
              <a:t>中心軸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1000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774" y="2243581"/>
            <a:ext cx="9813147" cy="8556182"/>
          </a:xfrm>
          <a:prstGeom prst="rect">
            <a:avLst/>
          </a:prstGeom>
        </p:spPr>
      </p:pic>
      <p:cxnSp>
        <p:nvCxnSpPr>
          <p:cNvPr id="7" name="直線箭頭接點 6"/>
          <p:cNvCxnSpPr/>
          <p:nvPr/>
        </p:nvCxnSpPr>
        <p:spPr>
          <a:xfrm flipV="1">
            <a:off x="8382000" y="5181601"/>
            <a:ext cx="1371600" cy="1850570"/>
          </a:xfrm>
          <a:prstGeom prst="straightConnector1">
            <a:avLst/>
          </a:prstGeom>
          <a:ln w="50800">
            <a:solidFill>
              <a:srgbClr val="C00000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弧線 8"/>
          <p:cNvSpPr/>
          <p:nvPr/>
        </p:nvSpPr>
        <p:spPr>
          <a:xfrm rot="20851150">
            <a:off x="7893954" y="5793011"/>
            <a:ext cx="1130373" cy="1130373"/>
          </a:xfrm>
          <a:prstGeom prst="arc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" name="曲線接點 10"/>
          <p:cNvCxnSpPr/>
          <p:nvPr/>
        </p:nvCxnSpPr>
        <p:spPr>
          <a:xfrm flipV="1">
            <a:off x="8978563" y="3962401"/>
            <a:ext cx="3365839" cy="1787135"/>
          </a:xfrm>
          <a:prstGeom prst="curvedConnector3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12386612" y="3724897"/>
                <a:ext cx="211013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TW" altLang="en-US" sz="3200" dirty="0">
                    <a:latin typeface="Heiti TC Light" charset="-120"/>
                    <a:ea typeface="Heiti TC Light" charset="-120"/>
                    <a:cs typeface="Heiti TC Light" charset="-120"/>
                  </a:rPr>
                  <a:t>出入射角</a:t>
                </a:r>
                <a14:m>
                  <m:oMath xmlns:m="http://schemas.openxmlformats.org/officeDocument/2006/math">
                    <m:r>
                      <a:rPr kumimoji="1" lang="en-US" altLang="zh-TW" sz="3200" i="1" dirty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𝜔</m:t>
                    </m:r>
                  </m:oMath>
                </a14:m>
                <a:endParaRPr kumimoji="1" lang="zh-TW" altLang="en-US" sz="32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6610" y="3724895"/>
                <a:ext cx="2110137" cy="492443"/>
              </a:xfrm>
              <a:prstGeom prst="rect">
                <a:avLst/>
              </a:prstGeom>
              <a:blipFill rotWithShape="0">
                <a:blip r:embed="rId3"/>
                <a:stretch>
                  <a:fillRect l="-11850" t="-28395" b="-456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908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59646</TotalTime>
  <Words>6617</Words>
  <Application>Microsoft Macintosh PowerPoint</Application>
  <PresentationFormat>自訂</PresentationFormat>
  <Paragraphs>1341</Paragraphs>
  <Slides>65</Slides>
  <Notes>23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65</vt:i4>
      </vt:variant>
    </vt:vector>
  </HeadingPairs>
  <TitlesOfParts>
    <vt:vector size="77" baseType="lpstr">
      <vt:lpstr>Calibri</vt:lpstr>
      <vt:lpstr>Calibri Light</vt:lpstr>
      <vt:lpstr>Cambria Math</vt:lpstr>
      <vt:lpstr>Heiti TC Light</vt:lpstr>
      <vt:lpstr>Heiti TC Medium</vt:lpstr>
      <vt:lpstr>Kaiti TC</vt:lpstr>
      <vt:lpstr>Mangal</vt:lpstr>
      <vt:lpstr>Microsoft JhengHei</vt:lpstr>
      <vt:lpstr>Times New Roman</vt:lpstr>
      <vt:lpstr>新細明體</vt:lpstr>
      <vt:lpstr>Arial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通量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多LED對多PD定位系統：介紹</vt:lpstr>
      <vt:lpstr>PowerPoint 簡報</vt:lpstr>
      <vt:lpstr>光傳遞模型</vt:lpstr>
      <vt:lpstr>定位演算法：獲得入射方位</vt:lpstr>
      <vt:lpstr>PowerPoint 簡報</vt:lpstr>
      <vt:lpstr>定位演算法：獲得距離</vt:lpstr>
      <vt:lpstr>目標函數</vt:lpstr>
      <vt:lpstr>最佳化變數</vt:lpstr>
      <vt:lpstr>最佳化結果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tiffanykitten870131@gmail.com</dc:creator>
  <cp:lastModifiedBy>tiffanykitten870131@gmail.com</cp:lastModifiedBy>
  <cp:revision>205</cp:revision>
  <dcterms:created xsi:type="dcterms:W3CDTF">2021-12-08T18:46:18Z</dcterms:created>
  <dcterms:modified xsi:type="dcterms:W3CDTF">2022-08-09T13:34:09Z</dcterms:modified>
</cp:coreProperties>
</file>